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9" r:id="rId2"/>
    <p:sldMasterId id="2147483650" r:id="rId3"/>
    <p:sldMasterId id="2147483726" r:id="rId4"/>
    <p:sldMasterId id="2147483714" r:id="rId5"/>
    <p:sldMasterId id="2147483657" r:id="rId6"/>
  </p:sldMasterIdLst>
  <p:notesMasterIdLst>
    <p:notesMasterId r:id="rId31"/>
  </p:notesMasterIdLst>
  <p:handoutMasterIdLst>
    <p:handoutMasterId r:id="rId32"/>
  </p:handoutMasterIdLst>
  <p:sldIdLst>
    <p:sldId id="366" r:id="rId7"/>
    <p:sldId id="575" r:id="rId8"/>
    <p:sldId id="582" r:id="rId9"/>
    <p:sldId id="583" r:id="rId10"/>
    <p:sldId id="566" r:id="rId11"/>
    <p:sldId id="581" r:id="rId12"/>
    <p:sldId id="517" r:id="rId13"/>
    <p:sldId id="565" r:id="rId14"/>
    <p:sldId id="591" r:id="rId15"/>
    <p:sldId id="584" r:id="rId16"/>
    <p:sldId id="585" r:id="rId17"/>
    <p:sldId id="586" r:id="rId18"/>
    <p:sldId id="569" r:id="rId19"/>
    <p:sldId id="570" r:id="rId20"/>
    <p:sldId id="571" r:id="rId21"/>
    <p:sldId id="588" r:id="rId22"/>
    <p:sldId id="589" r:id="rId23"/>
    <p:sldId id="590" r:id="rId24"/>
    <p:sldId id="592" r:id="rId25"/>
    <p:sldId id="587" r:id="rId26"/>
    <p:sldId id="593" r:id="rId27"/>
    <p:sldId id="576" r:id="rId28"/>
    <p:sldId id="578" r:id="rId29"/>
    <p:sldId id="563" r:id="rId30"/>
  </p:sldIdLst>
  <p:sldSz cx="9144000" cy="6858000" type="screen4x3"/>
  <p:notesSz cx="6794500" cy="9931400"/>
  <p:defaultTextStyle>
    <a:defPPr>
      <a:defRPr lang="fr-FR"/>
    </a:defPPr>
    <a:lvl1pPr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FF99"/>
    <a:srgbClr val="FF9900"/>
    <a:srgbClr val="FF6600"/>
    <a:srgbClr val="679E2A"/>
    <a:srgbClr val="003399"/>
    <a:srgbClr val="0000FF"/>
    <a:srgbClr val="0033CC"/>
    <a:srgbClr val="000099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59" autoAdjust="0"/>
    <p:restoredTop sz="94615" autoAdjust="0"/>
  </p:normalViewPr>
  <p:slideViewPr>
    <p:cSldViewPr>
      <p:cViewPr>
        <p:scale>
          <a:sx n="66" d="100"/>
          <a:sy n="66" d="100"/>
        </p:scale>
        <p:origin x="-666" y="-1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"/>
    </p:cViewPr>
  </p:sorterViewPr>
  <p:notesViewPr>
    <p:cSldViewPr>
      <p:cViewPr varScale="1">
        <p:scale>
          <a:sx n="49" d="100"/>
          <a:sy n="49" d="100"/>
        </p:scale>
        <p:origin x="-2070" y="-114"/>
      </p:cViewPr>
      <p:guideLst>
        <p:guide orient="horz" pos="3128"/>
        <p:guide pos="2140"/>
      </p:guideLst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handoutMaster" Target="handoutMasters/handout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fr-FR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322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t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endParaRPr lang="fr-FR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l" defTabSz="955675">
              <a:defRPr sz="1300"/>
            </a:lvl1pPr>
          </a:lstStyle>
          <a:p>
            <a:endParaRPr lang="fr-FR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4513"/>
            <a:ext cx="294322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64" tIns="47782" rIns="95564" bIns="47782" numCol="1" anchor="b" anchorCtr="0" compatLnSpc="1">
            <a:prstTxWarp prst="textNoShape">
              <a:avLst/>
            </a:prstTxWarp>
          </a:bodyPr>
          <a:lstStyle>
            <a:lvl1pPr algn="r" defTabSz="955675">
              <a:defRPr sz="1300"/>
            </a:lvl1pPr>
          </a:lstStyle>
          <a:p>
            <a:fld id="{F21F73CF-8A3D-4FEB-97FE-B9EB1D28CDC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fr-FR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endParaRPr lang="fr-FR"/>
          </a:p>
        </p:txBody>
      </p:sp>
      <p:sp>
        <p:nvSpPr>
          <p:cNvPr id="1198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4400" y="746125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98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8050"/>
            <a:ext cx="543560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198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l" defTabSz="915988">
              <a:defRPr sz="1200"/>
            </a:lvl1pPr>
          </a:lstStyle>
          <a:p>
            <a:endParaRPr lang="fr-FR"/>
          </a:p>
        </p:txBody>
      </p:sp>
      <p:sp>
        <p:nvSpPr>
          <p:cNvPr id="1198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3225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577" tIns="45789" rIns="91577" bIns="45789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/>
            </a:lvl1pPr>
          </a:lstStyle>
          <a:p>
            <a:fld id="{40BFFA65-E53C-4CA9-8014-17DE60736307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BFFA65-E53C-4CA9-8014-17DE60736307}" type="slidenum">
              <a:rPr lang="fr-FR" smtClean="0"/>
              <a:pPr/>
              <a:t>1</a:t>
            </a:fld>
            <a:endParaRPr lang="fr-F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CC48D1-1435-4A0D-8927-B8A5879706D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2FEA2-BB8F-40B2-A27A-2C421BF2A7C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8D8CDF-F950-41CE-BC14-B6DEE70EEA4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8D833-7539-474E-B78F-0671A455C7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7DB52-783C-4356-8BFD-36F360A5A9BD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402" name="Group 2"/>
          <p:cNvGrpSpPr>
            <a:grpSpLocks/>
          </p:cNvGrpSpPr>
          <p:nvPr/>
        </p:nvGrpSpPr>
        <p:grpSpPr bwMode="auto">
          <a:xfrm>
            <a:off x="0" y="908050"/>
            <a:ext cx="9132888" cy="152400"/>
            <a:chOff x="0" y="720"/>
            <a:chExt cx="5753" cy="144"/>
          </a:xfrm>
        </p:grpSpPr>
        <p:sp>
          <p:nvSpPr>
            <p:cNvPr id="230403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53" cy="69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30404" name="Rectangle 4"/>
            <p:cNvSpPr>
              <a:spLocks noChangeArrowheads="1"/>
            </p:cNvSpPr>
            <p:nvPr/>
          </p:nvSpPr>
          <p:spPr bwMode="auto">
            <a:xfrm>
              <a:off x="0" y="828"/>
              <a:ext cx="5753" cy="36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3040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3040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30407" name="Line 7"/>
          <p:cNvSpPr>
            <a:spLocks noChangeShapeType="1"/>
          </p:cNvSpPr>
          <p:nvPr/>
        </p:nvSpPr>
        <p:spPr bwMode="auto">
          <a:xfrm>
            <a:off x="0" y="6400800"/>
            <a:ext cx="9074150" cy="0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30408" name="Text Box 8"/>
          <p:cNvSpPr txBox="1">
            <a:spLocks noChangeArrowheads="1"/>
          </p:cNvSpPr>
          <p:nvPr/>
        </p:nvSpPr>
        <p:spPr bwMode="auto">
          <a:xfrm>
            <a:off x="7669213" y="6400800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pic>
        <p:nvPicPr>
          <p:cNvPr id="1026" name="Picture 2" descr="D:\TEMP\ESGARD\Acc RandD Sustainability\TIARA\Administration\TIARA-logo\Tiara 4Fond noir 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45324" y="0"/>
            <a:ext cx="1898676" cy="949039"/>
          </a:xfrm>
          <a:prstGeom prst="rect">
            <a:avLst/>
          </a:prstGeom>
          <a:noFill/>
        </p:spPr>
      </p:pic>
      <p:pic>
        <p:nvPicPr>
          <p:cNvPr id="1027" name="Picture 3" descr="D:\TEMP\FP6\Documentation\CARE\phototheque\eu-flag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395369" cy="94809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0668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39243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78547-2CBA-482D-A8A5-D1EAF4BABB6E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10350" y="152400"/>
            <a:ext cx="2000250" cy="6172200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152400"/>
            <a:ext cx="5848350" cy="6172200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471424-8239-4225-9273-FDAE7F9C2BA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96E9E-92D5-4629-89B0-E03185FBB6D6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C24BED-A090-46EC-8ECF-3C0BEDC89A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00B01-8C2F-4587-AFD5-A5DEA97ED669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799FDB0C-E14E-451D-A2D5-FA056A6DC3CD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8BD51CC0-2C69-49E9-84E7-70A32C1D2656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4069F78A-4806-4066-9CD2-5E359E3BE135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55B3E-4D23-43F8-9AE1-F80373EA23DF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0C7E0F73-B8EB-4700-8D55-EAEDE9805318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0C1B5A64-DCA5-4A64-B97C-D8ECB4F4C63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F2887834-61A5-4870-B0E0-8B2ED475790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BE06D892-B0BB-4484-AE6E-4CD8B56199BB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E0BF127E-2598-436E-8499-F02644BC72F3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AA12C650-2B7E-450B-8B81-68E3923179E4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2ACC9A23-4F05-4A49-A0DF-2030AED121DA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              </a:t>
            </a:r>
            <a:fld id="{9AE2325A-2FF6-4F60-8C56-A18B4A266FF1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TEMP\ESGARD\Acc RandD Sustainability\TIARA\Administration\TIARA-logo\Tiara 4Fond noir 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8832" y="0"/>
            <a:ext cx="2235168" cy="1117232"/>
          </a:xfrm>
          <a:prstGeom prst="rect">
            <a:avLst/>
          </a:prstGeom>
          <a:noFill/>
        </p:spPr>
      </p:pic>
      <p:pic>
        <p:nvPicPr>
          <p:cNvPr id="1027" name="Picture 3" descr="D:\TEMP\FP6\Documentation\CARE\phototheque\EUflag-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04908" cy="1088371"/>
          </a:xfrm>
          <a:prstGeom prst="rect">
            <a:avLst/>
          </a:prstGeom>
          <a:noFill/>
        </p:spPr>
      </p:pic>
      <p:cxnSp>
        <p:nvCxnSpPr>
          <p:cNvPr id="9" name="Connecteur droit 8"/>
          <p:cNvCxnSpPr/>
          <p:nvPr userDrawn="1"/>
        </p:nvCxnSpPr>
        <p:spPr bwMode="auto">
          <a:xfrm rot="10800000">
            <a:off x="0" y="1092169"/>
            <a:ext cx="9144000" cy="36513"/>
          </a:xfrm>
          <a:prstGeom prst="line">
            <a:avLst/>
          </a:prstGeom>
          <a:ln>
            <a:solidFill>
              <a:srgbClr val="92D050"/>
            </a:solidFill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98112E-BFC3-4111-9823-8AC4D53B354C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63267-490D-4E48-B23C-282C17163A77}" type="slidenum">
              <a:rPr lang="fr-FR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17" Type="http://schemas.openxmlformats.org/officeDocument/2006/relationships/image" Target="../media/image11.emf"/><Relationship Id="rId2" Type="http://schemas.openxmlformats.org/officeDocument/2006/relationships/slideLayout" Target="../slideLayouts/slideLayout58.xml"/><Relationship Id="rId16" Type="http://schemas.openxmlformats.org/officeDocument/2006/relationships/image" Target="../media/image10.jpeg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8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 du masque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endParaRPr lang="fr-F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fr-F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73D15E6-C71C-414C-A639-A6D96048D94F}" type="slidenum">
              <a:rPr lang="fr-FR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57DB52-783C-4356-8BFD-36F360A5A9BD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31016A-50D7-4370-A235-981979B0B17E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378" name="Group 2"/>
          <p:cNvGrpSpPr>
            <a:grpSpLocks/>
          </p:cNvGrpSpPr>
          <p:nvPr/>
        </p:nvGrpSpPr>
        <p:grpSpPr bwMode="auto">
          <a:xfrm>
            <a:off x="11113" y="908050"/>
            <a:ext cx="9132887" cy="152400"/>
            <a:chOff x="0" y="720"/>
            <a:chExt cx="5753" cy="144"/>
          </a:xfrm>
        </p:grpSpPr>
        <p:sp>
          <p:nvSpPr>
            <p:cNvPr id="229379" name="Rectangle 3"/>
            <p:cNvSpPr>
              <a:spLocks noChangeArrowheads="1"/>
            </p:cNvSpPr>
            <p:nvPr/>
          </p:nvSpPr>
          <p:spPr bwMode="auto">
            <a:xfrm>
              <a:off x="0" y="720"/>
              <a:ext cx="5753" cy="69"/>
            </a:xfrm>
            <a:prstGeom prst="rect">
              <a:avLst/>
            </a:prstGeom>
            <a:gradFill rotWithShape="0">
              <a:gsLst>
                <a:gs pos="0">
                  <a:srgbClr val="00C0C0">
                    <a:gamma/>
                    <a:shade val="49804"/>
                    <a:invGamma/>
                  </a:srgbClr>
                </a:gs>
                <a:gs pos="50000">
                  <a:srgbClr val="00C0C0"/>
                </a:gs>
                <a:gs pos="100000">
                  <a:srgbClr val="00C0C0">
                    <a:gamma/>
                    <a:shade val="4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229380" name="Rectangle 4"/>
            <p:cNvSpPr>
              <a:spLocks noChangeArrowheads="1"/>
            </p:cNvSpPr>
            <p:nvPr/>
          </p:nvSpPr>
          <p:spPr bwMode="auto">
            <a:xfrm>
              <a:off x="0" y="828"/>
              <a:ext cx="5753" cy="36"/>
            </a:xfrm>
            <a:prstGeom prst="rect">
              <a:avLst/>
            </a:prstGeom>
            <a:gradFill rotWithShape="0">
              <a:gsLst>
                <a:gs pos="0">
                  <a:srgbClr val="FF00FF">
                    <a:gamma/>
                    <a:shade val="69804"/>
                    <a:invGamma/>
                  </a:srgbClr>
                </a:gs>
                <a:gs pos="50000">
                  <a:srgbClr val="FF00FF"/>
                </a:gs>
                <a:gs pos="100000">
                  <a:srgbClr val="FF00FF">
                    <a:gamma/>
                    <a:shade val="69804"/>
                    <a:invGamma/>
                  </a:srgb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fr-FR"/>
            </a:p>
          </p:txBody>
        </p:sp>
      </p:grpSp>
      <p:sp>
        <p:nvSpPr>
          <p:cNvPr id="22938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152400"/>
            <a:ext cx="65579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2938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066800"/>
            <a:ext cx="80010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29383" name="Line 7"/>
          <p:cNvSpPr>
            <a:spLocks noChangeShapeType="1"/>
          </p:cNvSpPr>
          <p:nvPr/>
        </p:nvSpPr>
        <p:spPr bwMode="auto">
          <a:xfrm>
            <a:off x="0" y="6400800"/>
            <a:ext cx="9074150" cy="0"/>
          </a:xfrm>
          <a:prstGeom prst="line">
            <a:avLst/>
          </a:prstGeom>
          <a:noFill/>
          <a:ln w="25400">
            <a:solidFill>
              <a:srgbClr val="D9319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fr-FR"/>
          </a:p>
        </p:txBody>
      </p:sp>
      <p:sp>
        <p:nvSpPr>
          <p:cNvPr id="229384" name="Text Box 8"/>
          <p:cNvSpPr txBox="1">
            <a:spLocks noChangeArrowheads="1"/>
          </p:cNvSpPr>
          <p:nvPr/>
        </p:nvSpPr>
        <p:spPr bwMode="auto">
          <a:xfrm>
            <a:off x="7669213" y="6400800"/>
            <a:ext cx="914400" cy="3667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endParaRPr lang="en-US" sz="1800">
              <a:latin typeface="Arial" charset="0"/>
            </a:endParaRPr>
          </a:p>
        </p:txBody>
      </p:sp>
      <p:sp>
        <p:nvSpPr>
          <p:cNvPr id="229385" name="Text Box 9"/>
          <p:cNvSpPr txBox="1">
            <a:spLocks noChangeArrowheads="1"/>
          </p:cNvSpPr>
          <p:nvPr/>
        </p:nvSpPr>
        <p:spPr bwMode="auto">
          <a:xfrm>
            <a:off x="6584950" y="6453188"/>
            <a:ext cx="2468563" cy="336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600">
                <a:latin typeface="Arial Unicode MS" pitchFamily="34" charset="-128"/>
              </a:rPr>
              <a:t>CARE 05, 23/11/2005</a:t>
            </a:r>
          </a:p>
        </p:txBody>
      </p:sp>
      <p:sp>
        <p:nvSpPr>
          <p:cNvPr id="229386" name="Text Box 10"/>
          <p:cNvSpPr txBox="1">
            <a:spLocks noChangeArrowheads="1"/>
          </p:cNvSpPr>
          <p:nvPr/>
        </p:nvSpPr>
        <p:spPr bwMode="auto">
          <a:xfrm>
            <a:off x="611188" y="6453188"/>
            <a:ext cx="42989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1400">
                <a:latin typeface="Arial" charset="0"/>
              </a:rPr>
              <a:t>R. Losito, </a:t>
            </a:r>
            <a:r>
              <a:rPr lang="en-US" sz="1800" i="1"/>
              <a:t>The PHIN Photoinjector for CTF3</a:t>
            </a:r>
          </a:p>
        </p:txBody>
      </p:sp>
      <p:pic>
        <p:nvPicPr>
          <p:cNvPr id="229387" name="Picture 11" descr="logoPHIN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554913" y="0"/>
            <a:ext cx="1589087" cy="906463"/>
          </a:xfrm>
          <a:prstGeom prst="rect">
            <a:avLst/>
          </a:prstGeom>
          <a:noFill/>
        </p:spPr>
      </p:pic>
      <p:pic>
        <p:nvPicPr>
          <p:cNvPr id="229388" name="Picture 12" descr="AB-Logo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895350" cy="89535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00FF"/>
        </a:buClr>
        <a:buSzPct val="80000"/>
        <a:buFont typeface="Symbol" pitchFamily="18" charset="2"/>
        <a:buChar char="¨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W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FC0128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ð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96E9E-92D5-4629-89B0-E03185FBB6D6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4DE023-7150-4779-8055-8A5F40F9AAF1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00B01-8C2F-4587-AFD5-A5DEA97ED669}" type="datetimeFigureOut">
              <a:rPr lang="fr-FR" smtClean="0"/>
              <a:pPr/>
              <a:t>21/04/2010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00A47D-132A-467B-A953-CFABFC34D10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7000">
              <a:schemeClr val="accent2">
                <a:lumMod val="60000"/>
                <a:lumOff val="40000"/>
              </a:schemeClr>
            </a:gs>
            <a:gs pos="64000">
              <a:schemeClr val="accent6">
                <a:lumMod val="75000"/>
              </a:schemeClr>
            </a:gs>
            <a:gs pos="100000">
              <a:srgbClr val="002060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54775"/>
            <a:ext cx="2133600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FF"/>
                </a:solidFill>
                <a:latin typeface="+mn-lt"/>
              </a:defRPr>
            </a:lvl1pPr>
          </a:lstStyle>
          <a:p>
            <a:r>
              <a:rPr lang="fr-FR"/>
              <a:t>              </a:t>
            </a:r>
            <a:fld id="{CE710782-01FE-490E-95F7-3873E9C503F9}" type="slidenum">
              <a:rPr lang="fr-FR"/>
              <a:pPr/>
              <a:t>‹N°›</a:t>
            </a:fld>
            <a:endParaRPr lang="fr-FR"/>
          </a:p>
        </p:txBody>
      </p:sp>
      <p:sp>
        <p:nvSpPr>
          <p:cNvPr id="280579" name="Rectangle 3"/>
          <p:cNvSpPr>
            <a:spLocks noChangeArrowheads="1"/>
          </p:cNvSpPr>
          <p:nvPr userDrawn="1"/>
        </p:nvSpPr>
        <p:spPr bwMode="auto">
          <a:xfrm>
            <a:off x="730250" y="6484938"/>
            <a:ext cx="1482725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/>
            <a:r>
              <a:rPr lang="en-US" sz="1400" i="1">
                <a:solidFill>
                  <a:srgbClr val="0000FF"/>
                </a:solidFill>
                <a:latin typeface="Arial" charset="0"/>
              </a:rPr>
              <a:t>Bernard  Visentin</a:t>
            </a:r>
          </a:p>
        </p:txBody>
      </p:sp>
      <p:pic>
        <p:nvPicPr>
          <p:cNvPr id="280580" name="Picture 4" descr="barre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88925" y="6092825"/>
            <a:ext cx="8855075" cy="431800"/>
          </a:xfrm>
          <a:prstGeom prst="rect">
            <a:avLst/>
          </a:prstGeom>
          <a:noFill/>
        </p:spPr>
      </p:pic>
      <p:sp>
        <p:nvSpPr>
          <p:cNvPr id="280581" name="Rectangle 5"/>
          <p:cNvSpPr>
            <a:spLocks noChangeArrowheads="1"/>
          </p:cNvSpPr>
          <p:nvPr userDrawn="1"/>
        </p:nvSpPr>
        <p:spPr bwMode="auto">
          <a:xfrm>
            <a:off x="2679700" y="6496050"/>
            <a:ext cx="407035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eaLnBrk="0" hangingPunct="0"/>
            <a:r>
              <a:rPr lang="en-US" sz="1400">
                <a:solidFill>
                  <a:srgbClr val="0000FF"/>
                </a:solidFill>
                <a:latin typeface="Arial" charset="0"/>
              </a:rPr>
              <a:t>      Annual Meeting                  CERN – 23/11/ 2005</a:t>
            </a:r>
          </a:p>
        </p:txBody>
      </p:sp>
      <p:pic>
        <p:nvPicPr>
          <p:cNvPr id="280582" name="Picture 6" descr="logoCARE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327525" y="6381750"/>
            <a:ext cx="677863" cy="419100"/>
          </a:xfrm>
          <a:prstGeom prst="rect">
            <a:avLst/>
          </a:prstGeom>
          <a:noFill/>
        </p:spPr>
      </p:pic>
      <p:grpSp>
        <p:nvGrpSpPr>
          <p:cNvPr id="280583" name="Group 7"/>
          <p:cNvGrpSpPr>
            <a:grpSpLocks/>
          </p:cNvGrpSpPr>
          <p:nvPr userDrawn="1"/>
        </p:nvGrpSpPr>
        <p:grpSpPr bwMode="auto">
          <a:xfrm>
            <a:off x="150813" y="177800"/>
            <a:ext cx="8834437" cy="503238"/>
            <a:chOff x="105" y="165"/>
            <a:chExt cx="5565" cy="317"/>
          </a:xfrm>
        </p:grpSpPr>
        <p:pic>
          <p:nvPicPr>
            <p:cNvPr id="280584" name="Picture 8" descr="barre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105" y="220"/>
              <a:ext cx="5565" cy="262"/>
            </a:xfrm>
            <a:prstGeom prst="rect">
              <a:avLst/>
            </a:prstGeom>
            <a:noFill/>
          </p:spPr>
        </p:pic>
        <p:pic>
          <p:nvPicPr>
            <p:cNvPr id="280585" name="Picture 9" descr="elan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370" y="165"/>
              <a:ext cx="1069" cy="309"/>
            </a:xfrm>
            <a:prstGeom prst="rect">
              <a:avLst/>
            </a:prstGeom>
            <a:noFill/>
          </p:spPr>
        </p:pic>
      </p:grpSp>
      <p:pic>
        <p:nvPicPr>
          <p:cNvPr id="280586" name="Picture 10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95250" y="768350"/>
            <a:ext cx="57785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eu-tiara.eu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hyperlink" Target="http://www.eu-tiara.eu/consortium/index.php?id=11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hyperlink" Target="mailto:laune@ipno.in2p3.fr" TargetMode="External"/><Relationship Id="rId18" Type="http://schemas.openxmlformats.org/officeDocument/2006/relationships/hyperlink" Target="mailto:angel.ibarra@ciemat.es" TargetMode="External"/><Relationship Id="rId26" Type="http://schemas.openxmlformats.org/officeDocument/2006/relationships/hyperlink" Target="mailto:H.Eickhoff@gsi.de" TargetMode="External"/><Relationship Id="rId39" Type="http://schemas.openxmlformats.org/officeDocument/2006/relationships/hyperlink" Target="mailto:John.womersley@stfc.ac.uk" TargetMode="External"/><Relationship Id="rId3" Type="http://schemas.openxmlformats.org/officeDocument/2006/relationships/hyperlink" Target="mailto:Antoine.dael@cea.fr" TargetMode="External"/><Relationship Id="rId21" Type="http://schemas.openxmlformats.org/officeDocument/2006/relationships/hyperlink" Target="mailto:eduardo.molina@ciemat.es" TargetMode="External"/><Relationship Id="rId34" Type="http://schemas.openxmlformats.org/officeDocument/2006/relationships/hyperlink" Target="mailto:giacomo.cuttone@lns.infn.it" TargetMode="External"/><Relationship Id="rId42" Type="http://schemas.openxmlformats.org/officeDocument/2006/relationships/hyperlink" Target="mailto:p.burrows1@physics.ox.ac.uk" TargetMode="External"/><Relationship Id="rId47" Type="http://schemas.openxmlformats.org/officeDocument/2006/relationships/hyperlink" Target="mailto:fyssp@phys.au.dk" TargetMode="External"/><Relationship Id="rId50" Type="http://schemas.openxmlformats.org/officeDocument/2006/relationships/hyperlink" Target="mailto:wronka@ipj.gov.pl" TargetMode="External"/><Relationship Id="rId7" Type="http://schemas.openxmlformats.org/officeDocument/2006/relationships/hyperlink" Target="mailto:Steve.myers@cern.ch" TargetMode="External"/><Relationship Id="rId12" Type="http://schemas.openxmlformats.org/officeDocument/2006/relationships/hyperlink" Target="mailto:muller@ipno.in2P3.fr" TargetMode="External"/><Relationship Id="rId17" Type="http://schemas.openxmlformats.org/officeDocument/2006/relationships/hyperlink" Target="mailto:Ramon.gavela@ciemat.es" TargetMode="External"/><Relationship Id="rId25" Type="http://schemas.openxmlformats.org/officeDocument/2006/relationships/hyperlink" Target="mailto:Waldermar.singer@desy.de" TargetMode="External"/><Relationship Id="rId33" Type="http://schemas.openxmlformats.org/officeDocument/2006/relationships/hyperlink" Target="mailto:vittorio.vaccaro@na.infn.it" TargetMode="External"/><Relationship Id="rId38" Type="http://schemas.openxmlformats.org/officeDocument/2006/relationships/hyperlink" Target="mailto:Robert.Rudolph@psi.ch" TargetMode="External"/><Relationship Id="rId46" Type="http://schemas.openxmlformats.org/officeDocument/2006/relationships/hyperlink" Target="mailto:volker.ziemann@fysast.uu.se" TargetMode="External"/><Relationship Id="rId2" Type="http://schemas.openxmlformats.org/officeDocument/2006/relationships/hyperlink" Target="mailto:Roy.aleksan@cea.fr" TargetMode="External"/><Relationship Id="rId16" Type="http://schemas.openxmlformats.org/officeDocument/2006/relationships/hyperlink" Target="mailto:msoberman@admin.in2p3.fr" TargetMode="External"/><Relationship Id="rId20" Type="http://schemas.openxmlformats.org/officeDocument/2006/relationships/hyperlink" Target="mailto:marisa.marco@ciemat.es" TargetMode="External"/><Relationship Id="rId29" Type="http://schemas.openxmlformats.org/officeDocument/2006/relationships/hyperlink" Target="mailto:O.Boine-Frankenheim@gsi.de" TargetMode="External"/><Relationship Id="rId41" Type="http://schemas.openxmlformats.org/officeDocument/2006/relationships/hyperlink" Target="mailto:mike.poole@stfc.ac.uk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Philippe.Rebourgeard@cea.fr" TargetMode="External"/><Relationship Id="rId11" Type="http://schemas.openxmlformats.org/officeDocument/2006/relationships/hyperlink" Target="mailto:Lucio.rossi@cern.ch" TargetMode="External"/><Relationship Id="rId24" Type="http://schemas.openxmlformats.org/officeDocument/2006/relationships/hyperlink" Target="mailto:Lutz.Lilje@desy.de" TargetMode="External"/><Relationship Id="rId32" Type="http://schemas.openxmlformats.org/officeDocument/2006/relationships/hyperlink" Target="mailto:Franco.cervelli@pi.infn.it" TargetMode="External"/><Relationship Id="rId37" Type="http://schemas.openxmlformats.org/officeDocument/2006/relationships/hyperlink" Target="mailto:Terry.Garvey@psi.ch" TargetMode="External"/><Relationship Id="rId40" Type="http://schemas.openxmlformats.org/officeDocument/2006/relationships/hyperlink" Target="mailto:swapan@cockcroft.ac.uk" TargetMode="External"/><Relationship Id="rId45" Type="http://schemas.openxmlformats.org/officeDocument/2006/relationships/hyperlink" Target="mailto:roger.ruber@fysast.uu.se" TargetMode="External"/><Relationship Id="rId53" Type="http://schemas.openxmlformats.org/officeDocument/2006/relationships/hyperlink" Target="mailto:Maciej.chorowski@pwr.wroc.pl" TargetMode="External"/><Relationship Id="rId5" Type="http://schemas.openxmlformats.org/officeDocument/2006/relationships/hyperlink" Target="mailto:Pierre.vedrine@cea.fr" TargetMode="External"/><Relationship Id="rId15" Type="http://schemas.openxmlformats.org/officeDocument/2006/relationships/hyperlink" Target="mailto:muller@ipno.in2p3.fr" TargetMode="External"/><Relationship Id="rId23" Type="http://schemas.openxmlformats.org/officeDocument/2006/relationships/hyperlink" Target="mailto:Hans.Weise@desy.de" TargetMode="External"/><Relationship Id="rId28" Type="http://schemas.openxmlformats.org/officeDocument/2006/relationships/hyperlink" Target="mailto:P.Spiller@gsi.de" TargetMode="External"/><Relationship Id="rId36" Type="http://schemas.openxmlformats.org/officeDocument/2006/relationships/hyperlink" Target="mailto:hans.braun@psi.ch" TargetMode="External"/><Relationship Id="rId49" Type="http://schemas.openxmlformats.org/officeDocument/2006/relationships/hyperlink" Target="mailto:Grzegorz.wrochna@fuw.edu.pl" TargetMode="External"/><Relationship Id="rId10" Type="http://schemas.openxmlformats.org/officeDocument/2006/relationships/hyperlink" Target="mailto:Daniel.brandt@cern.ch" TargetMode="External"/><Relationship Id="rId19" Type="http://schemas.openxmlformats.org/officeDocument/2006/relationships/hyperlink" Target="mailto:Luis.garcia@ciemat.es" TargetMode="External"/><Relationship Id="rId31" Type="http://schemas.openxmlformats.org/officeDocument/2006/relationships/hyperlink" Target="mailto:vacchi@ts.infn.it" TargetMode="External"/><Relationship Id="rId44" Type="http://schemas.openxmlformats.org/officeDocument/2006/relationships/hyperlink" Target="mailto:Tord.Ekelof@physics.uu.se" TargetMode="External"/><Relationship Id="rId52" Type="http://schemas.openxmlformats.org/officeDocument/2006/relationships/hyperlink" Target="mailto:Piotr.malecki@ifj.edu.pl" TargetMode="External"/><Relationship Id="rId4" Type="http://schemas.openxmlformats.org/officeDocument/2006/relationships/hyperlink" Target="mailto:Olivier.napoly@cea.fr" TargetMode="External"/><Relationship Id="rId9" Type="http://schemas.openxmlformats.org/officeDocument/2006/relationships/hyperlink" Target="mailto:Jean-pierre.koutchouk@cern.ch" TargetMode="External"/><Relationship Id="rId14" Type="http://schemas.openxmlformats.org/officeDocument/2006/relationships/hyperlink" Target="mailto:Jean-marc.filhol@synchrotron-soleil.fr" TargetMode="External"/><Relationship Id="rId22" Type="http://schemas.openxmlformats.org/officeDocument/2006/relationships/hyperlink" Target="mailto:karsten.wurr@desy.de" TargetMode="External"/><Relationship Id="rId27" Type="http://schemas.openxmlformats.org/officeDocument/2006/relationships/hyperlink" Target="mailto:C.Muehle@gsi.de" TargetMode="External"/><Relationship Id="rId30" Type="http://schemas.openxmlformats.org/officeDocument/2006/relationships/hyperlink" Target="mailto:U.Weinrich@gsi.de" TargetMode="External"/><Relationship Id="rId35" Type="http://schemas.openxmlformats.org/officeDocument/2006/relationships/hyperlink" Target="mailto:Leonid.rivkin@psi.ch" TargetMode="External"/><Relationship Id="rId43" Type="http://schemas.openxmlformats.org/officeDocument/2006/relationships/hyperlink" Target="mailto:peter.mcintosh@stfc.ac.uk" TargetMode="External"/><Relationship Id="rId48" Type="http://schemas.openxmlformats.org/officeDocument/2006/relationships/hyperlink" Target="mailto:Kenneth.osterberg@helsinki.fi" TargetMode="External"/><Relationship Id="rId8" Type="http://schemas.openxmlformats.org/officeDocument/2006/relationships/hyperlink" Target="mailto:Oliver.bruning@cern.ch" TargetMode="External"/><Relationship Id="rId51" Type="http://schemas.openxmlformats.org/officeDocument/2006/relationships/hyperlink" Target="mailto:m-1@institute.pk.edu.pl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6967671" y="1166813"/>
            <a:ext cx="1745991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 b="1" dirty="0" smtClean="0">
                <a:solidFill>
                  <a:schemeClr val="bg1"/>
                </a:solidFill>
              </a:rPr>
              <a:t>TPB meeting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R</a:t>
            </a:r>
            <a:r>
              <a:rPr lang="en-US" sz="1800" b="1" dirty="0">
                <a:solidFill>
                  <a:schemeClr val="bg1"/>
                </a:solidFill>
              </a:rPr>
              <a:t>. Aleksan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April 22</a:t>
            </a:r>
            <a:r>
              <a:rPr lang="en-US" sz="1800" b="1" baseline="30000" dirty="0" smtClean="0">
                <a:solidFill>
                  <a:schemeClr val="bg1"/>
                </a:solidFill>
              </a:rPr>
              <a:t>nd</a:t>
            </a:r>
            <a:r>
              <a:rPr lang="en-US" sz="1800" b="1" dirty="0" smtClean="0">
                <a:solidFill>
                  <a:schemeClr val="bg1"/>
                </a:solidFill>
              </a:rPr>
              <a:t>, 2010</a:t>
            </a:r>
            <a:endParaRPr lang="fr-FR" sz="1800" b="1" dirty="0">
              <a:solidFill>
                <a:schemeClr val="bg1"/>
              </a:solidFill>
            </a:endParaRPr>
          </a:p>
        </p:txBody>
      </p:sp>
      <p:sp>
        <p:nvSpPr>
          <p:cNvPr id="133144" name="Text Box 24"/>
          <p:cNvSpPr txBox="1">
            <a:spLocks noChangeArrowheads="1"/>
          </p:cNvSpPr>
          <p:nvPr/>
        </p:nvSpPr>
        <p:spPr bwMode="auto">
          <a:xfrm>
            <a:off x="2928915" y="0"/>
            <a:ext cx="2666114" cy="1015663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60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TIARA</a:t>
            </a:r>
            <a:endParaRPr lang="en-US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D:\TEMP\ESGARD\Acc RandD Sustainability\TIARA\Administration\TIARA-logo\Tiara 4Fond noir 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114532"/>
            <a:ext cx="9144000" cy="4743468"/>
          </a:xfrm>
          <a:prstGeom prst="rect">
            <a:avLst/>
          </a:prstGeom>
          <a:noFill/>
        </p:spPr>
      </p:pic>
      <p:sp>
        <p:nvSpPr>
          <p:cNvPr id="6" name="Text Box 28"/>
          <p:cNvSpPr txBox="1">
            <a:spLocks noChangeArrowheads="1"/>
          </p:cNvSpPr>
          <p:nvPr/>
        </p:nvSpPr>
        <p:spPr bwMode="auto">
          <a:xfrm>
            <a:off x="6178572" y="5501270"/>
            <a:ext cx="292900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 Information</a:t>
            </a: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Objectives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Funding scenarios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57200" indent="-457200" algn="l">
              <a:buFontTx/>
              <a:buAutoNum type="arabicPeriod"/>
            </a:pPr>
            <a:r>
              <a:rPr lang="en-US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Conclusion</a:t>
            </a:r>
            <a:endParaRPr lang="en-US" b="1" dirty="0">
              <a:solidFill>
                <a:schemeClr val="hlin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6953" y="1639863"/>
            <a:ext cx="450046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TIARA website: </a:t>
            </a:r>
            <a:r>
              <a:rPr lang="en-US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http://www.eu-tiara.eu</a:t>
            </a:r>
            <a:endParaRPr lang="en-US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4109" y="142830"/>
            <a:ext cx="3711273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scenarios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0" y="1767840"/>
          <a:ext cx="914399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639"/>
                <a:gridCol w="876536"/>
                <a:gridCol w="1059801"/>
                <a:gridCol w="903494"/>
                <a:gridCol w="903494"/>
                <a:gridCol w="903494"/>
                <a:gridCol w="843885"/>
                <a:gridCol w="843885"/>
                <a:gridCol w="843885"/>
                <a:gridCol w="84388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Participant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WP1-6 direct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 WP7-10 direct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Total Direct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Indirect </a:t>
                      </a:r>
                      <a:r>
                        <a:rPr lang="fr-FR" sz="1600" dirty="0" err="1" smtClean="0"/>
                        <a:t>costs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Total </a:t>
                      </a:r>
                      <a:r>
                        <a:rPr lang="fr-FR" sz="1600" dirty="0" err="1" smtClean="0"/>
                        <a:t>costs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EC/Total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EC/Direct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err="1" smtClean="0"/>
                        <a:t>MatchFunds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1099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504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622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980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CERN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852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518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822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2192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613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1578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CNRS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400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187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352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939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311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628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CIEMAT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255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203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458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173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285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DESY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382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229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235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376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GSI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297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174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INFN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387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673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1060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618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1678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522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1156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PSI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351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990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1341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268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1610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495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0,308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1114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STFC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435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378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584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1397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398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0,491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998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UPPSALA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244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160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242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646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205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440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IPJ-PAN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203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121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324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145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TOTAL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4904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2906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7810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3992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11802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7903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193024" y="1238220"/>
            <a:ext cx="375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1: (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k€)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4109" y="142830"/>
            <a:ext cx="3711273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scenarios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11271" y="1238220"/>
            <a:ext cx="375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2: (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k€)</a:t>
            </a:r>
            <a:endParaRPr lang="fr-F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71406" y="1714488"/>
          <a:ext cx="9072593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2880"/>
                <a:gridCol w="869691"/>
                <a:gridCol w="1051525"/>
                <a:gridCol w="896439"/>
                <a:gridCol w="896439"/>
                <a:gridCol w="896439"/>
                <a:gridCol w="837295"/>
                <a:gridCol w="837295"/>
                <a:gridCol w="837295"/>
                <a:gridCol w="83729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Participant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WP1-6 direct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 WP7-10 direct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Total Direct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Indirect </a:t>
                      </a:r>
                      <a:r>
                        <a:rPr lang="fr-FR" sz="1600" dirty="0" err="1" smtClean="0"/>
                        <a:t>costs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Total </a:t>
                      </a:r>
                      <a:r>
                        <a:rPr lang="fr-FR" sz="1600" dirty="0" err="1" smtClean="0"/>
                        <a:t>costs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EC/Total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EC/Direct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Match </a:t>
                      </a:r>
                      <a:r>
                        <a:rPr lang="fr-FR" sz="1600" dirty="0" err="1" smtClean="0"/>
                        <a:t>Funds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1099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504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579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1024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CERN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852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518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822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2192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613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0,448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1578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CNRS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400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187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352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939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311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627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CIEMAT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255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203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458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161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0,352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0,634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297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DESY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382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229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219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392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GSI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297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161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181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INFN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387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673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1060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618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1678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556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1121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PSI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351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990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1341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268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1610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546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1064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STFC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435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378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584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1397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407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0,292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990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UPPSALA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244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160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242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646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206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0,320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439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IPJ-PAN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203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121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324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135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189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TOTAL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4904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2906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7810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3992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11802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7903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4109" y="142830"/>
            <a:ext cx="3711273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scenarios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71761" y="1128681"/>
            <a:ext cx="7231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Reducing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total cost of the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by at most 2.1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</a:t>
            </a:r>
            <a:endParaRPr lang="en-US" sz="2400" b="1" i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2333610"/>
            <a:ext cx="9143999" cy="123110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l"/>
            <a:r>
              <a:rPr lang="en-US" b="1" smtClean="0"/>
              <a:t>Scenario </a:t>
            </a:r>
            <a:r>
              <a:rPr lang="en-US" b="1" smtClean="0"/>
              <a:t>3</a:t>
            </a:r>
            <a:r>
              <a:rPr lang="en-US" b="1" smtClean="0"/>
              <a:t>:</a:t>
            </a:r>
            <a:r>
              <a:rPr lang="en-US" smtClean="0"/>
              <a:t> </a:t>
            </a:r>
            <a:r>
              <a:rPr lang="en-US" sz="1800" smtClean="0"/>
              <a:t>All activities and costs remain the same as in submitted </a:t>
            </a:r>
            <a:r>
              <a:rPr lang="en-US" sz="1800" smtClean="0"/>
              <a:t>proposal</a:t>
            </a:r>
            <a:endParaRPr lang="en-US" sz="1800" smtClean="0"/>
          </a:p>
          <a:p>
            <a:pPr algn="l"/>
            <a:r>
              <a:rPr lang="en-US" sz="1800" smtClean="0"/>
              <a:t>EC funding for WP1-6 is </a:t>
            </a:r>
            <a:r>
              <a:rPr lang="en-US" sz="1800" smtClean="0"/>
              <a:t>3100M</a:t>
            </a:r>
            <a:r>
              <a:rPr lang="en-US" sz="1800" smtClean="0"/>
              <a:t>€ </a:t>
            </a:r>
            <a:r>
              <a:rPr lang="en-US" sz="1800" smtClean="0"/>
              <a:t>(</a:t>
            </a:r>
            <a:r>
              <a:rPr lang="en-US" sz="1800" smtClean="0"/>
              <a:t>instead of </a:t>
            </a:r>
            <a:r>
              <a:rPr lang="en-US" sz="1800" smtClean="0"/>
              <a:t>4500</a:t>
            </a:r>
            <a:r>
              <a:rPr lang="en-US" sz="1800" smtClean="0"/>
              <a:t>), </a:t>
            </a:r>
            <a:r>
              <a:rPr lang="en-US" sz="1800" smtClean="0"/>
              <a:t>i.e</a:t>
            </a:r>
            <a:r>
              <a:rPr lang="en-US" sz="1800" smtClean="0"/>
              <a:t>. </a:t>
            </a:r>
            <a:r>
              <a:rPr lang="en-US" sz="1800" smtClean="0"/>
              <a:t>31</a:t>
            </a:r>
            <a:r>
              <a:rPr lang="en-US" sz="1800" smtClean="0"/>
              <a:t>% </a:t>
            </a:r>
            <a:r>
              <a:rPr lang="en-US" sz="1800" smtClean="0"/>
              <a:t>cut</a:t>
            </a:r>
            <a:endParaRPr lang="en-US" sz="1800" smtClean="0"/>
          </a:p>
          <a:p>
            <a:pPr algn="l"/>
            <a:r>
              <a:rPr lang="en-US" sz="1800" smtClean="0"/>
              <a:t>EC funding for WP7-10 is </a:t>
            </a:r>
            <a:r>
              <a:rPr lang="en-US" sz="1800" smtClean="0"/>
              <a:t>800M</a:t>
            </a:r>
            <a:r>
              <a:rPr lang="en-US" sz="1800" smtClean="0"/>
              <a:t>€ </a:t>
            </a:r>
            <a:r>
              <a:rPr lang="en-US" sz="1800" smtClean="0"/>
              <a:t>(</a:t>
            </a:r>
            <a:r>
              <a:rPr lang="en-US" sz="1800" smtClean="0"/>
              <a:t>instead of </a:t>
            </a:r>
            <a:r>
              <a:rPr lang="en-US" sz="1800" smtClean="0"/>
              <a:t>1500</a:t>
            </a:r>
            <a:r>
              <a:rPr lang="en-US" sz="1800" smtClean="0"/>
              <a:t>), i.e WP7 removed and </a:t>
            </a:r>
            <a:r>
              <a:rPr lang="en-US" sz="1800" smtClean="0"/>
              <a:t>20</a:t>
            </a:r>
            <a:r>
              <a:rPr lang="en-US" sz="1800" smtClean="0"/>
              <a:t>% cut on </a:t>
            </a:r>
            <a:r>
              <a:rPr lang="en-US" sz="1800" smtClean="0"/>
              <a:t>WP8-10</a:t>
            </a:r>
            <a:endParaRPr lang="en-US" sz="1800" smtClean="0"/>
          </a:p>
          <a:p>
            <a:pPr algn="l"/>
            <a:r>
              <a:rPr lang="en-US" sz="1800" smtClean="0"/>
              <a:t>Rules for the distribution of the EC funding remain the same as in submitted </a:t>
            </a:r>
            <a:r>
              <a:rPr lang="en-US" sz="1800" smtClean="0"/>
              <a:t>proposal</a:t>
            </a:r>
            <a:endParaRPr lang="en-US" sz="1800" smtClean="0"/>
          </a:p>
        </p:txBody>
      </p:sp>
      <p:sp>
        <p:nvSpPr>
          <p:cNvPr id="6" name="ZoneTexte 5"/>
          <p:cNvSpPr txBox="1"/>
          <p:nvPr/>
        </p:nvSpPr>
        <p:spPr>
          <a:xfrm>
            <a:off x="1614447" y="1566837"/>
            <a:ext cx="71086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smtClean="0">
                <a:solidFill>
                  <a:schemeClr val="bg1"/>
                </a:solidFill>
              </a:rPr>
              <a:t>i.e</a:t>
            </a:r>
            <a:r>
              <a:rPr lang="en-US" sz="2400" b="1" i="1" smtClean="0">
                <a:solidFill>
                  <a:schemeClr val="bg1"/>
                </a:solidFill>
              </a:rPr>
              <a:t>. Suppressing  1 or more RTD WP and the total cost </a:t>
            </a:r>
            <a:endParaRPr lang="en-US" sz="2400" b="1" i="1" smtClean="0">
              <a:solidFill>
                <a:schemeClr val="bg1"/>
              </a:solidFill>
            </a:endParaRPr>
          </a:p>
          <a:p>
            <a:pPr algn="l"/>
            <a:r>
              <a:rPr lang="en-US" sz="2400" b="1" i="1" smtClean="0">
                <a:solidFill>
                  <a:schemeClr val="bg1"/>
                </a:solidFill>
              </a:rPr>
              <a:t>of the rest unchanged and EC </a:t>
            </a:r>
            <a:r>
              <a:rPr lang="en-US" sz="2400" b="1" i="1" smtClean="0">
                <a:solidFill>
                  <a:schemeClr val="bg1"/>
                </a:solidFill>
              </a:rPr>
              <a:t>cont</a:t>
            </a:r>
            <a:r>
              <a:rPr lang="en-US" sz="2400" b="1" i="1" smtClean="0">
                <a:solidFill>
                  <a:schemeClr val="bg1"/>
                </a:solidFill>
              </a:rPr>
              <a:t>. to </a:t>
            </a:r>
            <a:r>
              <a:rPr lang="en-US" sz="2400" b="1" i="1" smtClean="0">
                <a:solidFill>
                  <a:schemeClr val="bg1"/>
                </a:solidFill>
              </a:rPr>
              <a:t>3900k€</a:t>
            </a:r>
            <a:endParaRPr lang="en-US" sz="2400" b="1" i="1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3721104"/>
            <a:ext cx="9144000" cy="1508105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smtClean="0"/>
              <a:t>Scenario </a:t>
            </a:r>
            <a:r>
              <a:rPr lang="en-US" b="1" smtClean="0"/>
              <a:t>4</a:t>
            </a:r>
            <a:r>
              <a:rPr lang="en-US" smtClean="0"/>
              <a:t>: </a:t>
            </a:r>
            <a:r>
              <a:rPr lang="en-US" sz="1800" smtClean="0"/>
              <a:t>All activities and costs remain the same as in submitted </a:t>
            </a:r>
            <a:r>
              <a:rPr lang="en-US" sz="1800" smtClean="0"/>
              <a:t>proposal</a:t>
            </a:r>
            <a:endParaRPr lang="en-US" sz="1800" smtClean="0"/>
          </a:p>
          <a:p>
            <a:pPr algn="l"/>
            <a:r>
              <a:rPr lang="en-US" sz="1800" smtClean="0"/>
              <a:t>EC funding for WP1-6 is </a:t>
            </a:r>
            <a:r>
              <a:rPr lang="en-US" sz="1800" smtClean="0"/>
              <a:t>3100M</a:t>
            </a:r>
            <a:r>
              <a:rPr lang="en-US" sz="1800" smtClean="0"/>
              <a:t>€ </a:t>
            </a:r>
            <a:r>
              <a:rPr lang="en-US" sz="1800" smtClean="0"/>
              <a:t>(</a:t>
            </a:r>
            <a:r>
              <a:rPr lang="en-US" sz="1800" smtClean="0"/>
              <a:t>instead of </a:t>
            </a:r>
            <a:r>
              <a:rPr lang="en-US" sz="1800" smtClean="0"/>
              <a:t>4500</a:t>
            </a:r>
            <a:r>
              <a:rPr lang="en-US" sz="1800" smtClean="0"/>
              <a:t>), </a:t>
            </a:r>
            <a:r>
              <a:rPr lang="en-US" sz="1800" smtClean="0"/>
              <a:t>i.e</a:t>
            </a:r>
            <a:r>
              <a:rPr lang="en-US" sz="1800" smtClean="0"/>
              <a:t>. </a:t>
            </a:r>
            <a:r>
              <a:rPr lang="en-US" sz="1800" smtClean="0"/>
              <a:t>31</a:t>
            </a:r>
            <a:r>
              <a:rPr lang="en-US" sz="1800" smtClean="0"/>
              <a:t>% </a:t>
            </a:r>
            <a:r>
              <a:rPr lang="en-US" sz="1800" smtClean="0"/>
              <a:t>cut</a:t>
            </a:r>
            <a:endParaRPr lang="en-US" sz="1800" smtClean="0"/>
          </a:p>
          <a:p>
            <a:pPr algn="l"/>
            <a:r>
              <a:rPr lang="en-US" sz="1800" smtClean="0"/>
              <a:t>EC funding for WP7-10 is </a:t>
            </a:r>
            <a:r>
              <a:rPr lang="en-US" sz="1800" smtClean="0"/>
              <a:t>620M</a:t>
            </a:r>
            <a:r>
              <a:rPr lang="en-US" sz="1800" smtClean="0"/>
              <a:t>€ </a:t>
            </a:r>
            <a:r>
              <a:rPr lang="en-US" sz="1800" smtClean="0"/>
              <a:t>(</a:t>
            </a:r>
            <a:r>
              <a:rPr lang="en-US" sz="1800" smtClean="0"/>
              <a:t>instead of </a:t>
            </a:r>
            <a:r>
              <a:rPr lang="en-US" sz="1800" smtClean="0"/>
              <a:t>1500</a:t>
            </a:r>
            <a:r>
              <a:rPr lang="en-US" sz="1800" smtClean="0"/>
              <a:t>), i.e WP7&amp;10 removed and </a:t>
            </a:r>
            <a:r>
              <a:rPr lang="en-US" sz="1800" smtClean="0"/>
              <a:t>20</a:t>
            </a:r>
            <a:r>
              <a:rPr lang="en-US" sz="1800" smtClean="0"/>
              <a:t>% cut on </a:t>
            </a:r>
            <a:r>
              <a:rPr lang="en-US" sz="1800" smtClean="0"/>
              <a:t>WP8&amp;9</a:t>
            </a:r>
            <a:endParaRPr lang="en-US" sz="1800" smtClean="0"/>
          </a:p>
          <a:p>
            <a:pPr algn="l"/>
            <a:r>
              <a:rPr lang="en-US" sz="1800" smtClean="0"/>
              <a:t>Rules for the distribution of the EC funding remain the same as in submitted </a:t>
            </a:r>
            <a:r>
              <a:rPr lang="en-US" sz="1800" smtClean="0"/>
              <a:t>proposal</a:t>
            </a:r>
            <a:endParaRPr lang="en-US" sz="1800" smtClean="0"/>
          </a:p>
        </p:txBody>
      </p:sp>
      <p:sp>
        <p:nvSpPr>
          <p:cNvPr id="8" name="Étoile à 4 branches 7"/>
          <p:cNvSpPr/>
          <p:nvPr/>
        </p:nvSpPr>
        <p:spPr bwMode="auto">
          <a:xfrm>
            <a:off x="316191" y="1165194"/>
            <a:ext cx="409518" cy="474669"/>
          </a:xfrm>
          <a:prstGeom prst="star4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0" y="1767840"/>
          <a:ext cx="914399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639"/>
                <a:gridCol w="876536"/>
                <a:gridCol w="1059801"/>
                <a:gridCol w="903494"/>
                <a:gridCol w="903494"/>
                <a:gridCol w="903494"/>
                <a:gridCol w="843885"/>
                <a:gridCol w="843885"/>
                <a:gridCol w="843885"/>
                <a:gridCol w="84388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Participant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WP1-6 direct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 WP7-10 direct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Total Direct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Indirect </a:t>
                      </a:r>
                      <a:r>
                        <a:rPr lang="fr-FR" sz="1600" dirty="0" err="1" smtClean="0"/>
                        <a:t>costs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Total </a:t>
                      </a:r>
                      <a:r>
                        <a:rPr lang="fr-FR" sz="1600" dirty="0" err="1" smtClean="0"/>
                        <a:t>costs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EC/Total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EC/Direct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Match </a:t>
                      </a:r>
                      <a:r>
                        <a:rPr lang="fr-FR" sz="1600" dirty="0" err="1" smtClean="0"/>
                        <a:t>Funds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1099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504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665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938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CERN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852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346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1198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718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1916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607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0,317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1309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CNRS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400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187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352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939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344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595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CIEMAT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255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255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203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458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185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273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DESY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382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229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251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0,659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360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GSI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297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185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0,543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0,626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157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INFN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387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603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990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618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1565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558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0,565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1007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PSI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351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331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682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268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818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315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0,463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503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STFC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435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378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584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1397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445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952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UPPSALA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244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61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305</a:t>
                      </a:r>
                      <a:endParaRPr lang="fr-FR" sz="16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242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488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184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0,605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304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IPJ-PAN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203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121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324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155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169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TOTAL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4904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2906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6810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3992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10465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6566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14109" y="142830"/>
            <a:ext cx="3711273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scenarios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3024" y="1238220"/>
            <a:ext cx="788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3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 in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k€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; total cost reduced by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1.3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M€</a:t>
            </a:r>
            <a:endParaRPr lang="en-US" sz="2400" b="1" i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/>
          <p:cNvGraphicFramePr>
            <a:graphicFrameLocks noGrp="1"/>
          </p:cNvGraphicFramePr>
          <p:nvPr/>
        </p:nvGraphicFramePr>
        <p:xfrm>
          <a:off x="0" y="1767840"/>
          <a:ext cx="9143998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1639"/>
                <a:gridCol w="876536"/>
                <a:gridCol w="1059801"/>
                <a:gridCol w="903494"/>
                <a:gridCol w="903494"/>
                <a:gridCol w="903494"/>
                <a:gridCol w="843885"/>
                <a:gridCol w="843885"/>
                <a:gridCol w="843885"/>
                <a:gridCol w="84388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Participant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WP1-6 direct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 WP7-10 direct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Total Direct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Indirect </a:t>
                      </a:r>
                      <a:r>
                        <a:rPr lang="fr-FR" sz="1600" dirty="0" err="1" smtClean="0"/>
                        <a:t>costs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Total </a:t>
                      </a:r>
                      <a:r>
                        <a:rPr lang="fr-FR" sz="1600" dirty="0" err="1" smtClean="0"/>
                        <a:t>costs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EC/Total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EC/Direct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chemeClr val="bg1"/>
                          </a:solidFill>
                          <a:latin typeface="Calibri"/>
                        </a:rPr>
                        <a:t>Match</a:t>
                      </a:r>
                      <a:r>
                        <a:rPr lang="fr-FR" sz="1600" b="1" i="0" u="none" strike="noStrike" baseline="0" dirty="0" smtClean="0">
                          <a:solidFill>
                            <a:schemeClr val="bg1"/>
                          </a:solidFill>
                          <a:latin typeface="Calibri"/>
                        </a:rPr>
                        <a:t> </a:t>
                      </a:r>
                      <a:r>
                        <a:rPr lang="fr-FR" sz="1600" b="1" i="0" u="none" strike="noStrike" baseline="0" dirty="0" err="1" smtClean="0">
                          <a:solidFill>
                            <a:schemeClr val="bg1"/>
                          </a:solidFill>
                          <a:latin typeface="Calibri"/>
                        </a:rPr>
                        <a:t>Funds</a:t>
                      </a:r>
                      <a:endParaRPr lang="fr-FR" sz="1600" b="1" i="0" u="none" strike="noStrike" dirty="0">
                        <a:solidFill>
                          <a:schemeClr val="bg1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1099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504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707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896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CERN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852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162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608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1622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551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1071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CNRS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400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240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258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0,647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381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CIEMAT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255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254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203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458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196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261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DESY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382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229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267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344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GSI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297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198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144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INFN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387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603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990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575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1565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580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985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PSI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351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331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136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818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329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0,483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489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STFC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435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378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584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1397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475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922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UPPSALA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244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smtClean="0"/>
                        <a:t>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147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168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0,430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0,688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223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IPJ-PAN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203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121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324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165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158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TOTAL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4904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2906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6379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3992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9775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0,399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0,611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5875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614109" y="142830"/>
            <a:ext cx="3711273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scenarios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3024" y="1238220"/>
            <a:ext cx="7744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4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 in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k€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; total cost reduced by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M€</a:t>
            </a:r>
            <a:endParaRPr lang="en-US" sz="2400" b="1" i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4109" y="142830"/>
            <a:ext cx="3711273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scenarios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6953" y="1420785"/>
            <a:ext cx="85440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In all scenarios </a:t>
            </a:r>
            <a:r>
              <a:rPr lang="fr-FR" sz="2400" b="1" dirty="0" err="1" smtClean="0">
                <a:solidFill>
                  <a:schemeClr val="bg1"/>
                </a:solidFill>
              </a:rPr>
              <a:t>above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some or all </a:t>
            </a:r>
            <a:r>
              <a:rPr lang="en-US" sz="2400" b="1" dirty="0" smtClean="0">
                <a:solidFill>
                  <a:schemeClr val="bg1"/>
                </a:solidFill>
              </a:rPr>
              <a:t>the funding agencies have to contribute more matching funds compared to the agreed proposal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and/or some RTD activities have to be dropped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322343" y="3575052"/>
            <a:ext cx="62247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These are issues, which needs discussion</a:t>
            </a:r>
            <a:endParaRPr lang="en-US" sz="2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4109" y="142830"/>
            <a:ext cx="3711273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scenarios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6953" y="1420785"/>
            <a:ext cx="31060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A different approach :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19057" y="2041506"/>
            <a:ext cx="84345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Assuming that it is agreed to keep all WPs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The partners have agreed in the proposal to contribute a total Matching Fund of 5800 k€</a:t>
            </a:r>
          </a:p>
          <a:p>
            <a:pPr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If scope and activities of project unchanged, this MF remains unchanged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9" name="Flèche droite rayée 8"/>
          <p:cNvSpPr/>
          <p:nvPr/>
        </p:nvSpPr>
        <p:spPr bwMode="auto">
          <a:xfrm>
            <a:off x="336492" y="4232286"/>
            <a:ext cx="985851" cy="547695"/>
          </a:xfrm>
          <a:prstGeom prst="stripedRightArrow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504908" y="4232286"/>
            <a:ext cx="7543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8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cost has to be reduced by 2.1 M€ (i.e. ~18%)</a:t>
            </a:r>
            <a:endParaRPr lang="en-US" sz="28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2928915" y="5181624"/>
            <a:ext cx="3219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This might be feasible 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030239" y="5875371"/>
            <a:ext cx="8037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Although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it</a:t>
            </a:r>
            <a:r>
              <a:rPr lang="en-US" sz="2400" b="1" dirty="0" smtClean="0">
                <a:solidFill>
                  <a:schemeClr val="bg1"/>
                </a:solidFill>
              </a:rPr>
              <a:t> should be worked out in detail with WP leaders,</a:t>
            </a:r>
          </a:p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an example is given there after.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4109" y="142830"/>
            <a:ext cx="3711273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scenarios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1347759"/>
            <a:ext cx="9143999" cy="2062103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l"/>
            <a:r>
              <a:rPr lang="en-US" b="1" dirty="0" smtClean="0"/>
              <a:t>Scenario 6:</a:t>
            </a:r>
            <a:r>
              <a:rPr lang="en-US" dirty="0" smtClean="0"/>
              <a:t> </a:t>
            </a:r>
            <a:r>
              <a:rPr lang="en-US" sz="1800" dirty="0" smtClean="0"/>
              <a:t>All activities remain in TIARA</a:t>
            </a:r>
          </a:p>
          <a:p>
            <a:pPr algn="l"/>
            <a:r>
              <a:rPr lang="en-US" sz="1800" dirty="0" smtClean="0"/>
              <a:t>EC funding for WP1-6 is 2900M€ (instead of 4500)</a:t>
            </a:r>
          </a:p>
          <a:p>
            <a:pPr algn="l"/>
            <a:r>
              <a:rPr lang="en-US" sz="1800" dirty="0" smtClean="0"/>
              <a:t>EC funding for WP7-10 is 1000M€ (instead of 1500)</a:t>
            </a:r>
          </a:p>
          <a:p>
            <a:pPr algn="l"/>
            <a:r>
              <a:rPr lang="en-US" sz="1800" dirty="0" smtClean="0"/>
              <a:t>Manpower costs reduced by 15%</a:t>
            </a:r>
          </a:p>
          <a:p>
            <a:pPr algn="l"/>
            <a:r>
              <a:rPr lang="en-US" sz="1800" dirty="0" smtClean="0"/>
              <a:t>Average cost per Travel reduced by 22% and number of travel reduced by 10% =&gt; 30% reduction</a:t>
            </a:r>
          </a:p>
          <a:p>
            <a:pPr algn="l"/>
            <a:r>
              <a:rPr lang="en-US" sz="1800" dirty="0" smtClean="0"/>
              <a:t>Material costs reduced by 20%</a:t>
            </a:r>
          </a:p>
          <a:p>
            <a:pPr algn="l"/>
            <a:r>
              <a:rPr lang="en-US" sz="1800" dirty="0" smtClean="0"/>
              <a:t>Rules for the distribution of the EC funding remain the same as in submitted proposal</a:t>
            </a:r>
            <a:endParaRPr lang="en-US" sz="18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4109" y="142830"/>
            <a:ext cx="3711273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scenarios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/>
        </p:nvGraphicFramePr>
        <p:xfrm>
          <a:off x="555570" y="1311246"/>
          <a:ext cx="7412136" cy="546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3297"/>
                <a:gridCol w="1086194"/>
                <a:gridCol w="1014529"/>
                <a:gridCol w="1014529"/>
                <a:gridCol w="1014529"/>
                <a:gridCol w="1014529"/>
                <a:gridCol w="1014529"/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b="1" dirty="0" err="1" smtClean="0"/>
                        <a:t>Proposal</a:t>
                      </a:r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b="1" dirty="0" smtClean="0"/>
                        <a:t>Scenario</a:t>
                      </a:r>
                      <a:r>
                        <a:rPr lang="fr-FR" b="1" baseline="0" dirty="0" smtClean="0"/>
                        <a:t> 6</a:t>
                      </a:r>
                      <a:endParaRPr lang="fr-FR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Participant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Match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funds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Total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Match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funds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1603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971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632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704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CERN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2192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931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1261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1819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600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1219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CNRS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939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482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457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778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462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CIEMAT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261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206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DESY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611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367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244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496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235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261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GSI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342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273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281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INFN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1678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804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874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1376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849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PSI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1610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765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845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826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STFC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1397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613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784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765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UPPS.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646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318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328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531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324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IPJ-PAN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210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262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146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116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TOTAL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11802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5803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9738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5839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4109" y="142830"/>
            <a:ext cx="3711273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scenarios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871761" y="1128681"/>
            <a:ext cx="5838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Reducing the total cost of the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by 35%</a:t>
            </a: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709837" y="2151045"/>
            <a:ext cx="60067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chemeClr val="bg1"/>
                </a:solidFill>
              </a:rPr>
              <a:t>ex</a:t>
            </a:r>
            <a:r>
              <a:rPr lang="en-US" sz="2400" b="1" i="1" dirty="0" smtClean="0">
                <a:solidFill>
                  <a:schemeClr val="bg1"/>
                </a:solidFill>
              </a:rPr>
              <a:t>. Suppressing  RTD WP and the total cost </a:t>
            </a:r>
          </a:p>
          <a:p>
            <a:pPr algn="l"/>
            <a:r>
              <a:rPr lang="en-US" sz="2400" b="1" i="1" dirty="0" smtClean="0">
                <a:solidFill>
                  <a:schemeClr val="bg1"/>
                </a:solidFill>
              </a:rPr>
              <a:t>of the rest unchanged and EC cont. to 3900k€</a:t>
            </a:r>
            <a:endParaRPr lang="en-US" sz="2400" b="1" i="1" dirty="0">
              <a:solidFill>
                <a:schemeClr val="bg1"/>
              </a:solidFill>
            </a:endParaRPr>
          </a:p>
        </p:txBody>
      </p:sp>
      <p:sp>
        <p:nvSpPr>
          <p:cNvPr id="8" name="Étoile à 4 branches 7"/>
          <p:cNvSpPr/>
          <p:nvPr/>
        </p:nvSpPr>
        <p:spPr bwMode="auto">
          <a:xfrm>
            <a:off x="316191" y="1165194"/>
            <a:ext cx="409518" cy="474669"/>
          </a:xfrm>
          <a:prstGeom prst="star4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3168640"/>
            <a:ext cx="9144000" cy="954107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Scenario 5</a:t>
            </a:r>
            <a:r>
              <a:rPr lang="en-US" dirty="0" smtClean="0"/>
              <a:t>: </a:t>
            </a:r>
            <a:r>
              <a:rPr lang="en-US" sz="1800" dirty="0" smtClean="0"/>
              <a:t>All activities and costs remain the same in WP 1 to 6 as in submitted proposal</a:t>
            </a:r>
          </a:p>
          <a:p>
            <a:pPr algn="l"/>
            <a:r>
              <a:rPr lang="en-US" sz="1800" dirty="0" smtClean="0"/>
              <a:t>All RTD WP (WP 7 to 10 ) are suppressed </a:t>
            </a:r>
          </a:p>
          <a:p>
            <a:pPr algn="l"/>
            <a:r>
              <a:rPr lang="en-US" sz="1800" dirty="0" smtClean="0"/>
              <a:t>Rules for the distribution of the EC funding remain the same as in submitted proposal</a:t>
            </a:r>
            <a:endParaRPr lang="en-US" sz="1800" dirty="0" smtClean="0"/>
          </a:p>
        </p:txBody>
      </p:sp>
      <p:sp>
        <p:nvSpPr>
          <p:cNvPr id="10" name="ZoneTexte 9"/>
          <p:cNvSpPr txBox="1"/>
          <p:nvPr/>
        </p:nvSpPr>
        <p:spPr>
          <a:xfrm>
            <a:off x="1021725" y="1603350"/>
            <a:ext cx="77127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chemeClr val="bg1"/>
                </a:solidFill>
              </a:rPr>
              <a:t>This is very difficult without major reduction of the scope of the project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047808" y="33291"/>
            <a:ext cx="4437433" cy="107721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of events since</a:t>
            </a:r>
          </a:p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2</a:t>
            </a:r>
            <a:r>
              <a:rPr lang="en-US" sz="3200" b="1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28" name="Tableau 27"/>
          <p:cNvGraphicFramePr>
            <a:graphicFrameLocks noGrp="1"/>
          </p:cNvGraphicFramePr>
          <p:nvPr/>
        </p:nvGraphicFramePr>
        <p:xfrm>
          <a:off x="1139777" y="2662227"/>
          <a:ext cx="7448653" cy="3650526"/>
        </p:xfrm>
        <a:graphic>
          <a:graphicData uri="http://schemas.openxmlformats.org/drawingml/2006/table">
            <a:tbl>
              <a:tblPr/>
              <a:tblGrid>
                <a:gridCol w="1776912"/>
                <a:gridCol w="3919117"/>
                <a:gridCol w="1752624"/>
              </a:tblGrid>
              <a:tr h="272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Number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Organization Name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Country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17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(</a:t>
                      </a:r>
                      <a:r>
                        <a:rPr lang="en-US" sz="16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coord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.)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CEA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France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05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CERN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International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085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CNRS/IN2P3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France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CIEMAT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Spain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DESY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Germany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GSI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Germany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61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INFN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Italy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PSI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Switzerland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2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STFC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UK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10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Uppsala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Uni. (rep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 </a:t>
                      </a:r>
                      <a:r>
                        <a:rPr lang="en-US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Nordic </a:t>
                      </a: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Consortium)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Sweden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77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IPJ-PAN (</a:t>
                      </a:r>
                      <a:r>
                        <a:rPr lang="fr-FR" sz="16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rep</a:t>
                      </a:r>
                      <a:r>
                        <a:rPr lang="fr-FR" sz="1600" b="1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.</a:t>
                      </a:r>
                      <a:r>
                        <a:rPr lang="fr-FR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fr-FR" sz="1600" b="1" baseline="0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Polish</a:t>
                      </a:r>
                      <a:r>
                        <a:rPr lang="fr-FR" sz="1600" b="1" baseline="0" dirty="0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consortium)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600" b="1" dirty="0" err="1" smtClean="0">
                          <a:solidFill>
                            <a:schemeClr val="bg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Poland</a:t>
                      </a:r>
                      <a:endParaRPr lang="fr-FR" sz="1600" b="1" dirty="0">
                        <a:solidFill>
                          <a:schemeClr val="bg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ZoneTexte 3"/>
          <p:cNvSpPr txBox="1"/>
          <p:nvPr/>
        </p:nvSpPr>
        <p:spPr>
          <a:xfrm>
            <a:off x="190440" y="1055655"/>
            <a:ext cx="86249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December 3</a:t>
            </a:r>
            <a:r>
              <a:rPr lang="en-US" sz="2400" b="1" i="1" baseline="30000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rd</a:t>
            </a:r>
            <a:r>
              <a:rPr lang="en-US" sz="2400" b="1" baseline="30000" dirty="0" smtClean="0">
                <a:solidFill>
                  <a:srgbClr val="FFC000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: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TIARA-PP was submitted with letters of support from all Participant funding agencies and 5 Ministries and  CERN council </a:t>
            </a:r>
            <a:endParaRPr lang="en-US" sz="1600" b="1" dirty="0" smtClean="0">
              <a:solidFill>
                <a:schemeClr val="bg1"/>
              </a:solidFill>
            </a:endParaRPr>
          </a:p>
        </p:txBody>
      </p:sp>
      <p:sp>
        <p:nvSpPr>
          <p:cNvPr id="5" name="ZoneTexte 4">
            <a:hlinkClick r:id="rId2"/>
          </p:cNvPr>
          <p:cNvSpPr txBox="1"/>
          <p:nvPr/>
        </p:nvSpPr>
        <p:spPr>
          <a:xfrm>
            <a:off x="2860352" y="6399557"/>
            <a:ext cx="5764591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pPr algn="l"/>
            <a:r>
              <a:rPr lang="fr-FR" sz="2400" b="1" dirty="0" smtClean="0">
                <a:solidFill>
                  <a:schemeClr val="bg1"/>
                </a:solidFill>
              </a:rPr>
              <a:t>+26 </a:t>
            </a:r>
            <a:r>
              <a:rPr lang="fr-FR" sz="2400" b="1" dirty="0" err="1" smtClean="0">
                <a:solidFill>
                  <a:schemeClr val="bg1"/>
                </a:solidFill>
              </a:rPr>
              <a:t>associated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partners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from</a:t>
            </a:r>
            <a:r>
              <a:rPr lang="fr-FR" sz="2400" b="1" dirty="0" smtClean="0">
                <a:solidFill>
                  <a:schemeClr val="bg1"/>
                </a:solidFill>
              </a:rPr>
              <a:t> 11 countries</a:t>
            </a:r>
            <a:endParaRPr lang="fr-FR" sz="2400" b="1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hlinkClick r:id="rId3" action="ppaction://hlinksldjump"/>
          </p:cNvPr>
          <p:cNvSpPr txBox="1"/>
          <p:nvPr/>
        </p:nvSpPr>
        <p:spPr>
          <a:xfrm>
            <a:off x="1468395" y="2187558"/>
            <a:ext cx="69810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€ 11 802 570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Requested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 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 5 999 970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4109" y="142830"/>
            <a:ext cx="3711273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scenarios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90440" y="1238220"/>
            <a:ext cx="79037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Scenario 5: (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numbers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 k€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; Total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reduced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by ~4.3M€</a:t>
            </a:r>
            <a:endParaRPr lang="fr-FR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71406" y="1685970"/>
          <a:ext cx="9072594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398"/>
                <a:gridCol w="841174"/>
                <a:gridCol w="1051525"/>
                <a:gridCol w="896439"/>
                <a:gridCol w="896439"/>
                <a:gridCol w="896439"/>
                <a:gridCol w="837295"/>
                <a:gridCol w="837295"/>
                <a:gridCol w="837295"/>
                <a:gridCol w="837295"/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Participant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WP1-6 direct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 WP7-10 direct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Total Direct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Indirect </a:t>
                      </a:r>
                      <a:r>
                        <a:rPr lang="fr-FR" sz="1600" dirty="0" err="1" smtClean="0"/>
                        <a:t>costs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Total </a:t>
                      </a:r>
                      <a:r>
                        <a:rPr lang="fr-FR" sz="1600" dirty="0" err="1" smtClean="0"/>
                        <a:t>costs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EC/Total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EC/Direct</a:t>
                      </a:r>
                      <a:endParaRPr lang="fr-F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Match </a:t>
                      </a:r>
                      <a:r>
                        <a:rPr lang="fr-FR" sz="1600" dirty="0" err="1" smtClean="0"/>
                        <a:t>Funds</a:t>
                      </a:r>
                      <a:endParaRPr lang="fr-FR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1099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1099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504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1603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847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0,529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0,772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756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CERN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852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852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511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1362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599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0,440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763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CNRS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400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400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240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640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310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330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CIEMAT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255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255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203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458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235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222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DESY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382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382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229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320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291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GSI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297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297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342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237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0,692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0,798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INFN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387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387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232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619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351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0,567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0,907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268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PSI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351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351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70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421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243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0,578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178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STFC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435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435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326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761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354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0,466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406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UPPSALA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244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244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147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391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201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0,515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0,824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190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IPJ-PAN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203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203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121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324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FF0000"/>
                          </a:solidFill>
                          <a:latin typeface="Calibri"/>
                        </a:rPr>
                        <a:t>198</a:t>
                      </a:r>
                      <a:endParaRPr lang="fr-FR" sz="1600" b="1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0,612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0,979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126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dirty="0" smtClean="0"/>
                        <a:t>TOTAL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sz="1600" i="1" dirty="0" smtClean="0"/>
                        <a:t>4904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0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dirty="0" smtClean="0"/>
                        <a:t>4904</a:t>
                      </a:r>
                      <a:endParaRPr lang="fr-FR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i="1" dirty="0" smtClean="0"/>
                        <a:t>2631</a:t>
                      </a:r>
                      <a:endParaRPr lang="fr-FR" sz="16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7535</a:t>
                      </a:r>
                      <a:endParaRPr lang="fr-F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3900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0,518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0,795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6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3636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14109" y="142830"/>
            <a:ext cx="3711273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scenarios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6953" y="1420785"/>
            <a:ext cx="8544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Even in the above  scenario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some of </a:t>
            </a:r>
            <a:r>
              <a:rPr lang="en-US" sz="2400" b="1" dirty="0" smtClean="0">
                <a:solidFill>
                  <a:schemeClr val="bg1"/>
                </a:solidFill>
              </a:rPr>
              <a:t>the funding agencies have to contribute more matching funds compared to the agreed proposal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63466" y="3392487"/>
            <a:ext cx="854404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bg1"/>
                </a:solidFill>
              </a:rPr>
              <a:t>A scenario in which everything is reduced evenly by 35% is very difficult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</a:rPr>
              <a:t>It would require removing both some organizational and technical activities in a balanced way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Strong g</a:t>
            </a:r>
            <a:r>
              <a:rPr lang="en-US" sz="2400" b="1" dirty="0" smtClean="0">
                <a:solidFill>
                  <a:schemeClr val="bg1"/>
                </a:solidFill>
              </a:rPr>
              <a:t>uidance on what to remove will be needed,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 R</a:t>
            </a:r>
            <a:r>
              <a:rPr lang="en-US" sz="2400" b="1" dirty="0" smtClean="0">
                <a:solidFill>
                  <a:schemeClr val="bg1"/>
                </a:solidFill>
              </a:rPr>
              <a:t>emoving (or reducing significantly &gt;20%) WP1-5  would alter dramatically the scope of TIARA</a:t>
            </a:r>
            <a:endParaRPr lang="en-US" sz="2400" b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67761" y="1274733"/>
            <a:ext cx="17572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WP-leaders:</a:t>
            </a:r>
            <a:endParaRPr lang="fr-FR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431882" y="1749402"/>
            <a:ext cx="4922373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dirty="0" smtClean="0">
                <a:solidFill>
                  <a:schemeClr val="bg1"/>
                </a:solidFill>
              </a:rPr>
              <a:t>General </a:t>
            </a:r>
            <a:r>
              <a:rPr lang="fr-FR" sz="2400" dirty="0" err="1" smtClean="0">
                <a:solidFill>
                  <a:schemeClr val="bg1"/>
                </a:solidFill>
              </a:rPr>
              <a:t>WPs</a:t>
            </a:r>
            <a:endParaRPr lang="fr-FR" sz="2400" dirty="0" smtClean="0">
              <a:solidFill>
                <a:schemeClr val="bg1"/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WP2: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R. Aleksan </a:t>
            </a:r>
            <a:r>
              <a:rPr lang="fr-FR" sz="2400" dirty="0" smtClean="0">
                <a:solidFill>
                  <a:schemeClr val="bg1"/>
                </a:solidFill>
              </a:rPr>
              <a:t>(CEA, F)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WP3: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O. Brüning </a:t>
            </a:r>
            <a:r>
              <a:rPr lang="fr-FR" sz="2400" dirty="0" smtClean="0">
                <a:solidFill>
                  <a:schemeClr val="bg1"/>
                </a:solidFill>
              </a:rPr>
              <a:t>(CERN, Int.)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WP4: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F. Cervelli </a:t>
            </a:r>
            <a:r>
              <a:rPr lang="fr-FR" sz="2400" dirty="0" smtClean="0">
                <a:solidFill>
                  <a:schemeClr val="bg1"/>
                </a:solidFill>
              </a:rPr>
              <a:t>(INFN, I)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WP5: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Burrows </a:t>
            </a:r>
            <a:r>
              <a:rPr lang="fr-FR" sz="2400" dirty="0" smtClean="0">
                <a:solidFill>
                  <a:schemeClr val="bg1"/>
                </a:solidFill>
              </a:rPr>
              <a:t>(STFC, UK)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WP6: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W. Singer </a:t>
            </a:r>
            <a:r>
              <a:rPr lang="fr-FR" sz="2400" dirty="0" smtClean="0">
                <a:solidFill>
                  <a:schemeClr val="bg1"/>
                </a:solidFill>
              </a:rPr>
              <a:t>(DESY, DE)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431882" y="4593613"/>
            <a:ext cx="6328207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dirty="0" smtClean="0">
                <a:solidFill>
                  <a:schemeClr val="bg1"/>
                </a:solidFill>
              </a:rPr>
              <a:t>Candidate </a:t>
            </a:r>
            <a:r>
              <a:rPr lang="fr-FR" sz="2400" dirty="0" err="1" smtClean="0">
                <a:solidFill>
                  <a:schemeClr val="bg1"/>
                </a:solidFill>
              </a:rPr>
              <a:t>Specific</a:t>
            </a:r>
            <a:r>
              <a:rPr lang="fr-FR" sz="2400" dirty="0" smtClean="0">
                <a:solidFill>
                  <a:schemeClr val="bg1"/>
                </a:solidFill>
              </a:rPr>
              <a:t> </a:t>
            </a:r>
            <a:r>
              <a:rPr lang="fr-FR" sz="2400" dirty="0" err="1" smtClean="0">
                <a:solidFill>
                  <a:schemeClr val="bg1"/>
                </a:solidFill>
              </a:rPr>
              <a:t>WPs</a:t>
            </a:r>
            <a:r>
              <a:rPr lang="fr-FR" sz="2400" dirty="0" smtClean="0">
                <a:solidFill>
                  <a:schemeClr val="bg1"/>
                </a:solidFill>
              </a:rPr>
              <a:t> (</a:t>
            </a:r>
            <a:r>
              <a:rPr lang="fr-FR" sz="2400" dirty="0" err="1" smtClean="0">
                <a:solidFill>
                  <a:schemeClr val="bg1"/>
                </a:solidFill>
              </a:rPr>
              <a:t>proposed</a:t>
            </a:r>
            <a:r>
              <a:rPr lang="fr-FR" sz="2400" dirty="0" smtClean="0">
                <a:solidFill>
                  <a:schemeClr val="bg1"/>
                </a:solidFill>
              </a:rPr>
              <a:t> by the projets)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WP7 (CLIC):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E. Jensen </a:t>
            </a:r>
            <a:r>
              <a:rPr lang="fr-FR" sz="2400" dirty="0" smtClean="0">
                <a:solidFill>
                  <a:schemeClr val="bg1"/>
                </a:solidFill>
              </a:rPr>
              <a:t>(CERN, Int.)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WP8 (n-</a:t>
            </a:r>
            <a:r>
              <a:rPr lang="fr-FR" sz="2400" dirty="0" err="1" smtClean="0">
                <a:solidFill>
                  <a:schemeClr val="bg1"/>
                </a:solidFill>
              </a:rPr>
              <a:t>facility</a:t>
            </a:r>
            <a:r>
              <a:rPr lang="fr-FR" sz="2400" dirty="0" smtClean="0">
                <a:solidFill>
                  <a:schemeClr val="bg1"/>
                </a:solidFill>
              </a:rPr>
              <a:t>):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K. Long </a:t>
            </a:r>
            <a:r>
              <a:rPr lang="fr-FR" sz="2400" dirty="0" smtClean="0">
                <a:solidFill>
                  <a:schemeClr val="bg1"/>
                </a:solidFill>
              </a:rPr>
              <a:t>(STFC, UK)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WP9 (</a:t>
            </a:r>
            <a:r>
              <a:rPr lang="fr-FR" sz="2400" dirty="0" err="1" smtClean="0">
                <a:solidFill>
                  <a:schemeClr val="bg1"/>
                </a:solidFill>
              </a:rPr>
              <a:t>Super-B</a:t>
            </a:r>
            <a:r>
              <a:rPr lang="fr-FR" sz="2400" dirty="0" smtClean="0">
                <a:solidFill>
                  <a:schemeClr val="bg1"/>
                </a:solidFill>
              </a:rPr>
              <a:t>):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M. Biagini </a:t>
            </a:r>
            <a:r>
              <a:rPr lang="fr-FR" sz="2400" dirty="0" smtClean="0">
                <a:solidFill>
                  <a:schemeClr val="bg1"/>
                </a:solidFill>
              </a:rPr>
              <a:t>(INFN, I)</a:t>
            </a:r>
          </a:p>
          <a:p>
            <a:pPr lvl="1" algn="l">
              <a:buFont typeface="Arial" pitchFamily="34" charset="0"/>
              <a:buChar char="•"/>
            </a:pP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WP10 (EURISOL):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P.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Bousson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dirty="0" smtClean="0">
                <a:solidFill>
                  <a:schemeClr val="bg1"/>
                </a:solidFill>
              </a:rPr>
              <a:t>(CNRS, F)</a:t>
            </a:r>
          </a:p>
        </p:txBody>
      </p:sp>
      <p:sp>
        <p:nvSpPr>
          <p:cNvPr id="16" name="Étoile à 4 branches 15"/>
          <p:cNvSpPr/>
          <p:nvPr/>
        </p:nvSpPr>
        <p:spPr bwMode="auto">
          <a:xfrm>
            <a:off x="774648" y="1749402"/>
            <a:ext cx="474669" cy="511182"/>
          </a:xfrm>
          <a:prstGeom prst="star4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Étoile à 4 branches 16"/>
          <p:cNvSpPr/>
          <p:nvPr/>
        </p:nvSpPr>
        <p:spPr bwMode="auto">
          <a:xfrm>
            <a:off x="774648" y="4593613"/>
            <a:ext cx="474669" cy="511182"/>
          </a:xfrm>
          <a:prstGeom prst="star4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378544" y="76505"/>
            <a:ext cx="3608873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 Management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5959494" y="3429000"/>
            <a:ext cx="33043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Due to new </a:t>
            </a:r>
            <a:r>
              <a:rPr lang="fr-F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commitment</a:t>
            </a: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</a:t>
            </a:r>
          </a:p>
          <a:p>
            <a:pPr algn="l"/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XFEL, DESY  </a:t>
            </a:r>
            <a:r>
              <a:rPr lang="fr-F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cannot</a:t>
            </a: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fr-F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lead</a:t>
            </a:r>
            <a:endParaRPr lang="fr-FR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fr-FR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</a:t>
            </a:r>
            <a:r>
              <a:rPr lang="fr-FR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WP</a:t>
            </a:r>
            <a:endParaRPr lang="fr-FR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795420" y="76505"/>
            <a:ext cx="2775120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</a:t>
            </a:r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0" y="1092168"/>
          <a:ext cx="9144002" cy="5684376"/>
        </p:xfrm>
        <a:graphic>
          <a:graphicData uri="http://schemas.openxmlformats.org/drawingml/2006/table">
            <a:tbl>
              <a:tblPr/>
              <a:tblGrid>
                <a:gridCol w="957213"/>
                <a:gridCol w="1440377"/>
                <a:gridCol w="1500772"/>
                <a:gridCol w="1667196"/>
                <a:gridCol w="1837150"/>
                <a:gridCol w="1741294"/>
              </a:tblGrid>
              <a:tr h="2598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fr-F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WP2</a:t>
                      </a:r>
                      <a:endParaRPr lang="fr-F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WP3</a:t>
                      </a:r>
                      <a:endParaRPr lang="fr-F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WP4</a:t>
                      </a:r>
                      <a:endParaRPr lang="fr-F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WP5</a:t>
                      </a:r>
                      <a:endParaRPr lang="fr-F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WP6</a:t>
                      </a:r>
                      <a:endParaRPr lang="fr-F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2598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WP lead</a:t>
                      </a:r>
                      <a:endParaRPr lang="fr-F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R. Aleksan</a:t>
                      </a:r>
                      <a:endParaRPr lang="fr-F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O. Bruning</a:t>
                      </a:r>
                      <a:endParaRPr lang="fr-F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F. Cervelli</a:t>
                      </a:r>
                      <a:endParaRPr lang="fr-F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P. Burrows</a:t>
                      </a:r>
                      <a:endParaRPr lang="fr-F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W. Singer</a:t>
                      </a:r>
                      <a:endParaRPr lang="fr-F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4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CEA</a:t>
                      </a:r>
                      <a:endParaRPr lang="fr-F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"/>
                        </a:rPr>
                        <a:t>Roy.aleksan@cea.fr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"/>
                        </a:rPr>
                        <a:t>Antoine.dael@cea.fr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"/>
                        </a:rPr>
                        <a:t>Olivier.napoly@cea.fr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5"/>
                        </a:rPr>
                        <a:t>Pierre.vedrine@cea.fr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6"/>
                        </a:rPr>
                        <a:t>Philippe.Rebourgeard@cea.fr</a:t>
                      </a:r>
                      <a:r>
                        <a:rPr lang="en-US" sz="1200" dirty="0">
                          <a:solidFill>
                            <a:srgbClr val="FF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37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CERN</a:t>
                      </a:r>
                      <a:endParaRPr lang="fr-F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7"/>
                        </a:rPr>
                        <a:t>Steve.myers@cern.ch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8"/>
                        </a:rPr>
                        <a:t>Oliver.bruning@cern.ch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9"/>
                        </a:rPr>
                        <a:t>Jean-pierre.koutchouk@cern.ch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0"/>
                        </a:rPr>
                        <a:t>Daniel.brandt@cern.ch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1"/>
                        </a:rPr>
                        <a:t>Lucio.rossi@cern.ch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63744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CNRS</a:t>
                      </a:r>
                      <a:endParaRPr lang="fr-F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2"/>
                        </a:rPr>
                        <a:t>mueller@ipno.in2P3.fr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3"/>
                        </a:rPr>
                        <a:t>laune@ipno.in2p3.fr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4"/>
                        </a:rPr>
                        <a:t>Jean-marc.filhol@synchrotron-soleil.fr</a:t>
                      </a:r>
                      <a:r>
                        <a:rPr lang="en-US" sz="1200" dirty="0">
                          <a:solidFill>
                            <a:srgbClr val="000099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 smtClean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5"/>
                        </a:rPr>
                        <a:t>mueller@ipno.in2p3.fr</a:t>
                      </a:r>
                      <a:r>
                        <a:rPr lang="en-US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6"/>
                        </a:rPr>
                        <a:t>msoberman@admin.in2p3.fr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51975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CIEMAT</a:t>
                      </a:r>
                      <a:endParaRPr lang="fr-F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7"/>
                        </a:rPr>
                        <a:t>Ramon.gavela@ciemat.es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8" tooltip="Enviar e-mail "/>
                        </a:rPr>
                        <a:t>angel.ibarra@ciemat.es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19"/>
                        </a:rPr>
                        <a:t>Luis.garcia@ciemat.es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spc="75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Arial"/>
                          <a:hlinkClick r:id="rId20"/>
                        </a:rPr>
                        <a:t>marisa.marco@ciemat.es</a:t>
                      </a:r>
                      <a:r>
                        <a:rPr lang="en-US" sz="1200" spc="75"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1" tooltip="Enviar e-mail "/>
                        </a:rPr>
                        <a:t>eduardo.molina@ciemat.es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4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DESY</a:t>
                      </a:r>
                      <a:endParaRPr lang="fr-F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2"/>
                        </a:rPr>
                        <a:t>karsten.wurr@desy.de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3"/>
                        </a:rPr>
                        <a:t>Hans.Weise@desy.de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4"/>
                        </a:rPr>
                        <a:t>Lutz.Lilje@desy.de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--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5"/>
                        </a:rPr>
                        <a:t>Waldermar.singer@desy.de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4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GSI</a:t>
                      </a:r>
                      <a:endParaRPr lang="fr-F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6"/>
                        </a:rPr>
                        <a:t>H.Eickhoff@gsi.de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7"/>
                        </a:rPr>
                        <a:t>C.Muehle@gsi.de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8"/>
                        </a:rPr>
                        <a:t>P.Spiller@gsi.de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29"/>
                        </a:rPr>
                        <a:t>O.Boine-Frankenheim@gsi.de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0"/>
                        </a:rPr>
                        <a:t>U.Weinrich@gsi.de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4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INFN</a:t>
                      </a:r>
                      <a:endParaRPr lang="fr-F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1"/>
                        </a:rPr>
                        <a:t>vacchi@ts.infn.it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2"/>
                        </a:rPr>
                        <a:t>Franco.cervelli@pi.infn.it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2"/>
                        </a:rPr>
                        <a:t>Franco.cervelli@pi.infn.it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3"/>
                        </a:rPr>
                        <a:t>vittorio.vaccaro@na.infn.it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4"/>
                        </a:rPr>
                        <a:t>giacomo.cuttone@lns.infn.it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4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PSI</a:t>
                      </a:r>
                      <a:endParaRPr lang="fr-F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5"/>
                        </a:rPr>
                        <a:t>Leonid.rivkin@psi.ch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6"/>
                        </a:rPr>
                        <a:t>hans.braun@psi.ch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  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7"/>
                        </a:rPr>
                        <a:t>Terry.Garvey@psi.ch</a:t>
                      </a:r>
                      <a:r>
                        <a:rPr lang="en-US" sz="120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 err="1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5"/>
                        </a:rPr>
                        <a:t>Leonid.rivkin@p</a:t>
                      </a:r>
                      <a:r>
                        <a:rPr lang="fr-FR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5"/>
                        </a:rPr>
                        <a:t>si.ch</a:t>
                      </a:r>
                      <a:r>
                        <a:rPr lang="fr-FR" sz="1200" dirty="0">
                          <a:latin typeface="Times New Roman"/>
                          <a:ea typeface="Times New Roman"/>
                          <a:cs typeface="Times New Roman"/>
                        </a:rPr>
                        <a:t>  </a:t>
                      </a: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8"/>
                        </a:rPr>
                        <a:t>Robert.Rudolph@psi.ch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2496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>
                          <a:latin typeface="Times New Roman"/>
                          <a:ea typeface="Times New Roman"/>
                          <a:cs typeface="Times New Roman"/>
                        </a:rPr>
                        <a:t>STFC</a:t>
                      </a:r>
                      <a:endParaRPr lang="fr-FR" sz="14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39"/>
                        </a:rPr>
                        <a:t>John.womersley@stfc.ac.uk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0"/>
                        </a:rPr>
                        <a:t>swapan@cockcroft.ac.uk</a:t>
                      </a:r>
                      <a:r>
                        <a:rPr lang="en-US" sz="120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b="0" i="1" u="sng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1"/>
                        </a:rPr>
                        <a:t>mike.poole@stfc.ac.uk</a:t>
                      </a:r>
                      <a:r>
                        <a:rPr lang="en-US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2"/>
                        </a:rPr>
                        <a:t>p.burrows1@physics.ox.ac.uk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3"/>
                        </a:rPr>
                        <a:t>peter.mcintosh@stfc.ac.uk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101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400" b="1" dirty="0">
                          <a:latin typeface="Times New Roman"/>
                          <a:ea typeface="Times New Roman"/>
                          <a:cs typeface="Times New Roman"/>
                        </a:rPr>
                        <a:t>Uppsala</a:t>
                      </a:r>
                      <a:endParaRPr lang="fr-FR" sz="14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4"/>
                        </a:rPr>
                        <a:t>Tord.Ekelof@physics.uu.se</a:t>
                      </a:r>
                      <a:r>
                        <a:rPr lang="en-US" sz="1200" dirty="0"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5"/>
                        </a:rPr>
                        <a:t>roger.ruber@fysast.uu.se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u="sng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6"/>
                        </a:rPr>
                        <a:t>volker.ziemann@fysast.uu.se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200" spc="75" dirty="0" err="1">
                          <a:latin typeface="Arial"/>
                          <a:ea typeface="Times New Roman"/>
                          <a:cs typeface="Arial"/>
                        </a:rPr>
                        <a:t>Sören</a:t>
                      </a:r>
                      <a:r>
                        <a:rPr lang="en-US" sz="1200" spc="75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spc="75" dirty="0" err="1">
                          <a:latin typeface="Arial"/>
                          <a:ea typeface="Times New Roman"/>
                          <a:cs typeface="Arial"/>
                        </a:rPr>
                        <a:t>Pape</a:t>
                      </a:r>
                      <a:r>
                        <a:rPr lang="en-US" sz="1200" spc="75" dirty="0"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US" sz="1200" spc="75" dirty="0" err="1">
                          <a:latin typeface="Arial"/>
                          <a:ea typeface="Times New Roman"/>
                          <a:cs typeface="Arial"/>
                        </a:rPr>
                        <a:t>Möller</a:t>
                      </a:r>
                      <a:r>
                        <a:rPr lang="en-US" sz="1200" spc="75" dirty="0">
                          <a:latin typeface="Arial"/>
                          <a:ea typeface="Times New Roman"/>
                          <a:cs typeface="Arial"/>
                        </a:rPr>
                        <a:t>          </a:t>
                      </a:r>
                      <a:r>
                        <a:rPr lang="en-US" sz="1200" u="sng" dirty="0">
                          <a:solidFill>
                            <a:srgbClr val="003D85"/>
                          </a:solidFill>
                          <a:latin typeface="Times New Roman"/>
                          <a:ea typeface="Times New Roman"/>
                          <a:cs typeface="Times New Roman"/>
                          <a:hlinkClick r:id="rId47"/>
                        </a:rPr>
                        <a:t>fyssp@phys.au.dk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Times"/>
                          <a:ea typeface="Times New Roman"/>
                          <a:cs typeface="Times New Roman"/>
                          <a:hlinkClick r:id="rId48"/>
                        </a:rPr>
                        <a:t>Kenneth.osterberg@helsinki.fi</a:t>
                      </a:r>
                      <a:r>
                        <a:rPr lang="en-US" sz="1200" dirty="0"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US" sz="1200" dirty="0" smtClean="0">
                          <a:latin typeface="Times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  <a:tr h="41010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4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IPJ-PAN</a:t>
                      </a:r>
                      <a:endParaRPr lang="fr-FR" sz="14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2342" marR="4234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  <a:hlinkClick r:id="rId49"/>
                        </a:rPr>
                        <a:t>Grzegorz.wrochna@fuw.edu.pl</a:t>
                      </a:r>
                      <a:r>
                        <a:rPr lang="en-US" sz="12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200" u="sng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  <a:hlinkClick r:id="rId50"/>
                        </a:rPr>
                        <a:t>wronka@ipj.gov.pl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Blazeg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fr-FR" sz="1200" dirty="0" err="1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Skoczen</a:t>
                      </a:r>
                      <a:endParaRPr lang="fr-FR" sz="1200" dirty="0">
                        <a:latin typeface="+mj-lt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u="sng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  <a:hlinkClick r:id="rId51"/>
                        </a:rPr>
                        <a:t>m-1@institute.pk.edu.pl</a:t>
                      </a:r>
                      <a:r>
                        <a:rPr lang="fr-FR" sz="12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endParaRPr lang="fr-FR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1200" u="sng" spc="75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Arial"/>
                          <a:hlinkClick r:id="rId52"/>
                        </a:rPr>
                        <a:t>Piotr.malecki@ifj.edu.pl</a:t>
                      </a:r>
                      <a:r>
                        <a:rPr lang="fr-FR" sz="1200" spc="75" dirty="0">
                          <a:latin typeface="+mj-lt"/>
                          <a:ea typeface="Times New Roman"/>
                          <a:cs typeface="Arial"/>
                        </a:rPr>
                        <a:t> </a:t>
                      </a:r>
                      <a:endParaRPr lang="fr-FR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1200" u="sng" dirty="0">
                          <a:solidFill>
                            <a:srgbClr val="0000FF"/>
                          </a:solidFill>
                          <a:latin typeface="+mj-lt"/>
                          <a:ea typeface="Times New Roman"/>
                          <a:cs typeface="Times New Roman"/>
                          <a:hlinkClick r:id="rId53"/>
                        </a:rPr>
                        <a:t>Maciej.chorowski@pwr.wroc.pl</a:t>
                      </a:r>
                      <a:r>
                        <a:rPr lang="fr-FR" sz="1200" dirty="0"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204190" y="727038"/>
            <a:ext cx="17908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i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WP-contacts</a:t>
            </a:r>
            <a:endParaRPr lang="fr-FR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3657600" y="7938"/>
            <a:ext cx="1789113" cy="485775"/>
          </a:xfrm>
          <a:prstGeom prst="rect">
            <a:avLst/>
          </a:prstGeom>
          <a:solidFill>
            <a:srgbClr val="FFFF00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Conclusions</a:t>
            </a:r>
            <a:endParaRPr lang="fr-FR" sz="2400" b="1"/>
          </a:p>
        </p:txBody>
      </p:sp>
      <p:pic>
        <p:nvPicPr>
          <p:cNvPr id="15" name="Picture 17" descr="In Microcosm, CERN's science centr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" y="5149850"/>
            <a:ext cx="9109075" cy="1708150"/>
          </a:xfrm>
          <a:prstGeom prst="rect">
            <a:avLst/>
          </a:prstGeom>
          <a:noFill/>
        </p:spPr>
      </p:pic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2583156" y="5541961"/>
            <a:ext cx="617592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Accelerator science could </a:t>
            </a:r>
            <a:r>
              <a:rPr lang="en-US" sz="2400" b="1" dirty="0">
                <a:solidFill>
                  <a:schemeClr val="bg1"/>
                </a:solidFill>
              </a:rPr>
              <a:t>be </a:t>
            </a:r>
            <a:r>
              <a:rPr lang="en-US" sz="2400" b="1" dirty="0" smtClean="0">
                <a:solidFill>
                  <a:schemeClr val="bg1"/>
                </a:solidFill>
              </a:rPr>
              <a:t>a powerful mean</a:t>
            </a:r>
            <a:endParaRPr lang="en-US" sz="2400" b="1" dirty="0">
              <a:solidFill>
                <a:schemeClr val="bg1"/>
              </a:solidFill>
            </a:endParaRPr>
          </a:p>
          <a:p>
            <a:r>
              <a:rPr lang="en-US" sz="2400" b="1" dirty="0" smtClean="0">
                <a:solidFill>
                  <a:schemeClr val="bg1"/>
                </a:solidFill>
              </a:rPr>
              <a:t>toward scientific, technical </a:t>
            </a:r>
          </a:p>
          <a:p>
            <a:r>
              <a:rPr lang="en-US" sz="2400" b="1" dirty="0" smtClean="0">
                <a:solidFill>
                  <a:schemeClr val="bg1"/>
                </a:solidFill>
              </a:rPr>
              <a:t>and industrial breakthroughs…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ZoneTexte 16">
            <a:hlinkClick r:id="" action="ppaction://noaction"/>
          </p:cNvPr>
          <p:cNvSpPr txBox="1"/>
          <p:nvPr/>
        </p:nvSpPr>
        <p:spPr>
          <a:xfrm>
            <a:off x="4498974" y="5108598"/>
            <a:ext cx="21979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 err="1" smtClean="0">
                <a:solidFill>
                  <a:schemeClr val="bg1"/>
                </a:solidFill>
              </a:rPr>
              <a:t>With</a:t>
            </a:r>
            <a:r>
              <a:rPr lang="fr-FR" sz="2800" b="1" dirty="0" smtClean="0">
                <a:solidFill>
                  <a:schemeClr val="bg1"/>
                </a:solidFill>
              </a:rPr>
              <a:t> TIARA</a:t>
            </a:r>
            <a:endParaRPr lang="fr-FR" sz="2800" b="1" dirty="0">
              <a:solidFill>
                <a:schemeClr val="bg1"/>
              </a:solidFill>
            </a:endParaRPr>
          </a:p>
        </p:txBody>
      </p:sp>
      <p:sp>
        <p:nvSpPr>
          <p:cNvPr id="24" name="Text Box 15"/>
          <p:cNvSpPr txBox="1">
            <a:spLocks noChangeArrowheads="1"/>
          </p:cNvSpPr>
          <p:nvPr/>
        </p:nvSpPr>
        <p:spPr bwMode="auto">
          <a:xfrm>
            <a:off x="948849" y="1603350"/>
            <a:ext cx="7481407" cy="1200329"/>
          </a:xfrm>
          <a:prstGeom prst="rect">
            <a:avLst/>
          </a:prstGeom>
          <a:solidFill>
            <a:srgbClr val="66FF66">
              <a:alpha val="81000"/>
            </a:srgbClr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/>
              <a:t>Despites an “impossible” time schedule, the TIARA-PP </a:t>
            </a:r>
          </a:p>
          <a:p>
            <a:pPr algn="l"/>
            <a:r>
              <a:rPr lang="en-US" sz="2400" b="1" dirty="0" smtClean="0"/>
              <a:t>proposal  has been submitted in due time and has been</a:t>
            </a:r>
          </a:p>
          <a:p>
            <a:pPr algn="l"/>
            <a:r>
              <a:rPr lang="en-US" sz="2400" b="1" dirty="0" smtClean="0"/>
              <a:t>approved by the EC</a:t>
            </a:r>
            <a:endParaRPr lang="en-US" sz="2400" b="1" dirty="0"/>
          </a:p>
        </p:txBody>
      </p:sp>
      <p:sp>
        <p:nvSpPr>
          <p:cNvPr id="25" name="AutoShape 16"/>
          <p:cNvSpPr>
            <a:spLocks noChangeArrowheads="1"/>
          </p:cNvSpPr>
          <p:nvPr/>
        </p:nvSpPr>
        <p:spPr bwMode="auto">
          <a:xfrm>
            <a:off x="299561" y="1566837"/>
            <a:ext cx="396875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4" name="Text Box 15"/>
          <p:cNvSpPr txBox="1">
            <a:spLocks noChangeArrowheads="1"/>
          </p:cNvSpPr>
          <p:nvPr/>
        </p:nvSpPr>
        <p:spPr bwMode="auto">
          <a:xfrm>
            <a:off x="949267" y="3109185"/>
            <a:ext cx="7813999" cy="830997"/>
          </a:xfrm>
          <a:prstGeom prst="rect">
            <a:avLst/>
          </a:prstGeom>
          <a:solidFill>
            <a:srgbClr val="66FF66">
              <a:alpha val="81000"/>
            </a:srgbClr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/>
              <a:t>However, the EC funding is reduced by 35% compared to </a:t>
            </a:r>
          </a:p>
          <a:p>
            <a:pPr algn="l"/>
            <a:r>
              <a:rPr lang="en-US" sz="2400" b="1" dirty="0" smtClean="0"/>
              <a:t>the requested sum, i.e. 3.9 M€ instead of 6 M€. </a:t>
            </a:r>
            <a:endParaRPr lang="en-US" sz="2400" b="1" dirty="0"/>
          </a:p>
        </p:txBody>
      </p:sp>
      <p:sp>
        <p:nvSpPr>
          <p:cNvPr id="26" name="AutoShape 16"/>
          <p:cNvSpPr>
            <a:spLocks noChangeArrowheads="1"/>
          </p:cNvSpPr>
          <p:nvPr/>
        </p:nvSpPr>
        <p:spPr bwMode="auto">
          <a:xfrm>
            <a:off x="299979" y="3072672"/>
            <a:ext cx="396875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949267" y="4131549"/>
            <a:ext cx="7634398" cy="830997"/>
          </a:xfrm>
          <a:prstGeom prst="rect">
            <a:avLst/>
          </a:prstGeom>
          <a:solidFill>
            <a:srgbClr val="66FF66">
              <a:alpha val="81000"/>
            </a:srgbClr>
          </a:solidFill>
          <a:ln w="381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/>
              <a:t>To meet the negotiation deadline set by the EC, strategic </a:t>
            </a:r>
          </a:p>
          <a:p>
            <a:pPr algn="l"/>
            <a:r>
              <a:rPr lang="en-US" sz="2400" b="1" dirty="0" smtClean="0"/>
              <a:t>direction have to be defined urgently. </a:t>
            </a:r>
            <a:endParaRPr lang="en-US" sz="2400" b="1" dirty="0"/>
          </a:p>
        </p:txBody>
      </p:sp>
      <p:sp>
        <p:nvSpPr>
          <p:cNvPr id="11" name="AutoShape 16"/>
          <p:cNvSpPr>
            <a:spLocks noChangeArrowheads="1"/>
          </p:cNvSpPr>
          <p:nvPr/>
        </p:nvSpPr>
        <p:spPr bwMode="auto">
          <a:xfrm>
            <a:off x="299979" y="4095036"/>
            <a:ext cx="396875" cy="468313"/>
          </a:xfrm>
          <a:prstGeom prst="star4">
            <a:avLst>
              <a:gd name="adj" fmla="val 12500"/>
            </a:avLst>
          </a:prstGeom>
          <a:solidFill>
            <a:srgbClr val="FFFF00">
              <a:alpha val="67000"/>
            </a:srgbClr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0000" tIns="46800" rIns="90000" bIns="46800" anchor="ctr">
            <a:spAutoFit/>
          </a:bodyPr>
          <a:lstStyle/>
          <a:p>
            <a:endParaRPr lang="fr-F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047806" y="33291"/>
            <a:ext cx="4437433" cy="107721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of events since</a:t>
            </a:r>
          </a:p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2</a:t>
            </a:r>
            <a:r>
              <a:rPr lang="en-US" sz="3200" b="1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2" descr="http://www.eu-tiara.eu/Images/Page/1/organigram.JPG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3411" y="2346359"/>
            <a:ext cx="9186049" cy="4478350"/>
          </a:xfrm>
          <a:prstGeom prst="rect">
            <a:avLst/>
          </a:prstGeom>
          <a:noFill/>
        </p:spPr>
      </p:pic>
      <p:sp>
        <p:nvSpPr>
          <p:cNvPr id="9" name="ZoneTexte 8">
            <a:hlinkClick r:id="rId4" action="ppaction://hlinksldjump"/>
          </p:cNvPr>
          <p:cNvSpPr txBox="1"/>
          <p:nvPr/>
        </p:nvSpPr>
        <p:spPr>
          <a:xfrm>
            <a:off x="1212804" y="1165194"/>
            <a:ext cx="60705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Total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Costs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k€ 11 802  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Requested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 </a:t>
            </a:r>
            <a:r>
              <a:rPr lang="fr-FR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k€  6 000</a:t>
            </a:r>
            <a:endParaRPr lang="fr-FR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5593" y="1566837"/>
            <a:ext cx="701185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WP1-6 :   total cost = </a:t>
            </a: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k€ 7 535  ,  requested = k€ 4 500</a:t>
            </a:r>
            <a:endParaRPr lang="en-US" sz="2400" b="1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WP7-10 : total cost = </a:t>
            </a: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k€ 4 267  ,  requested = k€ 1 500</a:t>
            </a:r>
            <a:endParaRPr lang="en-US" sz="2400" b="1" i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047806" y="33291"/>
            <a:ext cx="4437433" cy="107721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of events since</a:t>
            </a:r>
          </a:p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2</a:t>
            </a:r>
            <a:r>
              <a:rPr lang="en-US" sz="3200" b="1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117414" y="1676376"/>
          <a:ext cx="8953564" cy="509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0780"/>
                <a:gridCol w="935781"/>
                <a:gridCol w="1037729"/>
                <a:gridCol w="884678"/>
                <a:gridCol w="884678"/>
                <a:gridCol w="884678"/>
                <a:gridCol w="826310"/>
                <a:gridCol w="826310"/>
                <a:gridCol w="826310"/>
                <a:gridCol w="826310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Participant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WP1-6 direct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 WP7-10 direct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Total Direct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Indir.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Total </a:t>
                      </a:r>
                      <a:r>
                        <a:rPr lang="fr-FR" dirty="0" err="1" smtClean="0"/>
                        <a:t>costs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EC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EC/Total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EC/Direct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Match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funds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CEA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1099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0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504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1603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971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0,606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0,884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632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CERN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852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518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822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2192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931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0,425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0,680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1261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CNRS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400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187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587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352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939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482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0,821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457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CIEMAT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255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0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255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203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458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261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0,571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1,028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197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DESY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382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0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382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229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611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367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0,601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0,962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244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GSI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297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0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297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342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273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0,799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0,922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69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INFN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387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673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1060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618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1678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804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0,479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874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PSI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351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990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1341</a:t>
                      </a:r>
                      <a:endParaRPr lang="fr-FR" sz="1800" b="0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268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1610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765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0,475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0,570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845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STFC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435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378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813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584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1397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613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0,439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0,755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784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UPPS.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244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160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404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242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646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318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0,493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0,789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328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IPJ-PAN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203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0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203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121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324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210</a:t>
                      </a:r>
                      <a:endParaRPr lang="fr-FR" sz="1800" b="1" i="0" u="none" strike="noStrike" dirty="0">
                        <a:solidFill>
                          <a:srgbClr val="FF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0,649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1,038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114</a:t>
                      </a:r>
                    </a:p>
                  </a:txBody>
                  <a:tcPr marL="0" marR="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latin typeface="Calibri" pitchFamily="34" charset="0"/>
                        </a:rPr>
                        <a:t>TOTAL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fr-FR" i="1" dirty="0" smtClean="0">
                          <a:latin typeface="Calibri" pitchFamily="34" charset="0"/>
                        </a:rPr>
                        <a:t>4904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2906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latin typeface="Calibri" pitchFamily="34" charset="0"/>
                        </a:rPr>
                        <a:t>7810</a:t>
                      </a:r>
                      <a:endParaRPr lang="fr-FR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i="1" dirty="0" smtClean="0">
                          <a:latin typeface="Calibri" pitchFamily="34" charset="0"/>
                        </a:rPr>
                        <a:t>3992</a:t>
                      </a:r>
                      <a:endParaRPr lang="fr-FR" i="1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 smtClean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11802</a:t>
                      </a:r>
                      <a:endParaRPr lang="fr-FR" sz="1800" b="1" i="0" u="none" strike="noStrike" dirty="0">
                        <a:solidFill>
                          <a:srgbClr val="000000"/>
                        </a:solidFill>
                        <a:latin typeface="Calibri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6000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fr-FR" b="0" dirty="0" smtClean="0">
                          <a:latin typeface="Calibri" pitchFamily="34" charset="0"/>
                        </a:rPr>
                        <a:t>0,50</a:t>
                      </a:r>
                      <a:endParaRPr lang="fr-FR" b="0" dirty="0">
                        <a:latin typeface="Calibri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0" i="0" u="none" strike="noStrike" dirty="0">
                          <a:solidFill>
                            <a:srgbClr val="000000"/>
                          </a:solidFill>
                          <a:latin typeface="Calibri" pitchFamily="34" charset="0"/>
                        </a:rPr>
                        <a:t>0,768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800" b="1" i="0" u="none" strike="noStrike" dirty="0">
                          <a:solidFill>
                            <a:srgbClr val="FF0000"/>
                          </a:solidFill>
                          <a:latin typeface="Calibri" pitchFamily="34" charset="0"/>
                        </a:rPr>
                        <a:t>5803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1723513" y="1165194"/>
            <a:ext cx="60981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Agreed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detailed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contributions  in </a:t>
            </a:r>
            <a:r>
              <a:rPr lang="fr-FR" sz="2400" b="1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proposal</a:t>
            </a:r>
            <a:r>
              <a:rPr lang="fr-FR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(k€)</a:t>
            </a:r>
            <a:endParaRPr lang="fr-FR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2047806" y="33291"/>
            <a:ext cx="4437433" cy="107721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Sequence of events since</a:t>
            </a:r>
          </a:p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November 2</a:t>
            </a:r>
            <a:r>
              <a:rPr lang="en-US" sz="3200" b="1" baseline="30000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nd</a:t>
            </a:r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1347759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Received the Evaluation Summary Report from the EC on March 2, 2010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2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Two main criticisms from evaluators : </a:t>
            </a:r>
          </a:p>
          <a:p>
            <a:pPr lvl="1" algn="l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Why including particular R&amp;D infrastructures in TIARA-PP</a:t>
            </a:r>
          </a:p>
          <a:p>
            <a:pPr lvl="1" algn="l"/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 To much financial , legal experts and travel costs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0" y="3319461"/>
            <a:ext cx="914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Letter from TIARA to the EC on March 12, 2010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2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Expressed our surprise with respect to the criticisms</a:t>
            </a:r>
            <a:endParaRPr lang="en-US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0" y="5551354"/>
            <a:ext cx="8544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Final decision from the EC on March 26, 2010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2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TIARA approved with max EC funding of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3.9 M€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 wishes to conclude negotiations by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11, 2010 </a:t>
            </a:r>
            <a:endParaRPr lang="en-US" sz="1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4268799"/>
            <a:ext cx="9143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Reply from the EC on March 22, 2010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2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 takes note of our comments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Comments will be carefully discussed during negotiations</a:t>
            </a:r>
            <a:endParaRPr lang="en-US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4"/>
          <p:cNvSpPr txBox="1">
            <a:spLocks noChangeArrowheads="1"/>
          </p:cNvSpPr>
          <p:nvPr/>
        </p:nvSpPr>
        <p:spPr bwMode="auto">
          <a:xfrm>
            <a:off x="1417836" y="33291"/>
            <a:ext cx="5697393" cy="1077218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Report of the initial negotiation</a:t>
            </a:r>
          </a:p>
          <a:p>
            <a:r>
              <a:rPr lang="en-US" sz="32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discussion with the EC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-1" y="1165194"/>
            <a:ext cx="891704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l">
              <a:buFont typeface="Wingdings" pitchFamily="2" charset="2"/>
              <a:buChar char="Ø"/>
            </a:pPr>
            <a:r>
              <a:rPr lang="en-US" sz="2400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First meeting with the EC on April 19, 2010</a:t>
            </a:r>
            <a:endParaRPr lang="en-US" sz="2400" b="1" dirty="0" smtClean="0">
              <a:solidFill>
                <a:schemeClr val="bg1"/>
              </a:solidFill>
            </a:endParaRPr>
          </a:p>
          <a:p>
            <a:pPr lvl="2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 thrusts our community, it appreciates TIARA and gives priority for concluding negotiations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 June 11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US" sz="24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2" algn="l">
              <a:buFont typeface="Arial" pitchFamily="34" charset="0"/>
              <a:buChar char="•"/>
            </a:pP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acknowledges our comments on the evaluation reports (… and somehow agrees with them, see below)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does not question the choices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for the RTD WP (it only like to see a clarification showing that the survey in WP3 complements the RTD)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 understands and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supports WP1-6 </a:t>
            </a: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(in particular WP1-5)  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At the same time, EC is open to discuss the removal (or reduction of activities in) some WP,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should we decide to do so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 believes that travels costs could be reduced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 agrees with our proposal to report at 18 month period</a:t>
            </a:r>
          </a:p>
          <a:p>
            <a:pPr lvl="2" algn="l">
              <a:buFont typeface="Arial" pitchFamily="34" charset="0"/>
              <a:buChar char="•"/>
            </a:pPr>
            <a:r>
              <a:rPr lang="en-US" sz="24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EC does not request a mid-term review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628596" y="6396335"/>
            <a:ext cx="7885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FR" sz="2400" b="1" dirty="0" err="1" smtClean="0">
                <a:solidFill>
                  <a:schemeClr val="bg1"/>
                </a:solidFill>
              </a:rPr>
              <a:t>However</a:t>
            </a:r>
            <a:r>
              <a:rPr lang="fr-FR" sz="2400" b="1" dirty="0" smtClean="0">
                <a:solidFill>
                  <a:schemeClr val="bg1"/>
                </a:solidFill>
              </a:rPr>
              <a:t>, </a:t>
            </a:r>
            <a:r>
              <a:rPr lang="fr-FR" sz="2400" b="1" dirty="0" err="1" smtClean="0">
                <a:solidFill>
                  <a:schemeClr val="bg1"/>
                </a:solidFill>
              </a:rPr>
              <a:t>it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would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be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very</a:t>
            </a:r>
            <a:r>
              <a:rPr lang="fr-FR" sz="2400" b="1" dirty="0" smtClean="0">
                <a:solidFill>
                  <a:schemeClr val="bg1"/>
                </a:solidFill>
              </a:rPr>
              <a:t> </a:t>
            </a:r>
            <a:r>
              <a:rPr lang="fr-FR" sz="2400" b="1" dirty="0" err="1" smtClean="0">
                <a:solidFill>
                  <a:schemeClr val="bg1"/>
                </a:solidFill>
              </a:rPr>
              <a:t>difficult</a:t>
            </a:r>
            <a:r>
              <a:rPr lang="fr-FR" sz="2400" b="1" dirty="0" smtClean="0">
                <a:solidFill>
                  <a:schemeClr val="bg1"/>
                </a:solidFill>
              </a:rPr>
              <a:t> to </a:t>
            </a:r>
            <a:r>
              <a:rPr lang="fr-FR" sz="2400" b="1" dirty="0" err="1" smtClean="0">
                <a:solidFill>
                  <a:schemeClr val="bg1"/>
                </a:solidFill>
              </a:rPr>
              <a:t>get</a:t>
            </a:r>
            <a:r>
              <a:rPr lang="fr-FR" sz="2400" b="1" dirty="0" smtClean="0">
                <a:solidFill>
                  <a:schemeClr val="bg1"/>
                </a:solidFill>
              </a:rPr>
              <a:t> more EC </a:t>
            </a:r>
            <a:r>
              <a:rPr lang="fr-FR" sz="2400" b="1" dirty="0" err="1" smtClean="0">
                <a:solidFill>
                  <a:schemeClr val="bg1"/>
                </a:solidFill>
              </a:rPr>
              <a:t>funding</a:t>
            </a:r>
            <a:endParaRPr lang="fr-FR" sz="2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Box 24"/>
          <p:cNvSpPr txBox="1">
            <a:spLocks noChangeArrowheads="1"/>
          </p:cNvSpPr>
          <p:nvPr/>
        </p:nvSpPr>
        <p:spPr bwMode="auto">
          <a:xfrm>
            <a:off x="2269818" y="252369"/>
            <a:ext cx="3993401" cy="646331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Meeting Objectives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89566" y="2260584"/>
            <a:ext cx="69374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8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Decide upon the strategy for the negotiations</a:t>
            </a:r>
            <a:endParaRPr lang="fr-FR" sz="2800" i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Étoile à 4 branches 12"/>
          <p:cNvSpPr/>
          <p:nvPr/>
        </p:nvSpPr>
        <p:spPr bwMode="auto">
          <a:xfrm>
            <a:off x="614898" y="2260584"/>
            <a:ext cx="438156" cy="438156"/>
          </a:xfrm>
          <a:prstGeom prst="star4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089567" y="2844792"/>
            <a:ext cx="71702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2200" b="1" dirty="0" smtClean="0">
                <a:solidFill>
                  <a:schemeClr val="bg1"/>
                </a:solidFill>
                <a:cs typeface="Times New Roman" pitchFamily="18" charset="0"/>
              </a:rPr>
              <a:t>In particular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cs typeface="Times New Roman" pitchFamily="18" charset="0"/>
              </a:rPr>
              <a:t> Decide to continue TIARA with the EC funding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cs typeface="Times New Roman" pitchFamily="18" charset="0"/>
              </a:rPr>
              <a:t> Decide the final list of Work Packages to be kept</a:t>
            </a:r>
          </a:p>
          <a:p>
            <a:pPr lvl="0" algn="just">
              <a:buFont typeface="Arial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cs typeface="Times New Roman" pitchFamily="18" charset="0"/>
              </a:rPr>
              <a:t> Decide on guidelines to finance the project</a:t>
            </a:r>
            <a:endParaRPr lang="fr-FR" sz="2200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4109" y="142830"/>
            <a:ext cx="3711273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scenarios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98735" y="1274733"/>
            <a:ext cx="6232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Keeping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total cost of the project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unchanged </a:t>
            </a:r>
            <a:endParaRPr lang="en-US" sz="24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Étoile à 4 branches 7"/>
          <p:cNvSpPr/>
          <p:nvPr/>
        </p:nvSpPr>
        <p:spPr bwMode="auto">
          <a:xfrm>
            <a:off x="316191" y="1311246"/>
            <a:ext cx="409518" cy="474669"/>
          </a:xfrm>
          <a:prstGeom prst="star4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847674" y="2662227"/>
            <a:ext cx="723146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Reducing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total cost of the project by at most 2.1 M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 </a:t>
            </a:r>
            <a:endParaRPr lang="en-US" sz="2400" b="1" i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i.e.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 of the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contribution</a:t>
            </a:r>
            <a:endParaRPr lang="en-US" sz="24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Étoile à 4 branches 9"/>
          <p:cNvSpPr/>
          <p:nvPr/>
        </p:nvSpPr>
        <p:spPr bwMode="auto">
          <a:xfrm>
            <a:off x="365130" y="2698740"/>
            <a:ext cx="409518" cy="474669"/>
          </a:xfrm>
          <a:prstGeom prst="star4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920700" y="4487877"/>
            <a:ext cx="5838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Reducing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total cost of the project by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35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%</a:t>
            </a:r>
            <a:endParaRPr lang="en-US" sz="2400" b="1" i="1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i.e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proportion to the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EC 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reduction</a:t>
            </a:r>
            <a:endParaRPr lang="en-US" sz="24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Étoile à 4 branches 11"/>
          <p:cNvSpPr/>
          <p:nvPr/>
        </p:nvSpPr>
        <p:spPr bwMode="auto">
          <a:xfrm>
            <a:off x="438156" y="4524390"/>
            <a:ext cx="409518" cy="474669"/>
          </a:xfrm>
          <a:prstGeom prst="star4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614109" y="142830"/>
            <a:ext cx="3711273" cy="646331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Possible scenarios</a:t>
            </a:r>
            <a:endParaRPr lang="fr-FR" sz="3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798735" y="1274733"/>
            <a:ext cx="62327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Keeping</a:t>
            </a:r>
            <a:r>
              <a:rPr lang="en-US" sz="2400" b="1" i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total cost of the project unchanged </a:t>
            </a:r>
            <a:endParaRPr lang="en-US" sz="2400" b="1" i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" y="2333610"/>
            <a:ext cx="9143999" cy="1631216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l"/>
            <a:r>
              <a:rPr lang="en-US" b="1" smtClean="0"/>
              <a:t>Scenario </a:t>
            </a:r>
            <a:r>
              <a:rPr lang="en-US" b="1" smtClean="0"/>
              <a:t>1</a:t>
            </a:r>
            <a:r>
              <a:rPr lang="en-US" b="1" smtClean="0"/>
              <a:t>:</a:t>
            </a:r>
            <a:r>
              <a:rPr lang="en-US" smtClean="0"/>
              <a:t> All activities and costs remain the same ias in submitted </a:t>
            </a:r>
            <a:r>
              <a:rPr lang="en-US" smtClean="0"/>
              <a:t>proposal</a:t>
            </a:r>
            <a:endParaRPr lang="en-US" smtClean="0"/>
          </a:p>
          <a:p>
            <a:pPr algn="l"/>
            <a:r>
              <a:rPr lang="en-US" smtClean="0"/>
              <a:t>EC funding for WP1-6 is </a:t>
            </a:r>
            <a:r>
              <a:rPr lang="en-US" smtClean="0"/>
              <a:t>2925M</a:t>
            </a:r>
            <a:r>
              <a:rPr lang="en-US" smtClean="0"/>
              <a:t>€ </a:t>
            </a:r>
            <a:r>
              <a:rPr lang="en-US" smtClean="0"/>
              <a:t>(</a:t>
            </a:r>
            <a:r>
              <a:rPr lang="en-US" smtClean="0"/>
              <a:t>instead of </a:t>
            </a:r>
            <a:r>
              <a:rPr lang="en-US" smtClean="0"/>
              <a:t>4500</a:t>
            </a:r>
            <a:r>
              <a:rPr lang="en-US" smtClean="0"/>
              <a:t>), </a:t>
            </a:r>
            <a:r>
              <a:rPr lang="en-US" smtClean="0"/>
              <a:t>i.e</a:t>
            </a:r>
            <a:r>
              <a:rPr lang="en-US" smtClean="0"/>
              <a:t>. </a:t>
            </a:r>
            <a:r>
              <a:rPr lang="en-US" smtClean="0"/>
              <a:t>35</a:t>
            </a:r>
            <a:r>
              <a:rPr lang="en-US" smtClean="0"/>
              <a:t>% </a:t>
            </a:r>
            <a:r>
              <a:rPr lang="en-US" smtClean="0"/>
              <a:t>cut</a:t>
            </a:r>
            <a:endParaRPr lang="en-US" smtClean="0"/>
          </a:p>
          <a:p>
            <a:pPr algn="l"/>
            <a:r>
              <a:rPr lang="en-US" smtClean="0"/>
              <a:t>EC funding for WP7-10 is </a:t>
            </a:r>
            <a:r>
              <a:rPr lang="en-US" smtClean="0"/>
              <a:t>975M</a:t>
            </a:r>
            <a:r>
              <a:rPr lang="en-US" smtClean="0"/>
              <a:t>€ </a:t>
            </a:r>
            <a:r>
              <a:rPr lang="en-US" smtClean="0"/>
              <a:t>(</a:t>
            </a:r>
            <a:r>
              <a:rPr lang="en-US" smtClean="0"/>
              <a:t>instead of </a:t>
            </a:r>
            <a:r>
              <a:rPr lang="en-US" smtClean="0"/>
              <a:t>1500</a:t>
            </a:r>
            <a:r>
              <a:rPr lang="en-US" smtClean="0"/>
              <a:t>), i.e </a:t>
            </a:r>
            <a:r>
              <a:rPr lang="en-US" smtClean="0"/>
              <a:t>35</a:t>
            </a:r>
            <a:r>
              <a:rPr lang="en-US" smtClean="0"/>
              <a:t>% </a:t>
            </a:r>
            <a:r>
              <a:rPr lang="en-US" smtClean="0"/>
              <a:t>cut</a:t>
            </a:r>
            <a:endParaRPr lang="en-US" smtClean="0"/>
          </a:p>
          <a:p>
            <a:pPr algn="l"/>
            <a:r>
              <a:rPr lang="en-US" smtClean="0"/>
              <a:t>Rules for the distribution of the EC funding remain the same as in submitted </a:t>
            </a:r>
            <a:r>
              <a:rPr lang="en-US" smtClean="0"/>
              <a:t>proposal</a:t>
            </a:r>
            <a:endParaRPr lang="en-US" smtClean="0"/>
          </a:p>
          <a:p>
            <a:pPr algn="l"/>
            <a:r>
              <a:rPr lang="en-US" smtClean="0"/>
              <a:t>All numbers are rounded  and are in </a:t>
            </a:r>
            <a:r>
              <a:rPr lang="en-US" smtClean="0"/>
              <a:t>k</a:t>
            </a:r>
            <a:r>
              <a:rPr lang="en-US" smtClean="0"/>
              <a:t>€ </a:t>
            </a:r>
            <a:endParaRPr lang="en-US" smtClean="0"/>
          </a:p>
        </p:txBody>
      </p:sp>
      <p:sp>
        <p:nvSpPr>
          <p:cNvPr id="6" name="ZoneTexte 5"/>
          <p:cNvSpPr txBox="1"/>
          <p:nvPr/>
        </p:nvSpPr>
        <p:spPr>
          <a:xfrm>
            <a:off x="1544691" y="1712889"/>
            <a:ext cx="6861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smtClean="0">
                <a:solidFill>
                  <a:schemeClr val="bg1"/>
                </a:solidFill>
              </a:rPr>
              <a:t>i.e. </a:t>
            </a:r>
            <a:r>
              <a:rPr lang="en-US" sz="2400" b="1" i="1" smtClean="0">
                <a:solidFill>
                  <a:schemeClr val="bg1"/>
                </a:solidFill>
              </a:rPr>
              <a:t>all activities unchanged and EC </a:t>
            </a:r>
            <a:r>
              <a:rPr lang="en-US" sz="2400" b="1" i="1" smtClean="0">
                <a:solidFill>
                  <a:schemeClr val="bg1"/>
                </a:solidFill>
              </a:rPr>
              <a:t>cont</a:t>
            </a:r>
            <a:r>
              <a:rPr lang="en-US" sz="2400" b="1" i="1" smtClean="0">
                <a:solidFill>
                  <a:schemeClr val="bg1"/>
                </a:solidFill>
              </a:rPr>
              <a:t>. to </a:t>
            </a:r>
            <a:r>
              <a:rPr lang="en-US" sz="2400" b="1" i="1" smtClean="0">
                <a:solidFill>
                  <a:schemeClr val="bg1"/>
                </a:solidFill>
              </a:rPr>
              <a:t>3900k€</a:t>
            </a:r>
            <a:endParaRPr lang="en-US" sz="2400" b="1" i="1">
              <a:solidFill>
                <a:schemeClr val="bg1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4487877"/>
            <a:ext cx="8956298" cy="1631216"/>
          </a:xfrm>
          <a:prstGeom prst="rect">
            <a:avLst/>
          </a:prstGeom>
          <a:solidFill>
            <a:srgbClr val="FFFF99"/>
          </a:solidFill>
        </p:spPr>
        <p:txBody>
          <a:bodyPr wrap="none" rtlCol="0">
            <a:spAutoFit/>
          </a:bodyPr>
          <a:lstStyle/>
          <a:p>
            <a:pPr algn="l"/>
            <a:r>
              <a:rPr lang="en-US" b="1" smtClean="0"/>
              <a:t>Scenario </a:t>
            </a:r>
            <a:r>
              <a:rPr lang="en-US" b="1" smtClean="0"/>
              <a:t>2</a:t>
            </a:r>
            <a:r>
              <a:rPr lang="en-US" smtClean="0"/>
              <a:t>: All activities and costs remain the same ias in submitted </a:t>
            </a:r>
            <a:r>
              <a:rPr lang="en-US" smtClean="0"/>
              <a:t>proposal</a:t>
            </a:r>
            <a:endParaRPr lang="en-US" smtClean="0"/>
          </a:p>
          <a:p>
            <a:pPr algn="l"/>
            <a:r>
              <a:rPr lang="en-US" smtClean="0"/>
              <a:t>EC funding for WP1-6 is </a:t>
            </a:r>
            <a:r>
              <a:rPr lang="en-US" smtClean="0"/>
              <a:t>2700M</a:t>
            </a:r>
            <a:r>
              <a:rPr lang="en-US" smtClean="0"/>
              <a:t>€ </a:t>
            </a:r>
            <a:r>
              <a:rPr lang="en-US" smtClean="0"/>
              <a:t>(</a:t>
            </a:r>
            <a:r>
              <a:rPr lang="en-US" smtClean="0"/>
              <a:t>instead of </a:t>
            </a:r>
            <a:r>
              <a:rPr lang="en-US" smtClean="0"/>
              <a:t>4500</a:t>
            </a:r>
            <a:r>
              <a:rPr lang="en-US" smtClean="0"/>
              <a:t>), </a:t>
            </a:r>
            <a:r>
              <a:rPr lang="en-US" smtClean="0"/>
              <a:t>i.e</a:t>
            </a:r>
            <a:r>
              <a:rPr lang="en-US" smtClean="0"/>
              <a:t>. </a:t>
            </a:r>
            <a:r>
              <a:rPr lang="en-US" smtClean="0"/>
              <a:t>40</a:t>
            </a:r>
            <a:r>
              <a:rPr lang="en-US" smtClean="0"/>
              <a:t>% </a:t>
            </a:r>
            <a:r>
              <a:rPr lang="en-US" smtClean="0"/>
              <a:t>cut</a:t>
            </a:r>
            <a:endParaRPr lang="en-US" smtClean="0"/>
          </a:p>
          <a:p>
            <a:pPr algn="l"/>
            <a:r>
              <a:rPr lang="en-US" smtClean="0"/>
              <a:t>EC funding for WP7-10 is </a:t>
            </a:r>
            <a:r>
              <a:rPr lang="en-US" smtClean="0"/>
              <a:t>1200M</a:t>
            </a:r>
            <a:r>
              <a:rPr lang="en-US" smtClean="0"/>
              <a:t>€ </a:t>
            </a:r>
            <a:r>
              <a:rPr lang="en-US" smtClean="0"/>
              <a:t>(</a:t>
            </a:r>
            <a:r>
              <a:rPr lang="en-US" smtClean="0"/>
              <a:t>instead of </a:t>
            </a:r>
            <a:r>
              <a:rPr lang="en-US" smtClean="0"/>
              <a:t>1500</a:t>
            </a:r>
            <a:r>
              <a:rPr lang="en-US" smtClean="0"/>
              <a:t>), i.e </a:t>
            </a:r>
            <a:r>
              <a:rPr lang="en-US" smtClean="0"/>
              <a:t>20</a:t>
            </a:r>
            <a:r>
              <a:rPr lang="en-US" smtClean="0"/>
              <a:t>% </a:t>
            </a:r>
            <a:r>
              <a:rPr lang="en-US" smtClean="0"/>
              <a:t>cut</a:t>
            </a:r>
            <a:endParaRPr lang="en-US" smtClean="0"/>
          </a:p>
          <a:p>
            <a:pPr algn="l"/>
            <a:r>
              <a:rPr lang="en-US" smtClean="0"/>
              <a:t>Rules for the distribution of the EC funding remain the same as in submitted </a:t>
            </a:r>
            <a:r>
              <a:rPr lang="en-US" smtClean="0"/>
              <a:t>proposal</a:t>
            </a:r>
            <a:endParaRPr lang="en-US" smtClean="0"/>
          </a:p>
          <a:p>
            <a:pPr algn="l"/>
            <a:r>
              <a:rPr lang="en-US" smtClean="0"/>
              <a:t>All numbers are rounded  and are in </a:t>
            </a:r>
            <a:r>
              <a:rPr lang="en-US" smtClean="0"/>
              <a:t>k</a:t>
            </a:r>
            <a:r>
              <a:rPr lang="en-US" smtClean="0"/>
              <a:t>€ </a:t>
            </a:r>
            <a:endParaRPr lang="en-US" smtClean="0"/>
          </a:p>
        </p:txBody>
      </p:sp>
      <p:sp>
        <p:nvSpPr>
          <p:cNvPr id="8" name="Étoile à 4 branches 7"/>
          <p:cNvSpPr/>
          <p:nvPr/>
        </p:nvSpPr>
        <p:spPr bwMode="auto">
          <a:xfrm>
            <a:off x="316191" y="1311246"/>
            <a:ext cx="409518" cy="474669"/>
          </a:xfrm>
          <a:prstGeom prst="star4">
            <a:avLst/>
          </a:prstGeom>
          <a:solidFill>
            <a:srgbClr val="FFFF00">
              <a:alpha val="67000"/>
            </a:srgbClr>
          </a:solidFill>
          <a:ln w="9525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Modèle par défau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 Talk template">
  <a:themeElements>
    <a:clrScheme name="">
      <a:dk1>
        <a:srgbClr val="000000"/>
      </a:dk1>
      <a:lt1>
        <a:srgbClr val="FFFFFF"/>
      </a:lt1>
      <a:dk2>
        <a:srgbClr val="006B61"/>
      </a:dk2>
      <a:lt2>
        <a:srgbClr val="C0C0C0"/>
      </a:lt2>
      <a:accent1>
        <a:srgbClr val="FF00FF"/>
      </a:accent1>
      <a:accent2>
        <a:srgbClr val="00C0C0"/>
      </a:accent2>
      <a:accent3>
        <a:srgbClr val="FFFFFF"/>
      </a:accent3>
      <a:accent4>
        <a:srgbClr val="000000"/>
      </a:accent4>
      <a:accent5>
        <a:srgbClr val="FFAAFF"/>
      </a:accent5>
      <a:accent6>
        <a:srgbClr val="00AEAE"/>
      </a:accent6>
      <a:hlink>
        <a:srgbClr val="00C000"/>
      </a:hlink>
      <a:folHlink>
        <a:srgbClr val="800080"/>
      </a:folHlink>
    </a:clrScheme>
    <a:fontScheme name="SL Talk templat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L Talk template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L Talk template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L Talk template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Conception personnalisée">
  <a:themeElements>
    <a:clrScheme name="4_Conception personnalisé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Conception personnalisé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>
            <a:alpha val="67000"/>
          </a:srgbClr>
        </a:solidFill>
        <a:ln w="9525" cap="flat" cmpd="sng" algn="ctr">
          <a:solidFill>
            <a:schemeClr val="hlink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4_Conception personnalisé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nception personnalisé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nception personnalisé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24207</TotalTime>
  <Words>2593</Words>
  <Application>Microsoft Office PowerPoint</Application>
  <PresentationFormat>Affichage à l'écran (4:3)</PresentationFormat>
  <Paragraphs>1151</Paragraphs>
  <Slides>24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6</vt:i4>
      </vt:variant>
      <vt:variant>
        <vt:lpstr>Titres des diapositives</vt:lpstr>
      </vt:variant>
      <vt:variant>
        <vt:i4>24</vt:i4>
      </vt:variant>
    </vt:vector>
  </HeadingPairs>
  <TitlesOfParts>
    <vt:vector size="30" baseType="lpstr">
      <vt:lpstr>Modèle par défaut</vt:lpstr>
      <vt:lpstr>2_Conception personnalisée</vt:lpstr>
      <vt:lpstr>SL Talk template</vt:lpstr>
      <vt:lpstr>1_Conception personnalisée</vt:lpstr>
      <vt:lpstr>Conception personnalisée</vt:lpstr>
      <vt:lpstr>4_Conception personnalisée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</vt:vector>
  </TitlesOfParts>
  <Company>CEA/DSM/DAPNIA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aleksan</dc:creator>
  <cp:lastModifiedBy>Aleksan</cp:lastModifiedBy>
  <cp:revision>1086</cp:revision>
  <dcterms:created xsi:type="dcterms:W3CDTF">2002-09-23T10:15:47Z</dcterms:created>
  <dcterms:modified xsi:type="dcterms:W3CDTF">2010-04-21T11:14:16Z</dcterms:modified>
</cp:coreProperties>
</file>