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bookmarkIdSeed="2">
  <p:sldMasterIdLst>
    <p:sldMasterId id="2147483704" r:id="rId1"/>
  </p:sldMasterIdLst>
  <p:notesMasterIdLst>
    <p:notesMasterId r:id="rId6"/>
  </p:notesMasterIdLst>
  <p:handoutMasterIdLst>
    <p:handoutMasterId r:id="rId7"/>
  </p:handoutMasterIdLst>
  <p:sldIdLst>
    <p:sldId id="614" r:id="rId2"/>
    <p:sldId id="615" r:id="rId3"/>
    <p:sldId id="617" r:id="rId4"/>
    <p:sldId id="616" r:id="rId5"/>
  </p:sldIdLst>
  <p:sldSz cx="9144000" cy="6858000" type="screen4x3"/>
  <p:notesSz cx="6642100" cy="97536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rk Jensen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CC"/>
    <a:srgbClr val="FF0000"/>
    <a:srgbClr val="0066FF"/>
    <a:srgbClr val="0000FF"/>
    <a:srgbClr val="00FF00"/>
    <a:srgbClr val="B2B2B2"/>
    <a:srgbClr val="C0C0C0"/>
    <a:srgbClr val="DDDDDD"/>
    <a:srgbClr val="00187E"/>
    <a:srgbClr val="FFFF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598" autoAdjust="0"/>
    <p:restoredTop sz="99232" autoAdjust="0"/>
  </p:normalViewPr>
  <p:slideViewPr>
    <p:cSldViewPr snapToGrid="0" snapToObjects="1" showGuides="1">
      <p:cViewPr varScale="1">
        <p:scale>
          <a:sx n="110" d="100"/>
          <a:sy n="110" d="100"/>
        </p:scale>
        <p:origin x="-1224" y="-90"/>
      </p:cViewPr>
      <p:guideLst>
        <p:guide orient="horz" pos="4281"/>
        <p:guide pos="548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52738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212" tIns="45105" rIns="90212" bIns="45105" numCol="1" anchor="t" anchorCtr="0" compatLnSpc="1">
            <a:prstTxWarp prst="textNoShape">
              <a:avLst/>
            </a:prstTxWarp>
          </a:bodyPr>
          <a:lstStyle>
            <a:lvl1pPr defTabSz="901700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52850" y="0"/>
            <a:ext cx="2851150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212" tIns="45105" rIns="90212" bIns="45105" numCol="1" anchor="t" anchorCtr="0" compatLnSpc="1">
            <a:prstTxWarp prst="textNoShape">
              <a:avLst/>
            </a:prstTxWarp>
          </a:bodyPr>
          <a:lstStyle>
            <a:lvl1pPr algn="r" defTabSz="901700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64650"/>
            <a:ext cx="2852738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212" tIns="45105" rIns="90212" bIns="45105" numCol="1" anchor="b" anchorCtr="0" compatLnSpc="1">
            <a:prstTxWarp prst="textNoShape">
              <a:avLst/>
            </a:prstTxWarp>
          </a:bodyPr>
          <a:lstStyle>
            <a:lvl1pPr defTabSz="901700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52850" y="9264650"/>
            <a:ext cx="2851150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212" tIns="45105" rIns="90212" bIns="45105" numCol="1" anchor="b" anchorCtr="0" compatLnSpc="1">
            <a:prstTxWarp prst="textNoShape">
              <a:avLst/>
            </a:prstTxWarp>
          </a:bodyPr>
          <a:lstStyle>
            <a:lvl1pPr algn="r" defTabSz="901700">
              <a:defRPr sz="1200">
                <a:latin typeface="Times New Roman" pitchFamily="18" charset="0"/>
              </a:defRPr>
            </a:lvl1pPr>
          </a:lstStyle>
          <a:p>
            <a:fld id="{E2FFAD65-63AC-4DA8-934F-0B4B9A495A9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78138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549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62375" y="0"/>
            <a:ext cx="2878138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549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82650" y="731838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549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3575" y="4632325"/>
            <a:ext cx="5314950" cy="438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549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64650"/>
            <a:ext cx="2878138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549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62375" y="9264650"/>
            <a:ext cx="2878138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50003D79-BF69-467B-9085-1CF7B8DA5AD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18-May-2010</a:t>
            </a:r>
            <a:endParaRPr lang="en-GB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TIARA - WP7 - SVET</a:t>
            </a:r>
            <a:endParaRPr lang="en-GB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6D67C4A-828F-4BB9-92D8-54FEEA45536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18-May-2010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TIARA - WP7 - SVET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67C4A-828F-4BB9-92D8-54FEEA45536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18-May-2010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TIARA - WP7 - SVET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67C4A-828F-4BB9-92D8-54FEEA45536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18-May-2010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D67C4A-828F-4BB9-92D8-54FEEA45536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TIARA - WP7 - SVET</a:t>
            </a:r>
            <a:endParaRPr lang="en-GB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541338" y="849313"/>
            <a:ext cx="8081962" cy="5537200"/>
          </a:xfr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18-May-2010</a:t>
            </a:r>
            <a:endParaRPr lang="en-GB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04800" y="76200"/>
            <a:ext cx="6172200" cy="288925"/>
          </a:xfrm>
        </p:spPr>
        <p:txBody>
          <a:bodyPr/>
          <a:lstStyle/>
          <a:p>
            <a:r>
              <a:rPr lang="en-GB" smtClean="0"/>
              <a:t>TIARA - WP7 - SVET</a:t>
            </a:r>
            <a:endParaRPr lang="en-GB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6D67C4A-828F-4BB9-92D8-54FEEA45536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>
          <a:xfrm>
            <a:off x="6752492" y="76200"/>
            <a:ext cx="2239108" cy="288925"/>
          </a:xfrm>
        </p:spPr>
        <p:txBody>
          <a:bodyPr/>
          <a:lstStyle>
            <a:lvl1pPr algn="r">
              <a:defRPr>
                <a:latin typeface="+mn-lt"/>
              </a:defRPr>
            </a:lvl1pPr>
          </a:lstStyle>
          <a:p>
            <a:r>
              <a:rPr lang="en-US" smtClean="0"/>
              <a:t>18-May-2010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288388" y="76200"/>
            <a:ext cx="6189783" cy="288925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smtClean="0"/>
              <a:t>TIARA - WP7 - SVET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318694" y="6564067"/>
            <a:ext cx="762000" cy="244475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fld id="{91974DF9-AD47-4691-BA21-BBFCE3637A9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18-May-2010</a:t>
            </a:r>
            <a:endParaRPr lang="en-GB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TIARA - WP7 - SVET</a:t>
            </a:r>
            <a:endParaRPr lang="en-GB" dirty="0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67C4A-828F-4BB9-92D8-54FEEA45536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18-May-2010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TIARA - WP7 - SVET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66D67C4A-828F-4BB9-92D8-54FEEA45536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18-May-2010</a:t>
            </a:r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TIARA - WP7 - SVET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18-May-2010</a:t>
            </a:r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TIARA - WP7 - SVET</a:t>
            </a:r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18-May-2010</a:t>
            </a:r>
            <a:endParaRPr lang="en-GB" dirty="0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TIARA - WP7 - SVET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67C4A-828F-4BB9-92D8-54FEEA45536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18-May-2010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TIARA - WP7 - SVET</a:t>
            </a:r>
            <a:endParaRPr lang="en-GB" dirty="0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67C4A-828F-4BB9-92D8-54FEEA45536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duotone>
              <a:schemeClr val="bg2">
                <a:shade val="30000"/>
                <a:satMod val="455000"/>
              </a:schemeClr>
              <a:schemeClr val="bg2">
                <a:tint val="95000"/>
                <a:satMod val="120000"/>
              </a:schemeClr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731390" y="76200"/>
            <a:ext cx="2260209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r>
              <a:rPr lang="en-US" smtClean="0"/>
              <a:t>18-May-2010</a:t>
            </a:r>
            <a:endParaRPr lang="en-GB" dirty="0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04800" y="76200"/>
            <a:ext cx="61722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r>
              <a:rPr lang="en-GB" smtClean="0"/>
              <a:t>TIARA - WP7 - SVET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71804" y="6519204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fld id="{66D67C4A-828F-4BB9-92D8-54FEEA45536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2235200" y="457200"/>
            <a:ext cx="6756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pic>
        <p:nvPicPr>
          <p:cNvPr id="13" name="Picture 2" descr="D:\TEMP\ESGARD\Acc RandD Sustainability\TIARA\Administration\TIARA-logo\Tiara 4Fond noir .png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59327" y="76200"/>
            <a:ext cx="1856515" cy="92796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662" r:id="rId12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WP7 (SVET): Modifications:</a:t>
            </a:r>
            <a:endParaRPr lang="en-GB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304800" y="1295400"/>
            <a:ext cx="8686800" cy="5425440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In the process of reducing the TIARA-pp proposal by about 20%, WP7 was essentially reduced by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GB" dirty="0" smtClean="0"/>
              <a:t>the 2</a:t>
            </a:r>
            <a:r>
              <a:rPr lang="en-GB" baseline="30000" dirty="0" smtClean="0"/>
              <a:t>nd</a:t>
            </a:r>
            <a:r>
              <a:rPr lang="en-GB" dirty="0" smtClean="0"/>
              <a:t> monitor </a:t>
            </a:r>
            <a:r>
              <a:rPr lang="en-GB" i="1" dirty="0" smtClean="0"/>
              <a:t>and 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GB" dirty="0" smtClean="0"/>
              <a:t>the additional coils for the low energy run and their commissioning. </a:t>
            </a:r>
          </a:p>
          <a:p>
            <a:pPr marL="571500" indent="-514350"/>
            <a:r>
              <a:rPr lang="en-GB" dirty="0" smtClean="0"/>
              <a:t>Subtasks:</a:t>
            </a:r>
          </a:p>
          <a:p>
            <a:pPr marL="971550" lvl="1" indent="-514350"/>
            <a:r>
              <a:rPr lang="en-GB" dirty="0" smtClean="0"/>
              <a:t>7.2.4 changed name to “energy knob”.</a:t>
            </a:r>
          </a:p>
          <a:p>
            <a:pPr marL="971550" lvl="1" indent="-514350"/>
            <a:r>
              <a:rPr lang="en-GB" dirty="0" smtClean="0"/>
              <a:t>7.2.5, 7.3.4, 7.3.5, 7.4.4, 7.4.5 were suppressed.</a:t>
            </a:r>
          </a:p>
          <a:p>
            <a:pPr marL="571500" indent="-514350"/>
            <a:r>
              <a:rPr lang="en-GB" dirty="0" smtClean="0"/>
              <a:t>Milestones and deliverables:</a:t>
            </a:r>
          </a:p>
          <a:p>
            <a:pPr marL="971550" lvl="1" indent="-514350"/>
            <a:r>
              <a:rPr lang="en-GB" dirty="0" smtClean="0"/>
              <a:t>D7.2 advanced from M20 to M18</a:t>
            </a:r>
          </a:p>
          <a:p>
            <a:pPr marL="971550" lvl="1" indent="-514350"/>
            <a:r>
              <a:rPr lang="en-GB" dirty="0" smtClean="0"/>
              <a:t>D7.3 advanced from M36 to M30</a:t>
            </a:r>
          </a:p>
          <a:p>
            <a:pPr marL="971550" lvl="1" indent="-514350"/>
            <a:r>
              <a:rPr lang="en-GB" dirty="0" smtClean="0"/>
              <a:t>M7.3 was suppressed.</a:t>
            </a:r>
          </a:p>
          <a:p>
            <a:pPr marL="971550" lvl="1" indent="-514350"/>
            <a:r>
              <a:rPr lang="en-GB" dirty="0" smtClean="0"/>
              <a:t>Total duration reduced to 30 months.</a:t>
            </a:r>
          </a:p>
          <a:p>
            <a:pPr marL="571500" indent="-514350"/>
            <a:r>
              <a:rPr lang="en-GB" dirty="0" smtClean="0"/>
              <a:t>The new budget of SVET is </a:t>
            </a:r>
            <a:r>
              <a:rPr lang="en-GB" b="1" dirty="0" smtClean="0"/>
              <a:t>80.6 % </a:t>
            </a:r>
            <a:r>
              <a:rPr lang="en-GB" dirty="0" smtClean="0"/>
              <a:t>of the original.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18-May-2010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TIARA - WP7 - SVET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67C4A-828F-4BB9-92D8-54FEEA45536A}" type="slidenum">
              <a:rPr lang="en-GB" smtClean="0"/>
              <a:pPr/>
              <a:t>1</a:t>
            </a:fld>
            <a:endParaRPr lang="en-GB"/>
          </a:p>
        </p:txBody>
      </p:sp>
      <p:pic>
        <p:nvPicPr>
          <p:cNvPr id="7" name="Picture 2" descr="D:\TEMP\ESGARD\Acc RandD Sustainability\TIARA\Administration\TIARA-logo\Tiara 4Fond noir 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9327" y="76200"/>
            <a:ext cx="1856515" cy="9279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3472" y="457200"/>
            <a:ext cx="6878128" cy="8382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WP7 (SVET): Impact of changes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GB" sz="4000" b="1" dirty="0" smtClean="0"/>
              <a:t>The overall goal of the work package could be kept.</a:t>
            </a:r>
          </a:p>
          <a:p>
            <a:r>
              <a:rPr lang="en-GB" b="1" dirty="0" smtClean="0"/>
              <a:t>Suppression of 2</a:t>
            </a:r>
            <a:r>
              <a:rPr lang="en-GB" b="1" baseline="30000" dirty="0" smtClean="0"/>
              <a:t>nd</a:t>
            </a:r>
            <a:r>
              <a:rPr lang="en-GB" b="1" dirty="0" smtClean="0"/>
              <a:t> monitor</a:t>
            </a:r>
            <a:r>
              <a:rPr lang="en-GB" dirty="0" smtClean="0"/>
              <a:t>: It was planned to use a complementary method of measurement. (e.g. long baseline X-ray pinhole, X-ray zone plate, compound refractive X-ray lenses). Dropping the 2</a:t>
            </a:r>
            <a:r>
              <a:rPr lang="en-GB" baseline="30000" dirty="0" smtClean="0"/>
              <a:t>nd</a:t>
            </a:r>
            <a:r>
              <a:rPr lang="en-GB" dirty="0" smtClean="0"/>
              <a:t> monitor consequently implies a </a:t>
            </a:r>
            <a:r>
              <a:rPr lang="en-GB" b="1" dirty="0" smtClean="0"/>
              <a:t>loss of </a:t>
            </a:r>
            <a:r>
              <a:rPr lang="en-GB" b="1" dirty="0" err="1" smtClean="0"/>
              <a:t>complementarity</a:t>
            </a:r>
            <a:r>
              <a:rPr lang="en-GB" dirty="0" smtClean="0"/>
              <a:t>. Furthermore, </a:t>
            </a:r>
            <a:r>
              <a:rPr lang="en-GB" b="1" dirty="0" smtClean="0"/>
              <a:t>reduced redundancy </a:t>
            </a:r>
            <a:r>
              <a:rPr lang="en-GB" dirty="0" smtClean="0"/>
              <a:t>may lead to limitations of determination of local and global coupling. Nevertheless, based on the first monitor alone, in addition to the existing one, a very fruitful R&amp;D on low emittance tuning will be possible.</a:t>
            </a:r>
          </a:p>
          <a:p>
            <a:pPr>
              <a:buNone/>
            </a:pPr>
            <a:endParaRPr lang="en-GB" sz="2200" dirty="0" smtClean="0"/>
          </a:p>
          <a:p>
            <a:r>
              <a:rPr lang="en-GB" b="1" dirty="0" smtClean="0"/>
              <a:t>Dropping the additional magnet coils </a:t>
            </a:r>
            <a:r>
              <a:rPr lang="en-GB" dirty="0" smtClean="0"/>
              <a:t>will </a:t>
            </a:r>
            <a:r>
              <a:rPr lang="en-GB" b="1" dirty="0" smtClean="0"/>
              <a:t>not significantly restrict </a:t>
            </a:r>
            <a:r>
              <a:rPr lang="en-GB" dirty="0" smtClean="0"/>
              <a:t>the proposed operation at low energies, since recent experience with SLS indicates that low energy tuning is feasible without magnet modifications. On the other hand, </a:t>
            </a:r>
            <a:r>
              <a:rPr lang="en-GB" b="1" dirty="0" smtClean="0"/>
              <a:t>the importance of alignment improvements has risen</a:t>
            </a:r>
            <a:r>
              <a:rPr lang="en-GB" dirty="0" smtClean="0"/>
              <a:t>, so funds foreseen for magnet improvements were partially kept and assigned to alignments.</a:t>
            </a:r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18-May-2010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TIARA - WP7 - SVET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67C4A-828F-4BB9-92D8-54FEEA45536A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WP7 (SVET): Resources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18-May-2010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TIARA - WP7 - SVET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67C4A-828F-4BB9-92D8-54FEEA45536A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3017838" cy="635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304800" y="1174618"/>
            <a:ext cx="8686800" cy="4525963"/>
          </a:xfrm>
        </p:spPr>
        <p:txBody>
          <a:bodyPr>
            <a:noAutofit/>
          </a:bodyPr>
          <a:lstStyle/>
          <a:p>
            <a:r>
              <a:rPr lang="en-GB" sz="2800" dirty="0" smtClean="0"/>
              <a:t>Person-months:</a:t>
            </a:r>
          </a:p>
          <a:p>
            <a:endParaRPr lang="en-GB" sz="2800" dirty="0" smtClean="0"/>
          </a:p>
          <a:p>
            <a:endParaRPr lang="en-GB" sz="2800" dirty="0" smtClean="0"/>
          </a:p>
          <a:p>
            <a:r>
              <a:rPr lang="en-GB" sz="2800" dirty="0" smtClean="0"/>
              <a:t>Material:</a:t>
            </a:r>
          </a:p>
          <a:p>
            <a:endParaRPr lang="en-GB" sz="2800" dirty="0" smtClean="0"/>
          </a:p>
          <a:p>
            <a:endParaRPr lang="en-GB" sz="2800" dirty="0" smtClean="0"/>
          </a:p>
          <a:p>
            <a:r>
              <a:rPr lang="en-GB" sz="2800" dirty="0" smtClean="0"/>
              <a:t>Travel:</a:t>
            </a:r>
          </a:p>
          <a:p>
            <a:endParaRPr lang="en-GB" sz="2800" dirty="0" smtClean="0"/>
          </a:p>
          <a:p>
            <a:endParaRPr lang="en-GB" sz="2800" dirty="0" smtClean="0"/>
          </a:p>
          <a:p>
            <a:pPr>
              <a:buNone/>
            </a:pPr>
            <a:endParaRPr lang="en-GB" sz="1200" dirty="0" smtClean="0"/>
          </a:p>
          <a:p>
            <a:r>
              <a:rPr lang="en-GB" sz="2800" dirty="0" smtClean="0"/>
              <a:t>Overall (</a:t>
            </a:r>
            <a:r>
              <a:rPr lang="en-GB" sz="2800" dirty="0" smtClean="0"/>
              <a:t>new/old): </a:t>
            </a:r>
            <a:r>
              <a:rPr lang="en-GB" sz="2400" dirty="0" smtClean="0"/>
              <a:t>(</a:t>
            </a:r>
            <a:r>
              <a:rPr lang="en-GB" sz="2400" b="1" dirty="0" smtClean="0"/>
              <a:t>1,077.57 k€ </a:t>
            </a:r>
            <a:r>
              <a:rPr lang="en-GB" sz="2400" dirty="0" smtClean="0"/>
              <a:t>/ </a:t>
            </a:r>
            <a:r>
              <a:rPr lang="en-GB" sz="2400" b="1" dirty="0" smtClean="0"/>
              <a:t>1,336.9 k€</a:t>
            </a:r>
            <a:r>
              <a:rPr lang="en-GB" sz="2400" dirty="0" smtClean="0"/>
              <a:t>) = </a:t>
            </a:r>
            <a:r>
              <a:rPr lang="en-GB" sz="2400" b="1" dirty="0" smtClean="0"/>
              <a:t>80.6 </a:t>
            </a:r>
            <a:r>
              <a:rPr lang="en-GB" sz="2400" b="1" dirty="0" smtClean="0"/>
              <a:t>%</a:t>
            </a:r>
            <a:endParaRPr lang="en-GB" sz="2800" b="1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787396" y="1673525"/>
          <a:ext cx="7918456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9807"/>
                <a:gridCol w="989807"/>
                <a:gridCol w="989807"/>
                <a:gridCol w="989807"/>
                <a:gridCol w="989807"/>
                <a:gridCol w="989807"/>
                <a:gridCol w="989807"/>
                <a:gridCol w="98980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i="1" dirty="0" smtClean="0"/>
                        <a:t>pm</a:t>
                      </a:r>
                      <a:endParaRPr lang="en-GB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CERN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INFN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PSI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UU*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total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k€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%</a:t>
                      </a:r>
                      <a:endParaRPr lang="en-GB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original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smtClean="0"/>
                        <a:t>79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smtClean="0"/>
                        <a:t>596.76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reduced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16.5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11.5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33.5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smtClean="0"/>
                        <a:t>73.5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smtClean="0"/>
                        <a:t>556.83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smtClean="0"/>
                        <a:t>93 %</a:t>
                      </a:r>
                      <a:endParaRPr lang="en-GB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787401" y="3200400"/>
          <a:ext cx="7918448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9806"/>
                <a:gridCol w="989806"/>
                <a:gridCol w="989806"/>
                <a:gridCol w="989806"/>
                <a:gridCol w="989806"/>
                <a:gridCol w="989806"/>
                <a:gridCol w="989806"/>
                <a:gridCol w="98980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i="1" dirty="0" smtClean="0"/>
                        <a:t>k€</a:t>
                      </a:r>
                      <a:endParaRPr lang="en-GB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CERN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INFN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PSI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UU*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total k€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%</a:t>
                      </a:r>
                      <a:endParaRPr lang="en-GB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original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370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smtClean="0"/>
                        <a:t>370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reduced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215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smtClean="0"/>
                        <a:t>215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smtClean="0"/>
                        <a:t>58.1 %</a:t>
                      </a:r>
                      <a:endParaRPr lang="en-GB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787400" y="4761781"/>
          <a:ext cx="7918448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9806"/>
                <a:gridCol w="989806"/>
                <a:gridCol w="989806"/>
                <a:gridCol w="989806"/>
                <a:gridCol w="989806"/>
                <a:gridCol w="989806"/>
                <a:gridCol w="989806"/>
                <a:gridCol w="98980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i="1" dirty="0" smtClean="0"/>
                        <a:t>units</a:t>
                      </a:r>
                      <a:endParaRPr lang="en-GB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CERN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INFN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PSI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UU*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total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k€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%</a:t>
                      </a:r>
                      <a:endParaRPr lang="en-GB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original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smtClean="0"/>
                        <a:t>42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smtClean="0"/>
                        <a:t>33.6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reduced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smtClean="0"/>
                        <a:t>36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smtClean="0"/>
                        <a:t>22.5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smtClean="0"/>
                        <a:t>62.5 %</a:t>
                      </a:r>
                      <a:endParaRPr lang="en-GB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5676181" y="1295400"/>
            <a:ext cx="32100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>
                <a:latin typeface="+mn-lt"/>
              </a:rPr>
              <a:t>* UU representing U-Lund (Maxlab)</a:t>
            </a:r>
            <a:endParaRPr lang="en-GB" sz="16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WP7 (SVET): new Gantt chart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18-May-2010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TIARA - WP7 - SVET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67C4A-828F-4BB9-92D8-54FEEA45536A}" type="slidenum">
              <a:rPr lang="en-GB" smtClean="0"/>
              <a:pPr/>
              <a:t>4</a:t>
            </a:fld>
            <a:endParaRPr lang="en-GB"/>
          </a:p>
        </p:txBody>
      </p:sp>
      <p:pic>
        <p:nvPicPr>
          <p:cNvPr id="8" name="Content Placeholder 7" descr="WP7-Gantt-12-05-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22934" y="1554163"/>
            <a:ext cx="8250531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3694</TotalTime>
  <Words>405</Words>
  <Application>Microsoft Office PowerPoint</Application>
  <PresentationFormat>On-screen Show (4:3)</PresentationFormat>
  <Paragraphs>105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Trek</vt:lpstr>
      <vt:lpstr>WP7 (SVET): Modifications:</vt:lpstr>
      <vt:lpstr>WP7 (SVET): Impact of changes</vt:lpstr>
      <vt:lpstr>WP7 (SVET): Resources</vt:lpstr>
      <vt:lpstr>WP7 (SVET): new Gantt chart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TIARA and TIARA-pp  Erk Jensen, BE-RF </dc:title>
  <dc:creator>Erk Jensen</dc:creator>
  <cp:lastModifiedBy>Erk Jensen</cp:lastModifiedBy>
  <cp:revision>293</cp:revision>
  <cp:lastPrinted>2001-02-28T11:02:29Z</cp:lastPrinted>
  <dcterms:created xsi:type="dcterms:W3CDTF">2009-10-02T08:20:27Z</dcterms:created>
  <dcterms:modified xsi:type="dcterms:W3CDTF">2010-05-17T18:44:03Z</dcterms:modified>
</cp:coreProperties>
</file>