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12"/>
  </p:notesMasterIdLst>
  <p:handoutMasterIdLst>
    <p:handoutMasterId r:id="rId13"/>
  </p:handoutMasterIdLst>
  <p:sldIdLst>
    <p:sldId id="366" r:id="rId7"/>
    <p:sldId id="572" r:id="rId8"/>
    <p:sldId id="575" r:id="rId9"/>
    <p:sldId id="574" r:id="rId10"/>
    <p:sldId id="569" r:id="rId11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7C80"/>
    <a:srgbClr val="66FFCC"/>
    <a:srgbClr val="99FF99"/>
    <a:srgbClr val="FFFF66"/>
    <a:srgbClr val="FFCCFF"/>
    <a:srgbClr val="FF9900"/>
    <a:srgbClr val="679E2A"/>
    <a:srgbClr val="000000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79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MP\ESGARD\Acc%20RandD%20Sustainability\TIARA\TIARA%20proposal\WP1\Deliverable-and-Mileston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6"/>
  <c:chart>
    <c:title>
      <c:tx>
        <c:rich>
          <a:bodyPr/>
          <a:lstStyle/>
          <a:p>
            <a:pPr>
              <a:defRPr/>
            </a:pPr>
            <a:r>
              <a:rPr lang="fr-FR"/>
              <a:t>Scheduled WP1 deliverables vs month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5155070276162"/>
          <c:y val="0.20929389034704007"/>
          <c:w val="0.84713205571364247"/>
          <c:h val="0.58945209973753221"/>
        </c:manualLayout>
      </c:layout>
      <c:lineChart>
        <c:grouping val="standard"/>
        <c:ser>
          <c:idx val="0"/>
          <c:order val="0"/>
          <c:tx>
            <c:strRef>
              <c:f>'D-WP1'!$C$20</c:f>
              <c:strCache>
                <c:ptCount val="1"/>
                <c:pt idx="0">
                  <c:v>Integral scheduled deliverables</c:v>
                </c:pt>
              </c:strCache>
            </c:strRef>
          </c:tx>
          <c:cat>
            <c:numRef>
              <c:f>'D-WP2'!$A$21:$A$57</c:f>
              <c:numCache>
                <c:formatCode>General</c:formatCode>
                <c:ptCount val="3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</c:numCache>
            </c:numRef>
          </c:cat>
          <c:val>
            <c:numRef>
              <c:f>'D-WP1'!$C$21:$C$57</c:f>
              <c:numCache>
                <c:formatCode>General</c:formatCode>
                <c:ptCount val="37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7</c:v>
                </c:pt>
              </c:numCache>
            </c:numRef>
          </c:val>
        </c:ser>
        <c:marker val="1"/>
        <c:axId val="88476672"/>
        <c:axId val="90636288"/>
      </c:lineChart>
      <c:catAx>
        <c:axId val="88476672"/>
        <c:scaling>
          <c:orientation val="minMax"/>
        </c:scaling>
        <c:axPos val="b"/>
        <c:numFmt formatCode="General" sourceLinked="1"/>
        <c:majorTickMark val="none"/>
        <c:tickLblPos val="nextTo"/>
        <c:crossAx val="90636288"/>
        <c:crosses val="autoZero"/>
        <c:auto val="1"/>
        <c:lblAlgn val="ctr"/>
        <c:lblOffset val="100"/>
        <c:tickLblSkip val="2"/>
      </c:catAx>
      <c:valAx>
        <c:axId val="906362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Number of deliverables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847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130091322145431"/>
          <c:y val="0.56696267133274969"/>
          <c:w val="0.321719021276895"/>
          <c:h val="0.25510243511227781"/>
        </c:manualLayout>
      </c:layout>
      <c:spPr>
        <a:solidFill>
          <a:schemeClr val="accent2">
            <a:lumMod val="40000"/>
            <a:lumOff val="60000"/>
          </a:schemeClr>
        </a:solidFill>
      </c:spPr>
    </c:legend>
    <c:plotVisOnly val="1"/>
  </c:chart>
  <c:spPr>
    <a:solidFill>
      <a:srgbClr val="FFFFCC"/>
    </a:solidFill>
  </c:spPr>
  <c:txPr>
    <a:bodyPr/>
    <a:lstStyle/>
    <a:p>
      <a:pPr>
        <a:defRPr sz="1800"/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CARE 05, 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R. Losito, </a:t>
            </a:r>
            <a:r>
              <a:rPr lang="en-US" sz="1800" i="1"/>
              <a:t>The PHIN Photoinjector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12/11/2009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722380" y="1166813"/>
            <a:ext cx="22365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/>
              <a:t>WP Leaders meeting</a:t>
            </a:r>
          </a:p>
          <a:p>
            <a:r>
              <a:rPr lang="en-US" sz="1800" b="1" dirty="0" smtClean="0"/>
              <a:t>R</a:t>
            </a:r>
            <a:r>
              <a:rPr lang="en-US" sz="1800" b="1" dirty="0"/>
              <a:t>. Aleksan</a:t>
            </a:r>
          </a:p>
          <a:p>
            <a:r>
              <a:rPr lang="en-US" sz="1800" b="1" dirty="0" smtClean="0"/>
              <a:t>November 13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</a:t>
            </a:r>
            <a:r>
              <a:rPr lang="en-US" sz="1800" b="1" dirty="0"/>
              <a:t>2009</a:t>
            </a:r>
            <a:endParaRPr lang="fr-FR" sz="1800" b="1" dirty="0"/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330995" y="0"/>
            <a:ext cx="3861955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TIARA-PP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7440"/>
            <a:ext cx="9144000" cy="4570560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507189" y="5476921"/>
            <a:ext cx="19976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Deliverables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497793" y="1311246"/>
            <a:ext cx="341651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Package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4343" y="76505"/>
            <a:ext cx="223728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 Tasks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63466" y="2625714"/>
          <a:ext cx="8690095" cy="2468880"/>
        </p:xfrm>
        <a:graphic>
          <a:graphicData uri="http://schemas.openxmlformats.org/drawingml/2006/table">
            <a:tbl>
              <a:tblPr/>
              <a:tblGrid>
                <a:gridCol w="693749"/>
                <a:gridCol w="7996346"/>
              </a:tblGrid>
              <a:tr h="2555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Task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Coordination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the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Consortium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GB" sz="18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Reporting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the EC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1.1.2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</a:t>
                      </a:r>
                      <a:r>
                        <a:rPr lang="en-GB" sz="18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Reporting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the Consortium Governing Bodies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1.1.3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</a:t>
                      </a:r>
                      <a:r>
                        <a:rPr lang="en-GB" sz="1800" b="0" i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Coordination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 Monitoring of the Project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1.1.4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 Management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 the Budget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fr-FR" sz="180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Communication, Dissemination and Outreach</a:t>
                      </a:r>
                      <a:endParaRPr lang="fr-FR" sz="18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1.2.1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Communication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 Dissemination within the consortium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1.2.2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- </a:t>
                      </a:r>
                      <a:r>
                        <a:rPr lang="en-GB" sz="1800" b="0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Dissemination </a:t>
                      </a:r>
                      <a:r>
                        <a:rPr lang="en-GB" sz="1800" b="0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and Outreach toward the Communities and people at large</a:t>
                      </a:r>
                      <a:endParaRPr lang="fr-FR" sz="1800" b="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 rot="-2700000">
            <a:off x="3563767" y="3414181"/>
            <a:ext cx="3825085" cy="1107996"/>
          </a:xfrm>
          <a:prstGeom prst="rect">
            <a:avLst/>
          </a:prstGeom>
          <a:solidFill>
            <a:srgbClr val="FFFFCC">
              <a:alpha val="54902"/>
            </a:srgbClr>
          </a:solidFill>
        </p:spPr>
        <p:txBody>
          <a:bodyPr wrap="none" rtlCol="0">
            <a:spAutoFit/>
          </a:bodyPr>
          <a:lstStyle/>
          <a:p>
            <a:r>
              <a:rPr lang="fr-FR" sz="6600" dirty="0" smtClean="0"/>
              <a:t>No change</a:t>
            </a:r>
            <a:endParaRPr lang="fr-FR" sz="6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436253" y="76505"/>
            <a:ext cx="3493457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 deliverables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46051" y="1238220"/>
          <a:ext cx="8807509" cy="2811501"/>
        </p:xfrm>
        <a:graphic>
          <a:graphicData uri="http://schemas.openxmlformats.org/drawingml/2006/table">
            <a:tbl>
              <a:tblPr/>
              <a:tblGrid>
                <a:gridCol w="744403"/>
                <a:gridCol w="704525"/>
                <a:gridCol w="1609393"/>
                <a:gridCol w="4864259"/>
                <a:gridCol w="884929"/>
              </a:tblGrid>
              <a:tr h="312389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Deliverables </a:t>
                      </a: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(brief description and month of delivery)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Short name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Description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month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D1.1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WebPub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Overall Web Site Frame ready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D1.2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ConsAgrmnt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Consortium Agreement between participants ready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D1.3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Contract of the Consortium with the EC signed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D1.4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KickMeet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Organization of the Kickoff meeting 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D1.5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WebInt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Internal Web Site Frame Ready 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D1.6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MidRep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Midterm Report 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D1.7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FinRep</a:t>
                      </a:r>
                      <a:endParaRPr lang="fr-FR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Final Report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</a:t>
                      </a:r>
                      <a:endParaRPr lang="fr-FR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0" y="41148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491" y="76505"/>
            <a:ext cx="3454985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 schedule</a:t>
            </a:r>
          </a:p>
        </p:txBody>
      </p:sp>
      <p:pic>
        <p:nvPicPr>
          <p:cNvPr id="6" name="Picture 2" descr="D:\TEMP\ESGARD\Acc RandD Sustainability\TIARA\TIARA proposal\WP1\WP1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1246"/>
            <a:ext cx="9144000" cy="3752850"/>
          </a:xfrm>
          <a:prstGeom prst="rect">
            <a:avLst/>
          </a:prstGeom>
          <a:noFill/>
        </p:spPr>
      </p:pic>
      <p:grpSp>
        <p:nvGrpSpPr>
          <p:cNvPr id="7" name="Groupe 6"/>
          <p:cNvGrpSpPr/>
          <p:nvPr/>
        </p:nvGrpSpPr>
        <p:grpSpPr>
          <a:xfrm>
            <a:off x="5119695" y="3063870"/>
            <a:ext cx="3651300" cy="3263794"/>
            <a:chOff x="5119695" y="3063870"/>
            <a:chExt cx="3651300" cy="3263794"/>
          </a:xfrm>
        </p:grpSpPr>
        <p:sp>
          <p:nvSpPr>
            <p:cNvPr id="8" name="Ellipse 7"/>
            <p:cNvSpPr/>
            <p:nvPr/>
          </p:nvSpPr>
          <p:spPr bwMode="auto">
            <a:xfrm>
              <a:off x="5119695" y="3063870"/>
              <a:ext cx="328617" cy="328617"/>
            </a:xfrm>
            <a:prstGeom prst="ellipse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6726267" y="4268799"/>
              <a:ext cx="328617" cy="328617"/>
            </a:xfrm>
            <a:prstGeom prst="ellipse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8442378" y="4451364"/>
              <a:ext cx="328617" cy="328617"/>
            </a:xfrm>
            <a:prstGeom prst="ellipse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1" name="Connecteur droit 10"/>
            <p:cNvCxnSpPr>
              <a:endCxn id="14" idx="0"/>
            </p:cNvCxnSpPr>
            <p:nvPr/>
          </p:nvCxnSpPr>
          <p:spPr bwMode="auto">
            <a:xfrm rot="16200000" flipH="1">
              <a:off x="5269477" y="3498295"/>
              <a:ext cx="2227291" cy="2015673"/>
            </a:xfrm>
            <a:prstGeom prst="line">
              <a:avLst/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cteur droit 11"/>
            <p:cNvCxnSpPr>
              <a:endCxn id="14" idx="0"/>
            </p:cNvCxnSpPr>
            <p:nvPr/>
          </p:nvCxnSpPr>
          <p:spPr bwMode="auto">
            <a:xfrm rot="16200000" flipH="1">
              <a:off x="6620459" y="4849277"/>
              <a:ext cx="1058875" cy="482126"/>
            </a:xfrm>
            <a:prstGeom prst="line">
              <a:avLst/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cteur droit 12"/>
            <p:cNvCxnSpPr>
              <a:endCxn id="14" idx="0"/>
            </p:cNvCxnSpPr>
            <p:nvPr/>
          </p:nvCxnSpPr>
          <p:spPr bwMode="auto">
            <a:xfrm rot="10800000" flipV="1">
              <a:off x="7390960" y="4743468"/>
              <a:ext cx="1106189" cy="876310"/>
            </a:xfrm>
            <a:prstGeom prst="line">
              <a:avLst/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6142059" y="5619778"/>
              <a:ext cx="24978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3 </a:t>
              </a:r>
              <a:r>
                <a:rPr lang="fr-FR" b="1" dirty="0" err="1" smtClean="0">
                  <a:solidFill>
                    <a:schemeClr val="bg1"/>
                  </a:solidFill>
                </a:rPr>
                <a:t>general</a:t>
              </a:r>
              <a:r>
                <a:rPr lang="fr-FR" b="1" dirty="0" smtClean="0">
                  <a:solidFill>
                    <a:schemeClr val="bg1"/>
                  </a:solidFill>
                </a:rPr>
                <a:t> meetings</a:t>
              </a:r>
            </a:p>
            <a:p>
              <a:r>
                <a:rPr lang="fr-FR" b="1" dirty="0" err="1" smtClean="0">
                  <a:solidFill>
                    <a:schemeClr val="bg1"/>
                  </a:solidFill>
                </a:rPr>
                <a:t>with</a:t>
              </a:r>
              <a:r>
                <a:rPr lang="fr-FR" b="1" dirty="0" smtClean="0">
                  <a:solidFill>
                    <a:schemeClr val="bg1"/>
                  </a:solidFill>
                </a:rPr>
                <a:t> 2 </a:t>
              </a:r>
              <a:r>
                <a:rPr lang="fr-FR" b="1" dirty="0" err="1" smtClean="0">
                  <a:solidFill>
                    <a:schemeClr val="bg1"/>
                  </a:solidFill>
                </a:rPr>
                <a:t>town</a:t>
              </a:r>
              <a:r>
                <a:rPr lang="fr-FR" b="1" dirty="0" smtClean="0">
                  <a:solidFill>
                    <a:schemeClr val="bg1"/>
                  </a:solidFill>
                </a:rPr>
                <a:t> meetings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965428" y="3940182"/>
            <a:ext cx="2576346" cy="2168406"/>
            <a:chOff x="2853131" y="4049721"/>
            <a:chExt cx="2576346" cy="2168406"/>
          </a:xfrm>
        </p:grpSpPr>
        <p:sp>
          <p:nvSpPr>
            <p:cNvPr id="16" name="Ellipse 15"/>
            <p:cNvSpPr/>
            <p:nvPr/>
          </p:nvSpPr>
          <p:spPr bwMode="auto">
            <a:xfrm>
              <a:off x="5083182" y="4743468"/>
              <a:ext cx="328617" cy="328617"/>
            </a:xfrm>
            <a:prstGeom prst="ellipse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4900617" y="4049721"/>
              <a:ext cx="328617" cy="328617"/>
            </a:xfrm>
            <a:prstGeom prst="ellipse">
              <a:avLst/>
            </a:prstGeom>
            <a:solidFill>
              <a:srgbClr val="FFFF00">
                <a:alpha val="49020"/>
              </a:srgbClr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Connecteur droit 17"/>
            <p:cNvCxnSpPr>
              <a:stCxn id="17" idx="3"/>
            </p:cNvCxnSpPr>
            <p:nvPr/>
          </p:nvCxnSpPr>
          <p:spPr bwMode="auto">
            <a:xfrm rot="5400000">
              <a:off x="3951280" y="4549291"/>
              <a:ext cx="1216541" cy="778385"/>
            </a:xfrm>
            <a:prstGeom prst="line">
              <a:avLst/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/>
            <p:cNvCxnSpPr>
              <a:stCxn id="16" idx="3"/>
            </p:cNvCxnSpPr>
            <p:nvPr/>
          </p:nvCxnSpPr>
          <p:spPr bwMode="auto">
            <a:xfrm rot="5400000">
              <a:off x="4371179" y="4786626"/>
              <a:ext cx="522794" cy="997463"/>
            </a:xfrm>
            <a:prstGeom prst="line">
              <a:avLst/>
            </a:prstGeom>
            <a:solidFill>
              <a:srgbClr val="FFFF00">
                <a:alpha val="67000"/>
              </a:srgbClr>
            </a:solidFill>
            <a:ln w="2857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ZoneTexte 19"/>
            <p:cNvSpPr txBox="1"/>
            <p:nvPr/>
          </p:nvSpPr>
          <p:spPr>
            <a:xfrm>
              <a:off x="2853131" y="5510241"/>
              <a:ext cx="257634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</a:rPr>
                <a:t>Web Site</a:t>
              </a:r>
            </a:p>
            <a:p>
              <a:r>
                <a:rPr lang="fr-FR" b="1" dirty="0" err="1" smtClean="0">
                  <a:solidFill>
                    <a:schemeClr val="bg1"/>
                  </a:solidFill>
                </a:rPr>
                <a:t>External</a:t>
              </a:r>
              <a:r>
                <a:rPr lang="fr-FR" b="1" dirty="0" smtClean="0">
                  <a:solidFill>
                    <a:schemeClr val="bg1"/>
                  </a:solidFill>
                </a:rPr>
                <a:t> and </a:t>
              </a:r>
              <a:r>
                <a:rPr lang="fr-FR" b="1" dirty="0" err="1" smtClean="0">
                  <a:solidFill>
                    <a:schemeClr val="bg1"/>
                  </a:solidFill>
                </a:rPr>
                <a:t>Internal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018372" y="2041506"/>
            <a:ext cx="1716110" cy="707886"/>
            <a:chOff x="7018372" y="2041506"/>
            <a:chExt cx="1716110" cy="707886"/>
          </a:xfrm>
        </p:grpSpPr>
        <p:sp>
          <p:nvSpPr>
            <p:cNvPr id="22" name="ZoneTexte 21"/>
            <p:cNvSpPr txBox="1"/>
            <p:nvPr/>
          </p:nvSpPr>
          <p:spPr>
            <a:xfrm>
              <a:off x="7164423" y="2041506"/>
              <a:ext cx="14847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Mid</a:t>
              </a:r>
              <a:r>
                <a:rPr lang="fr-FR" dirty="0" smtClean="0"/>
                <a:t>-</a:t>
              </a:r>
              <a:r>
                <a:rPr lang="fr-FR" dirty="0" err="1" smtClean="0"/>
                <a:t>term</a:t>
              </a:r>
              <a:endParaRPr lang="fr-FR" dirty="0" smtClean="0"/>
            </a:p>
            <a:p>
              <a:r>
                <a:rPr lang="fr-FR" dirty="0" smtClean="0"/>
                <a:t>Final reports</a:t>
              </a:r>
              <a:endParaRPr lang="fr-FR" dirty="0"/>
            </a:p>
          </p:txBody>
        </p:sp>
        <p:cxnSp>
          <p:nvCxnSpPr>
            <p:cNvPr id="23" name="Connecteur droit avec flèche 22"/>
            <p:cNvCxnSpPr/>
            <p:nvPr/>
          </p:nvCxnSpPr>
          <p:spPr bwMode="auto">
            <a:xfrm rot="10800000" flipV="1">
              <a:off x="7018372" y="2224071"/>
              <a:ext cx="328617" cy="146052"/>
            </a:xfrm>
            <a:prstGeom prst="straightConnector1">
              <a:avLst/>
            </a:prstGeom>
            <a:solidFill>
              <a:srgbClr val="FFFF00">
                <a:alpha val="67000"/>
              </a:srgb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onnecteur droit avec flèche 25"/>
            <p:cNvCxnSpPr/>
            <p:nvPr/>
          </p:nvCxnSpPr>
          <p:spPr bwMode="auto">
            <a:xfrm>
              <a:off x="8588430" y="2552688"/>
              <a:ext cx="146052" cy="1588"/>
            </a:xfrm>
            <a:prstGeom prst="straightConnector1">
              <a:avLst/>
            </a:prstGeom>
            <a:solidFill>
              <a:srgbClr val="FFFF00">
                <a:alpha val="67000"/>
              </a:srgbClr>
            </a:solidFill>
            <a:ln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635573" y="252369"/>
            <a:ext cx="1261885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-3" y="1238220"/>
          <a:ext cx="9144001" cy="2303780"/>
        </p:xfrm>
        <a:graphic>
          <a:graphicData uri="http://schemas.openxmlformats.org/drawingml/2006/table">
            <a:tbl>
              <a:tblPr/>
              <a:tblGrid>
                <a:gridCol w="1962980"/>
                <a:gridCol w="654015"/>
                <a:gridCol w="654953"/>
                <a:gridCol w="623988"/>
                <a:gridCol w="684978"/>
                <a:gridCol w="654953"/>
                <a:gridCol w="654953"/>
                <a:gridCol w="654015"/>
                <a:gridCol w="654953"/>
                <a:gridCol w="654953"/>
                <a:gridCol w="644630"/>
                <a:gridCol w="644630"/>
              </a:tblGrid>
              <a:tr h="40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Participant number 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Participant short name 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CEA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CERN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CNRS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CIEMAT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DESY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GSI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INFN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PSI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STFC</a:t>
                      </a:r>
                      <a:endParaRPr lang="fr-FR" sz="18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UU</a:t>
                      </a:r>
                      <a:endParaRPr lang="fr-FR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IFJ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Person-months per participant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fr-FR" sz="1800" b="1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Travels</a:t>
                      </a:r>
                      <a:endParaRPr lang="fr-FR" sz="18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125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b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Other</a:t>
                      </a:r>
                      <a:r>
                        <a:rPr lang="fr-FR" sz="18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(k€)</a:t>
                      </a:r>
                      <a:endParaRPr lang="fr-FR" sz="1800" b="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</a:t>
                      </a: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190440" y="4013208"/>
          <a:ext cx="3117420" cy="1885950"/>
        </p:xfrm>
        <a:graphic>
          <a:graphicData uri="http://schemas.openxmlformats.org/drawingml/2006/table">
            <a:tbl>
              <a:tblPr/>
              <a:tblGrid>
                <a:gridCol w="1962820"/>
                <a:gridCol w="1154600"/>
              </a:tblGrid>
              <a:tr h="219075">
                <a:tc>
                  <a:txBody>
                    <a:bodyPr/>
                    <a:lstStyle/>
                    <a:p>
                      <a:pPr algn="l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Person-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month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cost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manpower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489,60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Consumable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Travel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Indirect cost (k€)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318,24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total 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(k€)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1007,84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060818" y="3721104"/>
            <a:ext cx="4856229" cy="2735253"/>
          </a:xfrm>
          <a:prstGeom prst="rect">
            <a:avLst/>
          </a:prstGeom>
          <a:solidFill>
            <a:srgbClr val="CC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Project Management (WP1)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Project Office (7.5 person-year)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TIARA-PP Coordinator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Deputy PO and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Dissemination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Web master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Assistant financial matters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Assistant legal matters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Administrative assistant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23697</TotalTime>
  <Words>284</Words>
  <Application>Microsoft Office PowerPoint</Application>
  <PresentationFormat>Affichage à l'écran (4:3)</PresentationFormat>
  <Paragraphs>133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Diapositive 1</vt:lpstr>
      <vt:lpstr>Diapositive 2</vt:lpstr>
      <vt:lpstr>Diapositive 3</vt:lpstr>
      <vt:lpstr>Diapositive 4</vt:lpstr>
      <vt:lpstr>Diapositive 5</vt:lpstr>
    </vt:vector>
  </TitlesOfParts>
  <Company>CEA/DSM/DAPNIA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1030</cp:revision>
  <dcterms:created xsi:type="dcterms:W3CDTF">2002-09-23T10:15:47Z</dcterms:created>
  <dcterms:modified xsi:type="dcterms:W3CDTF">2009-11-12T20:44:26Z</dcterms:modified>
</cp:coreProperties>
</file>