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8" r:id="rId3"/>
    <p:sldId id="259" r:id="rId4"/>
    <p:sldId id="260" r:id="rId5"/>
    <p:sldId id="261" r:id="rId6"/>
    <p:sldId id="263" r:id="rId7"/>
    <p:sldId id="264"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8" autoAdjust="0"/>
    <p:restoredTop sz="94620" autoAdjust="0"/>
  </p:normalViewPr>
  <p:slideViewPr>
    <p:cSldViewPr>
      <p:cViewPr varScale="1">
        <p:scale>
          <a:sx n="96" d="100"/>
          <a:sy n="96" d="100"/>
        </p:scale>
        <p:origin x="-1056" y="-82"/>
      </p:cViewPr>
      <p:guideLst>
        <p:guide orient="horz" pos="2160"/>
        <p:guide pos="2880"/>
      </p:guideLst>
    </p:cSldViewPr>
  </p:slideViewPr>
  <p:outlineViewPr>
    <p:cViewPr>
      <p:scale>
        <a:sx n="33" d="100"/>
        <a:sy n="33" d="100"/>
      </p:scale>
      <p:origin x="0" y="260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2231B7-3C50-4ABA-854C-382D212C581E}" type="datetimeFigureOut">
              <a:rPr lang="en-US" smtClean="0"/>
              <a:pPr/>
              <a:t>1/11/2011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4E26A0-FDB8-4CB7-A691-12DB79A7F8E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9785D5C-B486-4F66-A8FC-A4007B238358}" type="datetime1">
              <a:rPr lang="en-US" smtClean="0"/>
              <a:t>1/11/2011</a:t>
            </a:fld>
            <a:endParaRPr lang="en-US"/>
          </a:p>
        </p:txBody>
      </p:sp>
      <p:sp>
        <p:nvSpPr>
          <p:cNvPr id="5" name="Footer Placeholder 4"/>
          <p:cNvSpPr>
            <a:spLocks noGrp="1"/>
          </p:cNvSpPr>
          <p:nvPr>
            <p:ph type="ftr" sz="quarter" idx="11"/>
          </p:nvPr>
        </p:nvSpPr>
        <p:spPr/>
        <p:txBody>
          <a:bodyPr/>
          <a:lstStyle/>
          <a:p>
            <a:r>
              <a:rPr lang="en-US" smtClean="0"/>
              <a:t>Anders Unnervik</a:t>
            </a:r>
            <a:endParaRPr lang="en-US"/>
          </a:p>
        </p:txBody>
      </p:sp>
      <p:sp>
        <p:nvSpPr>
          <p:cNvPr id="6" name="Slide Number Placeholder 5"/>
          <p:cNvSpPr>
            <a:spLocks noGrp="1"/>
          </p:cNvSpPr>
          <p:nvPr>
            <p:ph type="sldNum" sz="quarter" idx="12"/>
          </p:nvPr>
        </p:nvSpPr>
        <p:spPr/>
        <p:txBody>
          <a:bodyPr/>
          <a:lstStyle/>
          <a:p>
            <a:fld id="{D7E46E48-79A2-4AB0-921B-29076EEF363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9D24FB-585E-41A1-A74D-DDFE62D02C4E}" type="datetime1">
              <a:rPr lang="en-US" smtClean="0"/>
              <a:t>1/11/2011</a:t>
            </a:fld>
            <a:endParaRPr lang="en-US"/>
          </a:p>
        </p:txBody>
      </p:sp>
      <p:sp>
        <p:nvSpPr>
          <p:cNvPr id="5" name="Footer Placeholder 4"/>
          <p:cNvSpPr>
            <a:spLocks noGrp="1"/>
          </p:cNvSpPr>
          <p:nvPr>
            <p:ph type="ftr" sz="quarter" idx="11"/>
          </p:nvPr>
        </p:nvSpPr>
        <p:spPr/>
        <p:txBody>
          <a:bodyPr/>
          <a:lstStyle/>
          <a:p>
            <a:r>
              <a:rPr lang="en-US" smtClean="0"/>
              <a:t>Anders Unnervik</a:t>
            </a:r>
            <a:endParaRPr lang="en-US"/>
          </a:p>
        </p:txBody>
      </p:sp>
      <p:sp>
        <p:nvSpPr>
          <p:cNvPr id="6" name="Slide Number Placeholder 5"/>
          <p:cNvSpPr>
            <a:spLocks noGrp="1"/>
          </p:cNvSpPr>
          <p:nvPr>
            <p:ph type="sldNum" sz="quarter" idx="12"/>
          </p:nvPr>
        </p:nvSpPr>
        <p:spPr/>
        <p:txBody>
          <a:bodyPr/>
          <a:lstStyle/>
          <a:p>
            <a:fld id="{D7E46E48-79A2-4AB0-921B-29076EEF363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F79945-0590-4B52-8506-316492E1ECA3}" type="datetime1">
              <a:rPr lang="en-US" smtClean="0"/>
              <a:t>1/11/2011</a:t>
            </a:fld>
            <a:endParaRPr lang="en-US"/>
          </a:p>
        </p:txBody>
      </p:sp>
      <p:sp>
        <p:nvSpPr>
          <p:cNvPr id="5" name="Footer Placeholder 4"/>
          <p:cNvSpPr>
            <a:spLocks noGrp="1"/>
          </p:cNvSpPr>
          <p:nvPr>
            <p:ph type="ftr" sz="quarter" idx="11"/>
          </p:nvPr>
        </p:nvSpPr>
        <p:spPr/>
        <p:txBody>
          <a:bodyPr/>
          <a:lstStyle/>
          <a:p>
            <a:r>
              <a:rPr lang="en-US" smtClean="0"/>
              <a:t>Anders Unnervik</a:t>
            </a:r>
            <a:endParaRPr lang="en-US"/>
          </a:p>
        </p:txBody>
      </p:sp>
      <p:sp>
        <p:nvSpPr>
          <p:cNvPr id="6" name="Slide Number Placeholder 5"/>
          <p:cNvSpPr>
            <a:spLocks noGrp="1"/>
          </p:cNvSpPr>
          <p:nvPr>
            <p:ph type="sldNum" sz="quarter" idx="12"/>
          </p:nvPr>
        </p:nvSpPr>
        <p:spPr/>
        <p:txBody>
          <a:bodyPr/>
          <a:lstStyle/>
          <a:p>
            <a:fld id="{D7E46E48-79A2-4AB0-921B-29076EEF363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F2440B-8655-4F02-B663-DD6A277FD025}" type="datetime1">
              <a:rPr lang="en-US" smtClean="0"/>
              <a:t>1/11/2011</a:t>
            </a:fld>
            <a:endParaRPr lang="en-US"/>
          </a:p>
        </p:txBody>
      </p:sp>
      <p:sp>
        <p:nvSpPr>
          <p:cNvPr id="5" name="Footer Placeholder 4"/>
          <p:cNvSpPr>
            <a:spLocks noGrp="1"/>
          </p:cNvSpPr>
          <p:nvPr>
            <p:ph type="ftr" sz="quarter" idx="11"/>
          </p:nvPr>
        </p:nvSpPr>
        <p:spPr/>
        <p:txBody>
          <a:bodyPr/>
          <a:lstStyle/>
          <a:p>
            <a:r>
              <a:rPr lang="en-US" smtClean="0"/>
              <a:t>Anders Unnervik</a:t>
            </a:r>
            <a:endParaRPr lang="en-US"/>
          </a:p>
        </p:txBody>
      </p:sp>
      <p:sp>
        <p:nvSpPr>
          <p:cNvPr id="6" name="Slide Number Placeholder 5"/>
          <p:cNvSpPr>
            <a:spLocks noGrp="1"/>
          </p:cNvSpPr>
          <p:nvPr>
            <p:ph type="sldNum" sz="quarter" idx="12"/>
          </p:nvPr>
        </p:nvSpPr>
        <p:spPr/>
        <p:txBody>
          <a:bodyPr/>
          <a:lstStyle/>
          <a:p>
            <a:fld id="{D7E46E48-79A2-4AB0-921B-29076EEF363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18C727-4C6C-4430-9D8A-D5B47A620D0E}" type="datetime1">
              <a:rPr lang="en-US" smtClean="0"/>
              <a:t>1/11/2011</a:t>
            </a:fld>
            <a:endParaRPr lang="en-US"/>
          </a:p>
        </p:txBody>
      </p:sp>
      <p:sp>
        <p:nvSpPr>
          <p:cNvPr id="5" name="Footer Placeholder 4"/>
          <p:cNvSpPr>
            <a:spLocks noGrp="1"/>
          </p:cNvSpPr>
          <p:nvPr>
            <p:ph type="ftr" sz="quarter" idx="11"/>
          </p:nvPr>
        </p:nvSpPr>
        <p:spPr/>
        <p:txBody>
          <a:bodyPr/>
          <a:lstStyle/>
          <a:p>
            <a:r>
              <a:rPr lang="en-US" smtClean="0"/>
              <a:t>Anders Unnervik</a:t>
            </a:r>
            <a:endParaRPr lang="en-US"/>
          </a:p>
        </p:txBody>
      </p:sp>
      <p:sp>
        <p:nvSpPr>
          <p:cNvPr id="6" name="Slide Number Placeholder 5"/>
          <p:cNvSpPr>
            <a:spLocks noGrp="1"/>
          </p:cNvSpPr>
          <p:nvPr>
            <p:ph type="sldNum" sz="quarter" idx="12"/>
          </p:nvPr>
        </p:nvSpPr>
        <p:spPr/>
        <p:txBody>
          <a:bodyPr/>
          <a:lstStyle/>
          <a:p>
            <a:fld id="{D7E46E48-79A2-4AB0-921B-29076EEF363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973F52-C0D4-4289-A4E8-0DC38EAA5B50}" type="datetime1">
              <a:rPr lang="en-US" smtClean="0"/>
              <a:t>1/11/2011</a:t>
            </a:fld>
            <a:endParaRPr lang="en-US"/>
          </a:p>
        </p:txBody>
      </p:sp>
      <p:sp>
        <p:nvSpPr>
          <p:cNvPr id="6" name="Footer Placeholder 5"/>
          <p:cNvSpPr>
            <a:spLocks noGrp="1"/>
          </p:cNvSpPr>
          <p:nvPr>
            <p:ph type="ftr" sz="quarter" idx="11"/>
          </p:nvPr>
        </p:nvSpPr>
        <p:spPr/>
        <p:txBody>
          <a:bodyPr/>
          <a:lstStyle/>
          <a:p>
            <a:r>
              <a:rPr lang="en-US" smtClean="0"/>
              <a:t>Anders Unnervik</a:t>
            </a:r>
            <a:endParaRPr lang="en-US"/>
          </a:p>
        </p:txBody>
      </p:sp>
      <p:sp>
        <p:nvSpPr>
          <p:cNvPr id="7" name="Slide Number Placeholder 6"/>
          <p:cNvSpPr>
            <a:spLocks noGrp="1"/>
          </p:cNvSpPr>
          <p:nvPr>
            <p:ph type="sldNum" sz="quarter" idx="12"/>
          </p:nvPr>
        </p:nvSpPr>
        <p:spPr/>
        <p:txBody>
          <a:bodyPr/>
          <a:lstStyle/>
          <a:p>
            <a:fld id="{D7E46E48-79A2-4AB0-921B-29076EEF363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196414-A298-4843-B659-1A0ECD3A613C}" type="datetime1">
              <a:rPr lang="en-US" smtClean="0"/>
              <a:t>1/11/2011</a:t>
            </a:fld>
            <a:endParaRPr lang="en-US"/>
          </a:p>
        </p:txBody>
      </p:sp>
      <p:sp>
        <p:nvSpPr>
          <p:cNvPr id="8" name="Footer Placeholder 7"/>
          <p:cNvSpPr>
            <a:spLocks noGrp="1"/>
          </p:cNvSpPr>
          <p:nvPr>
            <p:ph type="ftr" sz="quarter" idx="11"/>
          </p:nvPr>
        </p:nvSpPr>
        <p:spPr/>
        <p:txBody>
          <a:bodyPr/>
          <a:lstStyle/>
          <a:p>
            <a:r>
              <a:rPr lang="en-US" smtClean="0"/>
              <a:t>Anders Unnervik</a:t>
            </a:r>
            <a:endParaRPr lang="en-US"/>
          </a:p>
        </p:txBody>
      </p:sp>
      <p:sp>
        <p:nvSpPr>
          <p:cNvPr id="9" name="Slide Number Placeholder 8"/>
          <p:cNvSpPr>
            <a:spLocks noGrp="1"/>
          </p:cNvSpPr>
          <p:nvPr>
            <p:ph type="sldNum" sz="quarter" idx="12"/>
          </p:nvPr>
        </p:nvSpPr>
        <p:spPr/>
        <p:txBody>
          <a:bodyPr/>
          <a:lstStyle/>
          <a:p>
            <a:fld id="{D7E46E48-79A2-4AB0-921B-29076EEF363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5A034A-60CA-4E4C-B71B-BB921DE83FF4}" type="datetime1">
              <a:rPr lang="en-US" smtClean="0"/>
              <a:t>1/11/2011</a:t>
            </a:fld>
            <a:endParaRPr lang="en-US"/>
          </a:p>
        </p:txBody>
      </p:sp>
      <p:sp>
        <p:nvSpPr>
          <p:cNvPr id="4" name="Footer Placeholder 3"/>
          <p:cNvSpPr>
            <a:spLocks noGrp="1"/>
          </p:cNvSpPr>
          <p:nvPr>
            <p:ph type="ftr" sz="quarter" idx="11"/>
          </p:nvPr>
        </p:nvSpPr>
        <p:spPr/>
        <p:txBody>
          <a:bodyPr/>
          <a:lstStyle/>
          <a:p>
            <a:r>
              <a:rPr lang="en-US" smtClean="0"/>
              <a:t>Anders Unnervik</a:t>
            </a:r>
            <a:endParaRPr lang="en-US"/>
          </a:p>
        </p:txBody>
      </p:sp>
      <p:sp>
        <p:nvSpPr>
          <p:cNvPr id="5" name="Slide Number Placeholder 4"/>
          <p:cNvSpPr>
            <a:spLocks noGrp="1"/>
          </p:cNvSpPr>
          <p:nvPr>
            <p:ph type="sldNum" sz="quarter" idx="12"/>
          </p:nvPr>
        </p:nvSpPr>
        <p:spPr/>
        <p:txBody>
          <a:bodyPr/>
          <a:lstStyle/>
          <a:p>
            <a:fld id="{D7E46E48-79A2-4AB0-921B-29076EEF363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5C0DC-176D-4BBE-A7A6-653DD3D33B58}" type="datetime1">
              <a:rPr lang="en-US" smtClean="0"/>
              <a:t>1/11/2011</a:t>
            </a:fld>
            <a:endParaRPr lang="en-US"/>
          </a:p>
        </p:txBody>
      </p:sp>
      <p:sp>
        <p:nvSpPr>
          <p:cNvPr id="3" name="Footer Placeholder 2"/>
          <p:cNvSpPr>
            <a:spLocks noGrp="1"/>
          </p:cNvSpPr>
          <p:nvPr>
            <p:ph type="ftr" sz="quarter" idx="11"/>
          </p:nvPr>
        </p:nvSpPr>
        <p:spPr/>
        <p:txBody>
          <a:bodyPr/>
          <a:lstStyle/>
          <a:p>
            <a:r>
              <a:rPr lang="en-US" smtClean="0"/>
              <a:t>Anders Unnervik</a:t>
            </a:r>
            <a:endParaRPr lang="en-US"/>
          </a:p>
        </p:txBody>
      </p:sp>
      <p:sp>
        <p:nvSpPr>
          <p:cNvPr id="4" name="Slide Number Placeholder 3"/>
          <p:cNvSpPr>
            <a:spLocks noGrp="1"/>
          </p:cNvSpPr>
          <p:nvPr>
            <p:ph type="sldNum" sz="quarter" idx="12"/>
          </p:nvPr>
        </p:nvSpPr>
        <p:spPr/>
        <p:txBody>
          <a:bodyPr/>
          <a:lstStyle/>
          <a:p>
            <a:fld id="{D7E46E48-79A2-4AB0-921B-29076EEF363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2FC45E-B6E0-4AB4-A135-9E86C0092B4B}" type="datetime1">
              <a:rPr lang="en-US" smtClean="0"/>
              <a:t>1/11/2011</a:t>
            </a:fld>
            <a:endParaRPr lang="en-US"/>
          </a:p>
        </p:txBody>
      </p:sp>
      <p:sp>
        <p:nvSpPr>
          <p:cNvPr id="6" name="Footer Placeholder 5"/>
          <p:cNvSpPr>
            <a:spLocks noGrp="1"/>
          </p:cNvSpPr>
          <p:nvPr>
            <p:ph type="ftr" sz="quarter" idx="11"/>
          </p:nvPr>
        </p:nvSpPr>
        <p:spPr/>
        <p:txBody>
          <a:bodyPr/>
          <a:lstStyle/>
          <a:p>
            <a:r>
              <a:rPr lang="en-US" smtClean="0"/>
              <a:t>Anders Unnervik</a:t>
            </a:r>
            <a:endParaRPr lang="en-US"/>
          </a:p>
        </p:txBody>
      </p:sp>
      <p:sp>
        <p:nvSpPr>
          <p:cNvPr id="7" name="Slide Number Placeholder 6"/>
          <p:cNvSpPr>
            <a:spLocks noGrp="1"/>
          </p:cNvSpPr>
          <p:nvPr>
            <p:ph type="sldNum" sz="quarter" idx="12"/>
          </p:nvPr>
        </p:nvSpPr>
        <p:spPr/>
        <p:txBody>
          <a:bodyPr/>
          <a:lstStyle/>
          <a:p>
            <a:fld id="{D7E46E48-79A2-4AB0-921B-29076EEF363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660346-0D62-4EA5-8F94-D856FA6BB99B}" type="datetime1">
              <a:rPr lang="en-US" smtClean="0"/>
              <a:t>1/11/2011</a:t>
            </a:fld>
            <a:endParaRPr lang="en-US"/>
          </a:p>
        </p:txBody>
      </p:sp>
      <p:sp>
        <p:nvSpPr>
          <p:cNvPr id="6" name="Footer Placeholder 5"/>
          <p:cNvSpPr>
            <a:spLocks noGrp="1"/>
          </p:cNvSpPr>
          <p:nvPr>
            <p:ph type="ftr" sz="quarter" idx="11"/>
          </p:nvPr>
        </p:nvSpPr>
        <p:spPr/>
        <p:txBody>
          <a:bodyPr/>
          <a:lstStyle/>
          <a:p>
            <a:r>
              <a:rPr lang="en-US" smtClean="0"/>
              <a:t>Anders Unnervik</a:t>
            </a:r>
            <a:endParaRPr lang="en-US"/>
          </a:p>
        </p:txBody>
      </p:sp>
      <p:sp>
        <p:nvSpPr>
          <p:cNvPr id="7" name="Slide Number Placeholder 6"/>
          <p:cNvSpPr>
            <a:spLocks noGrp="1"/>
          </p:cNvSpPr>
          <p:nvPr>
            <p:ph type="sldNum" sz="quarter" idx="12"/>
          </p:nvPr>
        </p:nvSpPr>
        <p:spPr/>
        <p:txBody>
          <a:bodyPr/>
          <a:lstStyle/>
          <a:p>
            <a:fld id="{D7E46E48-79A2-4AB0-921B-29076EEF363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590A24-AF57-4CD8-84A9-27A9BD087353}" type="datetime1">
              <a:rPr lang="en-US" smtClean="0"/>
              <a:t>1/11/2011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Anders Unnervik</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E46E48-79A2-4AB0-921B-29076EEF363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tiara.eu/Images/Page/9/Tiara_4Fond_noir_.png"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tiara.eu/Images/Page/9/Tiara_4Fond_noir_.png"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tiara.eu/Images/Page/9/Tiara_4Fond_noir_.png"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tiara.eu/Images/Page/9/Tiara_4Fond_noir_.png"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tiara.eu/Images/Page/9/Tiara_4Fond_noir_.png"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tiara.eu/Images/Page/9/Tiara_4Fond_noir_.png"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tiara.eu/Images/Page/9/Tiara_4Fond_noir_.png"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616" y="1700808"/>
            <a:ext cx="6192688" cy="1470025"/>
          </a:xfrm>
        </p:spPr>
        <p:txBody>
          <a:bodyPr>
            <a:normAutofit fontScale="90000"/>
          </a:bodyPr>
          <a:lstStyle/>
          <a:p>
            <a:r>
              <a:rPr lang="en-US" dirty="0" smtClean="0"/>
              <a:t>TIARA</a:t>
            </a:r>
            <a:br>
              <a:rPr lang="en-US" dirty="0" smtClean="0"/>
            </a:br>
            <a:r>
              <a:rPr lang="en-US" dirty="0" smtClean="0"/>
              <a:t>Steering committee meeting 11 January 2011</a:t>
            </a:r>
            <a:endParaRPr lang="en-US" dirty="0"/>
          </a:p>
        </p:txBody>
      </p:sp>
      <p:sp>
        <p:nvSpPr>
          <p:cNvPr id="3" name="Subtitle 2"/>
          <p:cNvSpPr>
            <a:spLocks noGrp="1"/>
          </p:cNvSpPr>
          <p:nvPr>
            <p:ph type="subTitle" idx="1"/>
          </p:nvPr>
        </p:nvSpPr>
        <p:spPr/>
        <p:txBody>
          <a:bodyPr>
            <a:normAutofit/>
          </a:bodyPr>
          <a:lstStyle/>
          <a:p>
            <a:r>
              <a:rPr lang="en-US" sz="4400" dirty="0" smtClean="0"/>
              <a:t>Work package 3</a:t>
            </a:r>
            <a:endParaRPr lang="en-US" sz="4400" dirty="0"/>
          </a:p>
        </p:txBody>
      </p:sp>
      <p:pic>
        <p:nvPicPr>
          <p:cNvPr id="1026" name="Picture 2" descr="Tiara 4Fond noir .png">
            <a:hlinkClick r:id="rId2" tooltip="Tiara 4Fond noir .png"/>
          </p:cNvPr>
          <p:cNvPicPr>
            <a:picLocks noChangeAspect="1" noChangeArrowheads="1"/>
          </p:cNvPicPr>
          <p:nvPr/>
        </p:nvPicPr>
        <p:blipFill>
          <a:blip r:embed="rId3" cstate="print"/>
          <a:srcRect/>
          <a:stretch>
            <a:fillRect/>
          </a:stretch>
        </p:blipFill>
        <p:spPr bwMode="auto">
          <a:xfrm>
            <a:off x="6516216" y="0"/>
            <a:ext cx="2627784" cy="1270325"/>
          </a:xfrm>
          <a:prstGeom prst="rect">
            <a:avLst/>
          </a:prstGeom>
          <a:noFill/>
        </p:spPr>
      </p:pic>
      <p:sp>
        <p:nvSpPr>
          <p:cNvPr id="6" name="Footer Placeholder 5"/>
          <p:cNvSpPr>
            <a:spLocks noGrp="1"/>
          </p:cNvSpPr>
          <p:nvPr>
            <p:ph type="ftr" sz="quarter" idx="11"/>
          </p:nvPr>
        </p:nvSpPr>
        <p:spPr/>
        <p:txBody>
          <a:bodyPr/>
          <a:lstStyle/>
          <a:p>
            <a:r>
              <a:rPr lang="en-US" sz="2000" dirty="0" smtClean="0"/>
              <a:t>Anders Unnervik</a:t>
            </a:r>
            <a:endParaRPr lang="en-US" sz="2000" dirty="0"/>
          </a:p>
        </p:txBody>
      </p:sp>
      <p:sp>
        <p:nvSpPr>
          <p:cNvPr id="7" name="Slide Number Placeholder 6"/>
          <p:cNvSpPr>
            <a:spLocks noGrp="1"/>
          </p:cNvSpPr>
          <p:nvPr>
            <p:ph type="sldNum" sz="quarter" idx="12"/>
          </p:nvPr>
        </p:nvSpPr>
        <p:spPr/>
        <p:txBody>
          <a:bodyPr/>
          <a:lstStyle/>
          <a:p>
            <a:fld id="{D7E46E48-79A2-4AB0-921B-29076EEF363C}" type="slidenum">
              <a:rPr lang="en-US" smtClean="0"/>
              <a:pPr/>
              <a:t>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0"/>
            <a:ext cx="6192688" cy="1470025"/>
          </a:xfrm>
        </p:spPr>
        <p:txBody>
          <a:bodyPr/>
          <a:lstStyle/>
          <a:p>
            <a:r>
              <a:rPr lang="en-US" dirty="0" smtClean="0"/>
              <a:t>Partner institutes</a:t>
            </a:r>
            <a:endParaRPr lang="en-US" dirty="0"/>
          </a:p>
        </p:txBody>
      </p:sp>
      <p:sp>
        <p:nvSpPr>
          <p:cNvPr id="3" name="Subtitle 2"/>
          <p:cNvSpPr>
            <a:spLocks noGrp="1"/>
          </p:cNvSpPr>
          <p:nvPr>
            <p:ph type="subTitle" idx="1"/>
          </p:nvPr>
        </p:nvSpPr>
        <p:spPr>
          <a:xfrm>
            <a:off x="323528" y="1484784"/>
            <a:ext cx="8280920" cy="4752528"/>
          </a:xfrm>
        </p:spPr>
        <p:txBody>
          <a:bodyPr>
            <a:normAutofit fontScale="62500" lnSpcReduction="20000"/>
          </a:bodyPr>
          <a:lstStyle/>
          <a:p>
            <a:pPr algn="l"/>
            <a:r>
              <a:rPr lang="en-US" sz="4400" dirty="0"/>
              <a:t>CEA:  </a:t>
            </a:r>
            <a:r>
              <a:rPr lang="en-US" sz="4400" dirty="0" smtClean="0"/>
              <a:t>		</a:t>
            </a:r>
            <a:r>
              <a:rPr lang="en-US" sz="4400" dirty="0"/>
              <a:t>        </a:t>
            </a:r>
            <a:r>
              <a:rPr lang="en-US" sz="4400" dirty="0" smtClean="0"/>
              <a:t>Antoine </a:t>
            </a:r>
            <a:r>
              <a:rPr lang="en-US" sz="4400" dirty="0" err="1" smtClean="0"/>
              <a:t>Dael</a:t>
            </a:r>
            <a:endParaRPr lang="en-US" sz="4400" dirty="0"/>
          </a:p>
          <a:p>
            <a:pPr algn="l"/>
            <a:r>
              <a:rPr lang="en-US" sz="4400" dirty="0"/>
              <a:t>CERN:                    Anders Unnervik (WP Coordinator)</a:t>
            </a:r>
          </a:p>
          <a:p>
            <a:pPr algn="l"/>
            <a:r>
              <a:rPr lang="en-US" sz="4400" dirty="0"/>
              <a:t>CNRS:                    Laurent Landry</a:t>
            </a:r>
          </a:p>
          <a:p>
            <a:pPr algn="l"/>
            <a:r>
              <a:rPr lang="en-US" sz="4400" dirty="0"/>
              <a:t>CIEMAT:               </a:t>
            </a:r>
            <a:r>
              <a:rPr lang="en-US" sz="4400" dirty="0" smtClean="0"/>
              <a:t> Angel </a:t>
            </a:r>
            <a:r>
              <a:rPr lang="en-US" sz="4400" dirty="0"/>
              <a:t>Ibarra</a:t>
            </a:r>
          </a:p>
          <a:p>
            <a:pPr algn="l"/>
            <a:r>
              <a:rPr lang="en-US" sz="4400" dirty="0"/>
              <a:t>DESY:                     Hans Weise</a:t>
            </a:r>
          </a:p>
          <a:p>
            <a:pPr algn="l"/>
            <a:r>
              <a:rPr lang="en-US" sz="4400" dirty="0"/>
              <a:t>GSI:                        Carsten Muehle</a:t>
            </a:r>
          </a:p>
          <a:p>
            <a:pPr algn="l"/>
            <a:r>
              <a:rPr lang="en-US" sz="4400" dirty="0"/>
              <a:t>INFN:                    </a:t>
            </a:r>
            <a:r>
              <a:rPr lang="en-US" sz="4400" dirty="0" smtClean="0"/>
              <a:t> Franco </a:t>
            </a:r>
            <a:r>
              <a:rPr lang="en-US" sz="4400" dirty="0"/>
              <a:t>Cervelli</a:t>
            </a:r>
          </a:p>
          <a:p>
            <a:pPr algn="l"/>
            <a:r>
              <a:rPr lang="en-US" sz="4400" dirty="0"/>
              <a:t>PSI:                       </a:t>
            </a:r>
            <a:r>
              <a:rPr lang="en-US" sz="4400" dirty="0" smtClean="0"/>
              <a:t> Hans </a:t>
            </a:r>
            <a:r>
              <a:rPr lang="en-US" sz="4400" dirty="0"/>
              <a:t>Braun (Deputy WP Coordinator)</a:t>
            </a:r>
          </a:p>
          <a:p>
            <a:pPr algn="l"/>
            <a:r>
              <a:rPr lang="en-US" sz="4400" dirty="0"/>
              <a:t>STFC:                     Peter </a:t>
            </a:r>
            <a:r>
              <a:rPr lang="en-US" sz="4400" dirty="0" err="1"/>
              <a:t>Mcintosh</a:t>
            </a:r>
            <a:endParaRPr lang="en-US" sz="4400" dirty="0"/>
          </a:p>
          <a:p>
            <a:pPr algn="l"/>
            <a:r>
              <a:rPr lang="en-US" sz="4400" dirty="0"/>
              <a:t>Uppsala Univ</a:t>
            </a:r>
            <a:r>
              <a:rPr lang="en-US" sz="4400" dirty="0" smtClean="0"/>
              <a:t>.:     Roger </a:t>
            </a:r>
            <a:r>
              <a:rPr lang="en-US" sz="4400" dirty="0" err="1" smtClean="0"/>
              <a:t>Ruber</a:t>
            </a:r>
            <a:endParaRPr lang="en-US" sz="4400" dirty="0"/>
          </a:p>
          <a:p>
            <a:pPr algn="l"/>
            <a:r>
              <a:rPr lang="en-US" sz="4400" dirty="0"/>
              <a:t>IFJ PAN:               </a:t>
            </a:r>
            <a:r>
              <a:rPr lang="en-US" sz="4400" dirty="0" smtClean="0"/>
              <a:t>  </a:t>
            </a:r>
            <a:r>
              <a:rPr lang="en-US" sz="4400" dirty="0" err="1" smtClean="0"/>
              <a:t>Slawomir</a:t>
            </a:r>
            <a:r>
              <a:rPr lang="en-US" sz="4400" dirty="0" smtClean="0"/>
              <a:t> </a:t>
            </a:r>
            <a:r>
              <a:rPr lang="en-US" sz="4400" dirty="0" err="1" smtClean="0"/>
              <a:t>Wronka</a:t>
            </a:r>
            <a:r>
              <a:rPr lang="en-US" sz="4400" dirty="0"/>
              <a:t>                </a:t>
            </a:r>
          </a:p>
          <a:p>
            <a:endParaRPr lang="en-US" sz="4400" dirty="0"/>
          </a:p>
        </p:txBody>
      </p:sp>
      <p:pic>
        <p:nvPicPr>
          <p:cNvPr id="1026" name="Picture 2" descr="Tiara 4Fond noir .png">
            <a:hlinkClick r:id="rId2" tooltip="Tiara 4Fond noir .png"/>
          </p:cNvPr>
          <p:cNvPicPr>
            <a:picLocks noChangeAspect="1" noChangeArrowheads="1"/>
          </p:cNvPicPr>
          <p:nvPr/>
        </p:nvPicPr>
        <p:blipFill>
          <a:blip r:embed="rId3" cstate="print"/>
          <a:srcRect/>
          <a:stretch>
            <a:fillRect/>
          </a:stretch>
        </p:blipFill>
        <p:spPr bwMode="auto">
          <a:xfrm>
            <a:off x="6516216" y="0"/>
            <a:ext cx="2627784" cy="1270325"/>
          </a:xfrm>
          <a:prstGeom prst="rect">
            <a:avLst/>
          </a:prstGeom>
          <a:noFill/>
        </p:spPr>
      </p:pic>
      <p:sp>
        <p:nvSpPr>
          <p:cNvPr id="6" name="Footer Placeholder 5"/>
          <p:cNvSpPr>
            <a:spLocks noGrp="1"/>
          </p:cNvSpPr>
          <p:nvPr>
            <p:ph type="ftr" sz="quarter" idx="11"/>
          </p:nvPr>
        </p:nvSpPr>
        <p:spPr/>
        <p:txBody>
          <a:bodyPr/>
          <a:lstStyle/>
          <a:p>
            <a:r>
              <a:rPr lang="en-US" sz="2000" smtClean="0"/>
              <a:t>Anders Unnervik</a:t>
            </a:r>
            <a:endParaRPr lang="en-US" sz="2000" dirty="0"/>
          </a:p>
        </p:txBody>
      </p:sp>
      <p:sp>
        <p:nvSpPr>
          <p:cNvPr id="7" name="Slide Number Placeholder 6"/>
          <p:cNvSpPr>
            <a:spLocks noGrp="1"/>
          </p:cNvSpPr>
          <p:nvPr>
            <p:ph type="sldNum" sz="quarter" idx="12"/>
          </p:nvPr>
        </p:nvSpPr>
        <p:spPr/>
        <p:txBody>
          <a:bodyPr/>
          <a:lstStyle/>
          <a:p>
            <a:fld id="{D7E46E48-79A2-4AB0-921B-29076EEF363C}"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0"/>
            <a:ext cx="6192688" cy="1470025"/>
          </a:xfrm>
        </p:spPr>
        <p:txBody>
          <a:bodyPr/>
          <a:lstStyle/>
          <a:p>
            <a:r>
              <a:rPr lang="en-US" dirty="0" smtClean="0"/>
              <a:t>Objectives</a:t>
            </a:r>
            <a:endParaRPr lang="en-US" dirty="0"/>
          </a:p>
        </p:txBody>
      </p:sp>
      <p:sp>
        <p:nvSpPr>
          <p:cNvPr id="3" name="Subtitle 2"/>
          <p:cNvSpPr>
            <a:spLocks noGrp="1"/>
          </p:cNvSpPr>
          <p:nvPr>
            <p:ph type="subTitle" idx="1"/>
          </p:nvPr>
        </p:nvSpPr>
        <p:spPr>
          <a:xfrm>
            <a:off x="323528" y="1484784"/>
            <a:ext cx="8280920" cy="4752528"/>
          </a:xfrm>
        </p:spPr>
        <p:txBody>
          <a:bodyPr>
            <a:normAutofit fontScale="92500" lnSpcReduction="20000"/>
          </a:bodyPr>
          <a:lstStyle/>
          <a:p>
            <a:pPr algn="l"/>
            <a:r>
              <a:rPr lang="en-GB" sz="2400" dirty="0">
                <a:solidFill>
                  <a:srgbClr val="FF0000"/>
                </a:solidFill>
              </a:rPr>
              <a:t>WP3.1</a:t>
            </a:r>
            <a:r>
              <a:rPr lang="en-GB" sz="2400" dirty="0"/>
              <a:t> will generate a web-based database of existing, currently developed and planned accelerator infrastructures </a:t>
            </a:r>
            <a:r>
              <a:rPr lang="en-GB" sz="2400" dirty="0" smtClean="0"/>
              <a:t>. Will </a:t>
            </a:r>
            <a:r>
              <a:rPr lang="en-GB" sz="2400" dirty="0"/>
              <a:t>require </a:t>
            </a:r>
            <a:r>
              <a:rPr lang="en-GB" sz="2400" dirty="0">
                <a:solidFill>
                  <a:srgbClr val="FF0000"/>
                </a:solidFill>
              </a:rPr>
              <a:t>input from </a:t>
            </a:r>
            <a:r>
              <a:rPr lang="en-GB" sz="2400" dirty="0" smtClean="0">
                <a:solidFill>
                  <a:srgbClr val="FF0000"/>
                </a:solidFill>
              </a:rPr>
              <a:t>WP4.</a:t>
            </a:r>
          </a:p>
          <a:p>
            <a:pPr algn="l"/>
            <a:endParaRPr lang="en-GB" sz="2400" dirty="0" smtClean="0"/>
          </a:p>
          <a:p>
            <a:pPr algn="l"/>
            <a:r>
              <a:rPr lang="en-GB" sz="2400" dirty="0">
                <a:solidFill>
                  <a:srgbClr val="FF0000"/>
                </a:solidFill>
              </a:rPr>
              <a:t>WP3.2</a:t>
            </a:r>
            <a:r>
              <a:rPr lang="en-GB" sz="2400" dirty="0"/>
              <a:t> will evaluate the needs of the user community, </a:t>
            </a:r>
            <a:r>
              <a:rPr lang="en-GB" sz="2400" dirty="0">
                <a:solidFill>
                  <a:srgbClr val="FF0000"/>
                </a:solidFill>
              </a:rPr>
              <a:t>in close interaction with WP4</a:t>
            </a:r>
            <a:r>
              <a:rPr lang="en-GB" sz="2400" dirty="0"/>
              <a:t>. It will compare the outcome of WP3.1 with the current and future needs for Accelerator </a:t>
            </a:r>
            <a:r>
              <a:rPr lang="en-GB" sz="2400" dirty="0" smtClean="0"/>
              <a:t>R&amp;D</a:t>
            </a:r>
          </a:p>
          <a:p>
            <a:pPr algn="l"/>
            <a:endParaRPr lang="en-GB" sz="2400" dirty="0" smtClean="0"/>
          </a:p>
          <a:p>
            <a:pPr algn="l"/>
            <a:r>
              <a:rPr lang="en-GB" sz="2400" dirty="0">
                <a:solidFill>
                  <a:srgbClr val="FF0000"/>
                </a:solidFill>
              </a:rPr>
              <a:t>WP3.3</a:t>
            </a:r>
            <a:r>
              <a:rPr lang="en-GB" sz="2400" dirty="0"/>
              <a:t> will analyse the different possible options for sharing R&amp;D infrastructures and developing joint R&amp;D Infrastructures with the industry. It will analyse access modes for industry to existing infrastructures in Europe and other </a:t>
            </a:r>
            <a:r>
              <a:rPr lang="en-GB" sz="2400" dirty="0" smtClean="0"/>
              <a:t>regions</a:t>
            </a:r>
          </a:p>
          <a:p>
            <a:pPr algn="l"/>
            <a:endParaRPr lang="en-GB" sz="2400" dirty="0" smtClean="0"/>
          </a:p>
          <a:p>
            <a:pPr algn="l"/>
            <a:r>
              <a:rPr lang="en-GB" sz="2400" dirty="0">
                <a:solidFill>
                  <a:srgbClr val="FF0000"/>
                </a:solidFill>
              </a:rPr>
              <a:t>WP3.4</a:t>
            </a:r>
            <a:r>
              <a:rPr lang="en-GB" sz="2400" dirty="0"/>
              <a:t> will define a technology roadmap for the development of future accelerator components in </a:t>
            </a:r>
            <a:r>
              <a:rPr lang="en-GB" sz="2400" dirty="0" smtClean="0"/>
              <a:t>industry</a:t>
            </a:r>
          </a:p>
          <a:p>
            <a:pPr algn="l"/>
            <a:endParaRPr lang="en-GB" sz="2400" dirty="0" smtClean="0"/>
          </a:p>
        </p:txBody>
      </p:sp>
      <p:pic>
        <p:nvPicPr>
          <p:cNvPr id="1026" name="Picture 2" descr="Tiara 4Fond noir .png">
            <a:hlinkClick r:id="rId2" tooltip="Tiara 4Fond noir .png"/>
          </p:cNvPr>
          <p:cNvPicPr>
            <a:picLocks noChangeAspect="1" noChangeArrowheads="1"/>
          </p:cNvPicPr>
          <p:nvPr/>
        </p:nvPicPr>
        <p:blipFill>
          <a:blip r:embed="rId3" cstate="print"/>
          <a:srcRect/>
          <a:stretch>
            <a:fillRect/>
          </a:stretch>
        </p:blipFill>
        <p:spPr bwMode="auto">
          <a:xfrm>
            <a:off x="6516216" y="0"/>
            <a:ext cx="2627784" cy="1270325"/>
          </a:xfrm>
          <a:prstGeom prst="rect">
            <a:avLst/>
          </a:prstGeom>
          <a:noFill/>
        </p:spPr>
      </p:pic>
      <p:sp>
        <p:nvSpPr>
          <p:cNvPr id="6" name="Footer Placeholder 5"/>
          <p:cNvSpPr>
            <a:spLocks noGrp="1"/>
          </p:cNvSpPr>
          <p:nvPr>
            <p:ph type="ftr" sz="quarter" idx="11"/>
          </p:nvPr>
        </p:nvSpPr>
        <p:spPr/>
        <p:txBody>
          <a:bodyPr/>
          <a:lstStyle/>
          <a:p>
            <a:r>
              <a:rPr lang="en-US" sz="2000" smtClean="0"/>
              <a:t>Anders Unnervik</a:t>
            </a:r>
            <a:endParaRPr lang="en-US" sz="2000" dirty="0"/>
          </a:p>
        </p:txBody>
      </p:sp>
      <p:sp>
        <p:nvSpPr>
          <p:cNvPr id="7" name="Slide Number Placeholder 6"/>
          <p:cNvSpPr>
            <a:spLocks noGrp="1"/>
          </p:cNvSpPr>
          <p:nvPr>
            <p:ph type="sldNum" sz="quarter" idx="12"/>
          </p:nvPr>
        </p:nvSpPr>
        <p:spPr/>
        <p:txBody>
          <a:bodyPr/>
          <a:lstStyle/>
          <a:p>
            <a:fld id="{D7E46E48-79A2-4AB0-921B-29076EEF363C}"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0"/>
            <a:ext cx="6192688" cy="1470025"/>
          </a:xfrm>
        </p:spPr>
        <p:txBody>
          <a:bodyPr/>
          <a:lstStyle/>
          <a:p>
            <a:r>
              <a:rPr lang="en-US" dirty="0" smtClean="0"/>
              <a:t>Objectives</a:t>
            </a:r>
            <a:endParaRPr lang="en-US" dirty="0"/>
          </a:p>
        </p:txBody>
      </p:sp>
      <p:sp>
        <p:nvSpPr>
          <p:cNvPr id="3" name="Subtitle 2"/>
          <p:cNvSpPr>
            <a:spLocks noGrp="1"/>
          </p:cNvSpPr>
          <p:nvPr>
            <p:ph type="subTitle" idx="1"/>
          </p:nvPr>
        </p:nvSpPr>
        <p:spPr>
          <a:xfrm>
            <a:off x="323528" y="1484784"/>
            <a:ext cx="8280920" cy="4752528"/>
          </a:xfrm>
        </p:spPr>
        <p:txBody>
          <a:bodyPr>
            <a:normAutofit fontScale="85000" lnSpcReduction="10000"/>
          </a:bodyPr>
          <a:lstStyle/>
          <a:p>
            <a:pPr algn="l"/>
            <a:r>
              <a:rPr lang="en-GB" sz="2400" dirty="0" smtClean="0">
                <a:solidFill>
                  <a:srgbClr val="FF0000"/>
                </a:solidFill>
              </a:rPr>
              <a:t>WP3.5</a:t>
            </a:r>
            <a:r>
              <a:rPr lang="en-GB" sz="2400" dirty="0" smtClean="0"/>
              <a:t> </a:t>
            </a:r>
            <a:r>
              <a:rPr lang="en-GB" sz="2400" dirty="0"/>
              <a:t>will propose appropriate structures that can ensure the sustainability of the process described in WP3.2 and propose a common costing method for the operation, upgrade and construction of individual large </a:t>
            </a:r>
            <a:r>
              <a:rPr lang="en-GB" sz="2400" dirty="0" smtClean="0"/>
              <a:t>infrastructures. </a:t>
            </a:r>
            <a:r>
              <a:rPr lang="en-GB" sz="2400" dirty="0"/>
              <a:t>It will </a:t>
            </a:r>
            <a:r>
              <a:rPr lang="en-GB" sz="2400" dirty="0">
                <a:solidFill>
                  <a:srgbClr val="FF0000"/>
                </a:solidFill>
              </a:rPr>
              <a:t>provide direct input to </a:t>
            </a:r>
            <a:r>
              <a:rPr lang="en-GB" sz="2400" dirty="0" smtClean="0">
                <a:solidFill>
                  <a:srgbClr val="FF0000"/>
                </a:solidFill>
              </a:rPr>
              <a:t>WP2.2</a:t>
            </a:r>
          </a:p>
          <a:p>
            <a:pPr algn="l"/>
            <a:r>
              <a:rPr lang="en-GB" sz="2400" dirty="0" smtClean="0">
                <a:solidFill>
                  <a:srgbClr val="FF0000"/>
                </a:solidFill>
              </a:rPr>
              <a:t> </a:t>
            </a:r>
          </a:p>
          <a:p>
            <a:pPr algn="l"/>
            <a:r>
              <a:rPr lang="en-GB" sz="2400" dirty="0">
                <a:solidFill>
                  <a:srgbClr val="FF0000"/>
                </a:solidFill>
              </a:rPr>
              <a:t>WP3.6</a:t>
            </a:r>
            <a:r>
              <a:rPr lang="en-GB" sz="2400" dirty="0"/>
              <a:t> will address all issues related to access of the accelerator R&amp;D infrastructures. It will define the general access policy and modalities for accessing R&amp;D infrastructures of </a:t>
            </a:r>
            <a:r>
              <a:rPr lang="en-GB" sz="2400" dirty="0" smtClean="0"/>
              <a:t>TIARA. </a:t>
            </a:r>
            <a:r>
              <a:rPr lang="en-GB" sz="2400" dirty="0"/>
              <a:t>This work needs to be </a:t>
            </a:r>
            <a:r>
              <a:rPr lang="en-GB" sz="2400" dirty="0" smtClean="0"/>
              <a:t>done </a:t>
            </a:r>
            <a:r>
              <a:rPr lang="en-GB" sz="2400" dirty="0" smtClean="0">
                <a:solidFill>
                  <a:srgbClr val="FF0000"/>
                </a:solidFill>
              </a:rPr>
              <a:t>in collaboration with WP6 </a:t>
            </a:r>
            <a:r>
              <a:rPr lang="en-GB" sz="2400" dirty="0" smtClean="0"/>
              <a:t>and will </a:t>
            </a:r>
            <a:r>
              <a:rPr lang="en-GB" sz="2400" dirty="0">
                <a:solidFill>
                  <a:srgbClr val="FF0000"/>
                </a:solidFill>
              </a:rPr>
              <a:t>provide input to WP2.3.1 </a:t>
            </a:r>
            <a:r>
              <a:rPr lang="en-GB" sz="2400" dirty="0" smtClean="0">
                <a:solidFill>
                  <a:srgbClr val="FF0000"/>
                </a:solidFill>
              </a:rPr>
              <a:t>and </a:t>
            </a:r>
            <a:r>
              <a:rPr lang="en-GB" sz="2400" dirty="0">
                <a:solidFill>
                  <a:srgbClr val="FF0000"/>
                </a:solidFill>
              </a:rPr>
              <a:t>WP2.2.4 </a:t>
            </a:r>
            <a:endParaRPr lang="en-GB" sz="2400" dirty="0" smtClean="0">
              <a:solidFill>
                <a:srgbClr val="FF0000"/>
              </a:solidFill>
            </a:endParaRPr>
          </a:p>
          <a:p>
            <a:pPr algn="l"/>
            <a:endParaRPr lang="en-GB" sz="2400" dirty="0" smtClean="0">
              <a:solidFill>
                <a:srgbClr val="FF0000"/>
              </a:solidFill>
            </a:endParaRPr>
          </a:p>
          <a:p>
            <a:pPr algn="l"/>
            <a:r>
              <a:rPr lang="en-US" sz="2400" dirty="0">
                <a:solidFill>
                  <a:srgbClr val="FF0000"/>
                </a:solidFill>
              </a:rPr>
              <a:t>WP3.7 </a:t>
            </a:r>
            <a:r>
              <a:rPr lang="en-US" sz="2400" dirty="0"/>
              <a:t>will investigate possible models for linking between them different levels of infrastructures and establish technical criteria and evaluation procedures for joining the TIARA distributed infrastructure and propose their implementation in TIARA. This work needs to be done </a:t>
            </a:r>
            <a:r>
              <a:rPr lang="en-US" sz="2400" dirty="0">
                <a:solidFill>
                  <a:srgbClr val="FF0000"/>
                </a:solidFill>
              </a:rPr>
              <a:t>in close connection with WP2</a:t>
            </a:r>
            <a:r>
              <a:rPr lang="en-US" sz="2400" dirty="0"/>
              <a:t> and will </a:t>
            </a:r>
            <a:r>
              <a:rPr lang="en-US" sz="2400" dirty="0">
                <a:solidFill>
                  <a:srgbClr val="FF0000"/>
                </a:solidFill>
              </a:rPr>
              <a:t>provide direct input to WP2.3</a:t>
            </a:r>
            <a:r>
              <a:rPr lang="en-US" sz="2400" dirty="0"/>
              <a:t> </a:t>
            </a:r>
            <a:r>
              <a:rPr lang="en-US" sz="2400" dirty="0" smtClean="0"/>
              <a:t> </a:t>
            </a:r>
            <a:endParaRPr lang="en-US" sz="2400" dirty="0"/>
          </a:p>
          <a:p>
            <a:pPr algn="l"/>
            <a:endParaRPr lang="en-GB" sz="2400" dirty="0" smtClean="0">
              <a:solidFill>
                <a:srgbClr val="FF0000"/>
              </a:solidFill>
            </a:endParaRPr>
          </a:p>
          <a:p>
            <a:pPr algn="l"/>
            <a:endParaRPr lang="en-US" sz="2400" dirty="0"/>
          </a:p>
        </p:txBody>
      </p:sp>
      <p:pic>
        <p:nvPicPr>
          <p:cNvPr id="1026" name="Picture 2" descr="Tiara 4Fond noir .png">
            <a:hlinkClick r:id="rId2" tooltip="Tiara 4Fond noir .png"/>
          </p:cNvPr>
          <p:cNvPicPr>
            <a:picLocks noChangeAspect="1" noChangeArrowheads="1"/>
          </p:cNvPicPr>
          <p:nvPr/>
        </p:nvPicPr>
        <p:blipFill>
          <a:blip r:embed="rId3" cstate="print"/>
          <a:srcRect/>
          <a:stretch>
            <a:fillRect/>
          </a:stretch>
        </p:blipFill>
        <p:spPr bwMode="auto">
          <a:xfrm>
            <a:off x="6516216" y="0"/>
            <a:ext cx="2627784" cy="1270325"/>
          </a:xfrm>
          <a:prstGeom prst="rect">
            <a:avLst/>
          </a:prstGeom>
          <a:noFill/>
        </p:spPr>
      </p:pic>
      <p:sp>
        <p:nvSpPr>
          <p:cNvPr id="6" name="Footer Placeholder 5"/>
          <p:cNvSpPr>
            <a:spLocks noGrp="1"/>
          </p:cNvSpPr>
          <p:nvPr>
            <p:ph type="ftr" sz="quarter" idx="11"/>
          </p:nvPr>
        </p:nvSpPr>
        <p:spPr/>
        <p:txBody>
          <a:bodyPr/>
          <a:lstStyle/>
          <a:p>
            <a:r>
              <a:rPr lang="en-US" sz="2000" smtClean="0"/>
              <a:t>Anders Unnervik</a:t>
            </a:r>
            <a:endParaRPr lang="en-US" sz="2000" dirty="0"/>
          </a:p>
        </p:txBody>
      </p:sp>
      <p:sp>
        <p:nvSpPr>
          <p:cNvPr id="7" name="Slide Number Placeholder 6"/>
          <p:cNvSpPr>
            <a:spLocks noGrp="1"/>
          </p:cNvSpPr>
          <p:nvPr>
            <p:ph type="sldNum" sz="quarter" idx="12"/>
          </p:nvPr>
        </p:nvSpPr>
        <p:spPr/>
        <p:txBody>
          <a:bodyPr/>
          <a:lstStyle/>
          <a:p>
            <a:fld id="{D7E46E48-79A2-4AB0-921B-29076EEF363C}"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0"/>
            <a:ext cx="6192688" cy="1470025"/>
          </a:xfrm>
        </p:spPr>
        <p:txBody>
          <a:bodyPr/>
          <a:lstStyle/>
          <a:p>
            <a:r>
              <a:rPr lang="en-US" dirty="0" smtClean="0"/>
              <a:t>WP 3 vs. WP 4</a:t>
            </a:r>
            <a:endParaRPr lang="en-US" dirty="0"/>
          </a:p>
        </p:txBody>
      </p:sp>
      <p:sp>
        <p:nvSpPr>
          <p:cNvPr id="3" name="Subtitle 2"/>
          <p:cNvSpPr>
            <a:spLocks noGrp="1"/>
          </p:cNvSpPr>
          <p:nvPr>
            <p:ph type="subTitle" idx="1"/>
          </p:nvPr>
        </p:nvSpPr>
        <p:spPr>
          <a:xfrm>
            <a:off x="323528" y="1484784"/>
            <a:ext cx="8280920" cy="4752528"/>
          </a:xfrm>
        </p:spPr>
        <p:txBody>
          <a:bodyPr>
            <a:normAutofit fontScale="70000" lnSpcReduction="20000"/>
          </a:bodyPr>
          <a:lstStyle/>
          <a:p>
            <a:pPr algn="l"/>
            <a:r>
              <a:rPr lang="en-US" sz="2900" dirty="0" smtClean="0">
                <a:solidFill>
                  <a:srgbClr val="FF0000"/>
                </a:solidFill>
              </a:rPr>
              <a:t>Some of the objectives in WP 3 and WP 4 are very similar, e.g.:</a:t>
            </a:r>
          </a:p>
          <a:p>
            <a:pPr algn="l"/>
            <a:endParaRPr lang="en-US" sz="2400" dirty="0" smtClean="0">
              <a:solidFill>
                <a:srgbClr val="FF0000"/>
              </a:solidFill>
            </a:endParaRPr>
          </a:p>
          <a:p>
            <a:pPr marL="457200" indent="-457200" algn="l"/>
            <a:r>
              <a:rPr lang="en-GB" sz="2400" dirty="0" smtClean="0">
                <a:solidFill>
                  <a:schemeClr val="tx1"/>
                </a:solidFill>
              </a:rPr>
              <a:t>a)	</a:t>
            </a:r>
            <a:r>
              <a:rPr lang="en-GB" sz="2400" dirty="0" smtClean="0">
                <a:solidFill>
                  <a:srgbClr val="FF0000"/>
                </a:solidFill>
              </a:rPr>
              <a:t>WP 4.1</a:t>
            </a:r>
            <a:r>
              <a:rPr lang="en-GB" sz="2400" dirty="0" smtClean="0"/>
              <a:t> “</a:t>
            </a:r>
            <a:r>
              <a:rPr lang="en-GB" sz="2400" i="1" dirty="0" smtClean="0"/>
              <a:t>will identify the key Accelerator research Areas and the key technical R&amp;D issues. The work will be </a:t>
            </a:r>
            <a:r>
              <a:rPr lang="en-GB" sz="2400" i="1" u="sng" dirty="0" smtClean="0">
                <a:solidFill>
                  <a:srgbClr val="FF0000"/>
                </a:solidFill>
              </a:rPr>
              <a:t>carried out in close interaction with WP3; the responsibility of the work will be shared with WP3</a:t>
            </a:r>
            <a:r>
              <a:rPr lang="en-GB" sz="2400" i="1" dirty="0" smtClean="0">
                <a:solidFill>
                  <a:srgbClr val="FF0000"/>
                </a:solidFill>
              </a:rPr>
              <a:t>.</a:t>
            </a:r>
            <a:r>
              <a:rPr lang="en-GB" sz="2400" i="1" dirty="0" smtClean="0"/>
              <a:t>”  </a:t>
            </a:r>
          </a:p>
          <a:p>
            <a:pPr marL="457200" indent="-457200" algn="l">
              <a:buAutoNum type="alphaLcParenR"/>
            </a:pPr>
            <a:endParaRPr lang="en-GB" sz="2400" i="1" dirty="0" smtClean="0"/>
          </a:p>
          <a:p>
            <a:pPr marL="457200" indent="-457200" algn="l"/>
            <a:r>
              <a:rPr lang="en-US" sz="2400" dirty="0" smtClean="0">
                <a:solidFill>
                  <a:schemeClr val="tx1"/>
                </a:solidFill>
              </a:rPr>
              <a:t>b)	</a:t>
            </a:r>
            <a:r>
              <a:rPr lang="en-US" sz="2400" dirty="0" smtClean="0">
                <a:solidFill>
                  <a:srgbClr val="FF0000"/>
                </a:solidFill>
              </a:rPr>
              <a:t>WP 3.5  </a:t>
            </a:r>
            <a:r>
              <a:rPr lang="en-US" sz="2400" i="1" dirty="0" smtClean="0"/>
              <a:t>“will propose appropriate structures that can ensure the sustainability of the process described in WP3.2 and </a:t>
            </a:r>
            <a:r>
              <a:rPr lang="en-US" sz="2400" i="1" u="sng" dirty="0" smtClean="0">
                <a:solidFill>
                  <a:srgbClr val="FF0000"/>
                </a:solidFill>
              </a:rPr>
              <a:t>propose a common costing method for the operation, upgrade and construction of individual large infrastructures</a:t>
            </a:r>
            <a:r>
              <a:rPr lang="en-US" sz="2400" i="1" u="sng" dirty="0" smtClean="0"/>
              <a:t>”</a:t>
            </a:r>
          </a:p>
          <a:p>
            <a:pPr marL="457200" indent="-457200" algn="l"/>
            <a:r>
              <a:rPr lang="en-US" sz="2400" dirty="0" smtClean="0"/>
              <a:t>	</a:t>
            </a:r>
            <a:r>
              <a:rPr lang="en-US" sz="2400" dirty="0" smtClean="0">
                <a:solidFill>
                  <a:srgbClr val="FF0000"/>
                </a:solidFill>
              </a:rPr>
              <a:t>WP 4.2</a:t>
            </a:r>
            <a:r>
              <a:rPr lang="en-US" sz="2400" dirty="0" smtClean="0"/>
              <a:t> </a:t>
            </a:r>
            <a:r>
              <a:rPr lang="en-US" sz="2400" i="1" dirty="0" smtClean="0"/>
              <a:t>“ will develop a </a:t>
            </a:r>
            <a:r>
              <a:rPr lang="en-US" sz="2400" i="1" u="sng" dirty="0" smtClean="0">
                <a:solidFill>
                  <a:srgbClr val="FF0000"/>
                </a:solidFill>
              </a:rPr>
              <a:t>common methodology and procedure for initiating, costing and implementing collaborative R&amp;D projects</a:t>
            </a:r>
            <a:r>
              <a:rPr lang="en-US" sz="2400" i="1" dirty="0" smtClean="0">
                <a:solidFill>
                  <a:srgbClr val="FF0000"/>
                </a:solidFill>
              </a:rPr>
              <a:t> </a:t>
            </a:r>
            <a:r>
              <a:rPr lang="en-US" sz="2400" i="1" dirty="0" smtClean="0"/>
              <a:t>in a sustainable way.</a:t>
            </a:r>
          </a:p>
          <a:p>
            <a:pPr marL="457200" indent="-457200" algn="l"/>
            <a:endParaRPr lang="en-US" sz="2400" i="1" dirty="0" smtClean="0"/>
          </a:p>
          <a:p>
            <a:pPr marL="457200" indent="-457200" algn="l"/>
            <a:r>
              <a:rPr lang="en-US" sz="2400" dirty="0" smtClean="0">
                <a:solidFill>
                  <a:schemeClr val="tx1"/>
                </a:solidFill>
              </a:rPr>
              <a:t>c)	</a:t>
            </a:r>
            <a:r>
              <a:rPr lang="en-US" sz="2400" dirty="0" smtClean="0">
                <a:solidFill>
                  <a:srgbClr val="FF0000"/>
                </a:solidFill>
              </a:rPr>
              <a:t>WP 3.6 </a:t>
            </a:r>
            <a:r>
              <a:rPr lang="en-US" sz="2400" i="1" dirty="0" smtClean="0"/>
              <a:t>“ will further identify means for ensuring a </a:t>
            </a:r>
            <a:r>
              <a:rPr lang="en-US" sz="2400" i="1" u="sng" dirty="0" smtClean="0">
                <a:solidFill>
                  <a:srgbClr val="FF0000"/>
                </a:solidFill>
              </a:rPr>
              <a:t>continuous coordination with infrastructures outside TIARA</a:t>
            </a:r>
            <a:r>
              <a:rPr lang="en-US" sz="2400" i="1" dirty="0" smtClean="0"/>
              <a:t>” </a:t>
            </a:r>
          </a:p>
          <a:p>
            <a:pPr marL="457200" indent="-457200" algn="l"/>
            <a:r>
              <a:rPr lang="en-US" sz="2400" i="1" dirty="0" smtClean="0"/>
              <a:t>	</a:t>
            </a:r>
            <a:r>
              <a:rPr lang="en-US" sz="2400" dirty="0" smtClean="0">
                <a:solidFill>
                  <a:srgbClr val="FF0000"/>
                </a:solidFill>
              </a:rPr>
              <a:t>WP 4.3 </a:t>
            </a:r>
            <a:r>
              <a:rPr lang="en-US" sz="2400" i="1" dirty="0" smtClean="0"/>
              <a:t>“The R&amp;D </a:t>
            </a:r>
            <a:r>
              <a:rPr lang="en-US" sz="2400" i="1" dirty="0" err="1" smtClean="0"/>
              <a:t>Programme</a:t>
            </a:r>
            <a:r>
              <a:rPr lang="en-US" sz="2400" i="1" dirty="0" smtClean="0"/>
              <a:t> will </a:t>
            </a:r>
            <a:r>
              <a:rPr lang="en-US" sz="2400" i="1" dirty="0" smtClean="0">
                <a:solidFill>
                  <a:srgbClr val="FF0000"/>
                </a:solidFill>
              </a:rPr>
              <a:t>also </a:t>
            </a:r>
            <a:r>
              <a:rPr lang="en-US" sz="2400" i="1" u="sng" dirty="0" smtClean="0">
                <a:solidFill>
                  <a:srgbClr val="FF0000"/>
                </a:solidFill>
              </a:rPr>
              <a:t>ensure appropriate coordination with non European accelerator R&amp;D programs</a:t>
            </a:r>
            <a:r>
              <a:rPr lang="en-US" sz="2400" i="1" dirty="0" smtClean="0">
                <a:solidFill>
                  <a:srgbClr val="FF0000"/>
                </a:solidFill>
              </a:rPr>
              <a:t> </a:t>
            </a:r>
            <a:r>
              <a:rPr lang="en-US" sz="2400" i="1" dirty="0" smtClean="0"/>
              <a:t>to be established.”</a:t>
            </a:r>
          </a:p>
          <a:p>
            <a:pPr marL="457200" indent="-457200" algn="l"/>
            <a:endParaRPr lang="en-US" sz="2400" dirty="0" smtClean="0"/>
          </a:p>
          <a:p>
            <a:pPr algn="l"/>
            <a:r>
              <a:rPr lang="en-US" sz="3300" u="sng" dirty="0" smtClean="0">
                <a:solidFill>
                  <a:srgbClr val="FF0000"/>
                </a:solidFill>
              </a:rPr>
              <a:t>Conclusion: Very close collaboration is necessary between WP 3 and WP 4.</a:t>
            </a:r>
          </a:p>
          <a:p>
            <a:pPr algn="l"/>
            <a:endParaRPr lang="en-US" sz="2400" dirty="0"/>
          </a:p>
        </p:txBody>
      </p:sp>
      <p:pic>
        <p:nvPicPr>
          <p:cNvPr id="1026" name="Picture 2" descr="Tiara 4Fond noir .png">
            <a:hlinkClick r:id="rId2" tooltip="Tiara 4Fond noir .png"/>
          </p:cNvPr>
          <p:cNvPicPr>
            <a:picLocks noChangeAspect="1" noChangeArrowheads="1"/>
          </p:cNvPicPr>
          <p:nvPr/>
        </p:nvPicPr>
        <p:blipFill>
          <a:blip r:embed="rId3" cstate="print"/>
          <a:srcRect/>
          <a:stretch>
            <a:fillRect/>
          </a:stretch>
        </p:blipFill>
        <p:spPr bwMode="auto">
          <a:xfrm>
            <a:off x="6516216" y="0"/>
            <a:ext cx="2627784" cy="1270325"/>
          </a:xfrm>
          <a:prstGeom prst="rect">
            <a:avLst/>
          </a:prstGeom>
          <a:noFill/>
        </p:spPr>
      </p:pic>
      <p:sp>
        <p:nvSpPr>
          <p:cNvPr id="6" name="Footer Placeholder 5"/>
          <p:cNvSpPr>
            <a:spLocks noGrp="1"/>
          </p:cNvSpPr>
          <p:nvPr>
            <p:ph type="ftr" sz="quarter" idx="11"/>
          </p:nvPr>
        </p:nvSpPr>
        <p:spPr/>
        <p:txBody>
          <a:bodyPr/>
          <a:lstStyle/>
          <a:p>
            <a:r>
              <a:rPr lang="en-US" sz="2000" smtClean="0"/>
              <a:t>Anders Unnervik</a:t>
            </a:r>
            <a:endParaRPr lang="en-US" sz="2000" dirty="0"/>
          </a:p>
        </p:txBody>
      </p:sp>
      <p:sp>
        <p:nvSpPr>
          <p:cNvPr id="7" name="Slide Number Placeholder 6"/>
          <p:cNvSpPr>
            <a:spLocks noGrp="1"/>
          </p:cNvSpPr>
          <p:nvPr>
            <p:ph type="sldNum" sz="quarter" idx="12"/>
          </p:nvPr>
        </p:nvSpPr>
        <p:spPr/>
        <p:txBody>
          <a:bodyPr/>
          <a:lstStyle/>
          <a:p>
            <a:fld id="{D7E46E48-79A2-4AB0-921B-29076EEF363C}"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0"/>
            <a:ext cx="6192688" cy="1470025"/>
          </a:xfrm>
        </p:spPr>
        <p:txBody>
          <a:bodyPr/>
          <a:lstStyle/>
          <a:p>
            <a:r>
              <a:rPr lang="en-US" dirty="0" smtClean="0"/>
              <a:t>Planning</a:t>
            </a:r>
            <a:endParaRPr lang="en-US" dirty="0"/>
          </a:p>
        </p:txBody>
      </p:sp>
      <p:sp>
        <p:nvSpPr>
          <p:cNvPr id="3" name="Subtitle 2"/>
          <p:cNvSpPr>
            <a:spLocks noGrp="1"/>
          </p:cNvSpPr>
          <p:nvPr>
            <p:ph type="subTitle" idx="1"/>
          </p:nvPr>
        </p:nvSpPr>
        <p:spPr>
          <a:xfrm>
            <a:off x="323528" y="1124744"/>
            <a:ext cx="8280920" cy="4752528"/>
          </a:xfrm>
        </p:spPr>
        <p:txBody>
          <a:bodyPr>
            <a:normAutofit/>
          </a:bodyPr>
          <a:lstStyle/>
          <a:p>
            <a:pPr algn="l"/>
            <a:r>
              <a:rPr lang="en-US" sz="2000" dirty="0" smtClean="0">
                <a:solidFill>
                  <a:srgbClr val="FF0000"/>
                </a:solidFill>
              </a:rPr>
              <a:t>	Milestones/deliverables </a:t>
            </a:r>
            <a:r>
              <a:rPr lang="en-US" sz="2000" u="sng" dirty="0" smtClean="0">
                <a:solidFill>
                  <a:srgbClr val="FF0000"/>
                </a:solidFill>
              </a:rPr>
              <a:t>within the first 12 months</a:t>
            </a:r>
            <a:endParaRPr lang="en-US" sz="2000" u="sng" dirty="0">
              <a:solidFill>
                <a:srgbClr val="FF0000"/>
              </a:solidFill>
            </a:endParaRPr>
          </a:p>
        </p:txBody>
      </p:sp>
      <p:pic>
        <p:nvPicPr>
          <p:cNvPr id="1026" name="Picture 2" descr="Tiara 4Fond noir .png">
            <a:hlinkClick r:id="rId2" tooltip="Tiara 4Fond noir .png"/>
          </p:cNvPr>
          <p:cNvPicPr>
            <a:picLocks noChangeAspect="1" noChangeArrowheads="1"/>
          </p:cNvPicPr>
          <p:nvPr/>
        </p:nvPicPr>
        <p:blipFill>
          <a:blip r:embed="rId3" cstate="print"/>
          <a:srcRect/>
          <a:stretch>
            <a:fillRect/>
          </a:stretch>
        </p:blipFill>
        <p:spPr bwMode="auto">
          <a:xfrm>
            <a:off x="6516216" y="0"/>
            <a:ext cx="2627784" cy="1270325"/>
          </a:xfrm>
          <a:prstGeom prst="rect">
            <a:avLst/>
          </a:prstGeom>
          <a:noFill/>
        </p:spPr>
      </p:pic>
      <p:sp>
        <p:nvSpPr>
          <p:cNvPr id="6" name="Footer Placeholder 5"/>
          <p:cNvSpPr>
            <a:spLocks noGrp="1"/>
          </p:cNvSpPr>
          <p:nvPr>
            <p:ph type="ftr" sz="quarter" idx="11"/>
          </p:nvPr>
        </p:nvSpPr>
        <p:spPr/>
        <p:txBody>
          <a:bodyPr/>
          <a:lstStyle/>
          <a:p>
            <a:r>
              <a:rPr lang="en-US" sz="2000" smtClean="0"/>
              <a:t>Anders Unnervik</a:t>
            </a:r>
            <a:endParaRPr lang="en-US" sz="2000" dirty="0"/>
          </a:p>
        </p:txBody>
      </p:sp>
      <p:graphicFrame>
        <p:nvGraphicFramePr>
          <p:cNvPr id="7" name="Table 6"/>
          <p:cNvGraphicFramePr>
            <a:graphicFrameLocks noGrp="1"/>
          </p:cNvGraphicFramePr>
          <p:nvPr/>
        </p:nvGraphicFramePr>
        <p:xfrm>
          <a:off x="1043608" y="1700808"/>
          <a:ext cx="6096000" cy="4114800"/>
        </p:xfrm>
        <a:graphic>
          <a:graphicData uri="http://schemas.openxmlformats.org/drawingml/2006/table">
            <a:tbl>
              <a:tblPr firstRow="1" bandRow="1">
                <a:tableStyleId>{5C22544A-7EE6-4342-B048-85BDC9FD1C3A}</a:tableStyleId>
              </a:tblPr>
              <a:tblGrid>
                <a:gridCol w="2032000"/>
                <a:gridCol w="2504504"/>
                <a:gridCol w="1559496"/>
              </a:tblGrid>
              <a:tr h="370840">
                <a:tc>
                  <a:txBody>
                    <a:bodyPr/>
                    <a:lstStyle/>
                    <a:p>
                      <a:r>
                        <a:rPr lang="en-US" dirty="0" smtClean="0"/>
                        <a:t>Milestone/ deliverable</a:t>
                      </a:r>
                      <a:endParaRPr lang="en-US" dirty="0"/>
                    </a:p>
                  </a:txBody>
                  <a:tcPr/>
                </a:tc>
                <a:tc>
                  <a:txBody>
                    <a:bodyPr/>
                    <a:lstStyle/>
                    <a:p>
                      <a:r>
                        <a:rPr lang="en-US" dirty="0" smtClean="0"/>
                        <a:t>Description</a:t>
                      </a:r>
                      <a:endParaRPr lang="en-US" dirty="0"/>
                    </a:p>
                  </a:txBody>
                  <a:tcPr/>
                </a:tc>
                <a:tc>
                  <a:txBody>
                    <a:bodyPr/>
                    <a:lstStyle/>
                    <a:p>
                      <a:r>
                        <a:rPr lang="en-US" dirty="0" smtClean="0"/>
                        <a:t>Time</a:t>
                      </a:r>
                      <a:r>
                        <a:rPr lang="en-US" baseline="0" dirty="0" smtClean="0"/>
                        <a:t> from start (months)</a:t>
                      </a:r>
                      <a:endParaRPr lang="en-US" dirty="0"/>
                    </a:p>
                  </a:txBody>
                  <a:tcPr/>
                </a:tc>
              </a:tr>
              <a:tr h="370840">
                <a:tc>
                  <a:txBody>
                    <a:bodyPr/>
                    <a:lstStyle/>
                    <a:p>
                      <a:r>
                        <a:rPr lang="en-US" dirty="0" smtClean="0"/>
                        <a:t>Milestone MS 8</a:t>
                      </a:r>
                      <a:endParaRPr lang="en-US" dirty="0"/>
                    </a:p>
                  </a:txBody>
                  <a:tcPr/>
                </a:tc>
                <a:tc>
                  <a:txBody>
                    <a:bodyPr/>
                    <a:lstStyle/>
                    <a:p>
                      <a:r>
                        <a:rPr lang="en-US" dirty="0" smtClean="0"/>
                        <a:t>Nomination of WPC for each ARA</a:t>
                      </a:r>
                      <a:endParaRPr lang="en-US" dirty="0"/>
                    </a:p>
                  </a:txBody>
                  <a:tcPr/>
                </a:tc>
                <a:tc>
                  <a:txBody>
                    <a:bodyPr/>
                    <a:lstStyle/>
                    <a:p>
                      <a:pPr algn="ctr"/>
                      <a:r>
                        <a:rPr lang="en-US" dirty="0" smtClean="0"/>
                        <a:t>1</a:t>
                      </a:r>
                      <a:endParaRPr lang="en-US" dirty="0"/>
                    </a:p>
                  </a:txBody>
                  <a:tcPr/>
                </a:tc>
              </a:tr>
              <a:tr h="370840">
                <a:tc>
                  <a:txBody>
                    <a:bodyPr/>
                    <a:lstStyle/>
                    <a:p>
                      <a:r>
                        <a:rPr lang="en-US" dirty="0" smtClean="0"/>
                        <a:t>Milestone MS 9</a:t>
                      </a:r>
                      <a:endParaRPr lang="en-US" dirty="0"/>
                    </a:p>
                  </a:txBody>
                  <a:tcPr/>
                </a:tc>
                <a:tc>
                  <a:txBody>
                    <a:bodyPr/>
                    <a:lstStyle/>
                    <a:p>
                      <a:r>
                        <a:rPr lang="en-US" dirty="0" smtClean="0"/>
                        <a:t>Interim Infrastructure Survey report</a:t>
                      </a:r>
                      <a:endParaRPr lang="en-US" dirty="0"/>
                    </a:p>
                  </a:txBody>
                  <a:tcPr/>
                </a:tc>
                <a:tc>
                  <a:txBody>
                    <a:bodyPr/>
                    <a:lstStyle/>
                    <a:p>
                      <a:pPr algn="ctr"/>
                      <a:r>
                        <a:rPr lang="en-US" dirty="0" smtClean="0"/>
                        <a:t>8</a:t>
                      </a:r>
                      <a:endParaRPr lang="en-US" dirty="0"/>
                    </a:p>
                  </a:txBody>
                  <a:tcPr/>
                </a:tc>
              </a:tr>
              <a:tr h="370840">
                <a:tc>
                  <a:txBody>
                    <a:bodyPr/>
                    <a:lstStyle/>
                    <a:p>
                      <a:r>
                        <a:rPr lang="en-US" dirty="0" smtClean="0"/>
                        <a:t>Deliverable D</a:t>
                      </a:r>
                      <a:r>
                        <a:rPr lang="en-US" baseline="0" dirty="0" smtClean="0"/>
                        <a:t> 3.1</a:t>
                      </a:r>
                      <a:endParaRPr lang="en-US" dirty="0"/>
                    </a:p>
                  </a:txBody>
                  <a:tcPr/>
                </a:tc>
                <a:tc>
                  <a:txBody>
                    <a:bodyPr/>
                    <a:lstStyle/>
                    <a:p>
                      <a:r>
                        <a:rPr lang="en-US" dirty="0" smtClean="0"/>
                        <a:t>Infrastructure Survey Report</a:t>
                      </a:r>
                      <a:endParaRPr lang="en-US" dirty="0"/>
                    </a:p>
                  </a:txBody>
                  <a:tcPr/>
                </a:tc>
                <a:tc>
                  <a:txBody>
                    <a:bodyPr/>
                    <a:lstStyle/>
                    <a:p>
                      <a:pPr algn="ctr"/>
                      <a:r>
                        <a:rPr lang="en-US" dirty="0" smtClean="0"/>
                        <a:t>12</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solidFill>
                            <a:srgbClr val="FF0000"/>
                          </a:solidFill>
                        </a:rPr>
                        <a:t>Milestone MS 13 *</a:t>
                      </a:r>
                    </a:p>
                    <a:p>
                      <a:endParaRPr lang="en-US" i="1" dirty="0">
                        <a:solidFill>
                          <a:srgbClr val="FF0000"/>
                        </a:solidFill>
                      </a:endParaRPr>
                    </a:p>
                  </a:txBody>
                  <a:tcPr/>
                </a:tc>
                <a:tc>
                  <a:txBody>
                    <a:bodyPr/>
                    <a:lstStyle/>
                    <a:p>
                      <a:r>
                        <a:rPr lang="en-US" i="1" dirty="0" smtClean="0">
                          <a:solidFill>
                            <a:srgbClr val="FF0000"/>
                          </a:solidFill>
                        </a:rPr>
                        <a:t>Formation of study groups for identification of  Key issues</a:t>
                      </a:r>
                      <a:endParaRPr lang="en-US" i="1" dirty="0">
                        <a:solidFill>
                          <a:srgbClr val="FF0000"/>
                        </a:solidFill>
                      </a:endParaRPr>
                    </a:p>
                  </a:txBody>
                  <a:tcPr/>
                </a:tc>
                <a:tc>
                  <a:txBody>
                    <a:bodyPr/>
                    <a:lstStyle/>
                    <a:p>
                      <a:pPr algn="ctr"/>
                      <a:r>
                        <a:rPr lang="en-US" i="1" dirty="0" smtClean="0">
                          <a:solidFill>
                            <a:srgbClr val="FF0000"/>
                          </a:solidFill>
                        </a:rPr>
                        <a:t>1</a:t>
                      </a:r>
                      <a:endParaRPr lang="en-US" i="1" dirty="0">
                        <a:solidFill>
                          <a:srgbClr val="FF0000"/>
                        </a:solidFill>
                      </a:endParaRPr>
                    </a:p>
                  </a:txBody>
                  <a:tcPr/>
                </a:tc>
              </a:tr>
              <a:tr h="370840">
                <a:tc>
                  <a:txBody>
                    <a:bodyPr/>
                    <a:lstStyle/>
                    <a:p>
                      <a:r>
                        <a:rPr lang="en-US" i="1" dirty="0" smtClean="0">
                          <a:solidFill>
                            <a:srgbClr val="FF0000"/>
                          </a:solidFill>
                        </a:rPr>
                        <a:t>Deliverable D 4.1*</a:t>
                      </a:r>
                      <a:endParaRPr lang="en-US" i="1" dirty="0">
                        <a:solidFill>
                          <a:srgbClr val="FF0000"/>
                        </a:solidFill>
                      </a:endParaRPr>
                    </a:p>
                  </a:txBody>
                  <a:tcPr/>
                </a:tc>
                <a:tc>
                  <a:txBody>
                    <a:bodyPr/>
                    <a:lstStyle/>
                    <a:p>
                      <a:r>
                        <a:rPr lang="en-US" i="1" dirty="0" smtClean="0">
                          <a:solidFill>
                            <a:srgbClr val="FF0000"/>
                          </a:solidFill>
                        </a:rPr>
                        <a:t>Report on key</a:t>
                      </a:r>
                      <a:r>
                        <a:rPr lang="en-US" i="1" baseline="0" dirty="0" smtClean="0">
                          <a:solidFill>
                            <a:srgbClr val="FF0000"/>
                          </a:solidFill>
                        </a:rPr>
                        <a:t> ARA and key R&amp;D issues</a:t>
                      </a:r>
                      <a:endParaRPr lang="en-US" i="1" dirty="0">
                        <a:solidFill>
                          <a:srgbClr val="FF0000"/>
                        </a:solidFill>
                      </a:endParaRPr>
                    </a:p>
                  </a:txBody>
                  <a:tcPr/>
                </a:tc>
                <a:tc>
                  <a:txBody>
                    <a:bodyPr/>
                    <a:lstStyle/>
                    <a:p>
                      <a:pPr algn="ctr"/>
                      <a:r>
                        <a:rPr lang="en-US" i="1" dirty="0" smtClean="0">
                          <a:solidFill>
                            <a:srgbClr val="FF0000"/>
                          </a:solidFill>
                        </a:rPr>
                        <a:t>5</a:t>
                      </a:r>
                      <a:endParaRPr lang="en-US" i="1" dirty="0">
                        <a:solidFill>
                          <a:srgbClr val="FF0000"/>
                        </a:solidFill>
                      </a:endParaRPr>
                    </a:p>
                  </a:txBody>
                  <a:tcPr/>
                </a:tc>
              </a:tr>
            </a:tbl>
          </a:graphicData>
        </a:graphic>
      </p:graphicFrame>
      <p:sp>
        <p:nvSpPr>
          <p:cNvPr id="8" name="TextBox 7"/>
          <p:cNvSpPr txBox="1"/>
          <p:nvPr/>
        </p:nvSpPr>
        <p:spPr>
          <a:xfrm>
            <a:off x="1115616" y="5949280"/>
            <a:ext cx="5864041" cy="369332"/>
          </a:xfrm>
          <a:prstGeom prst="rect">
            <a:avLst/>
          </a:prstGeom>
          <a:noFill/>
        </p:spPr>
        <p:txBody>
          <a:bodyPr wrap="none" rtlCol="0">
            <a:spAutoFit/>
          </a:bodyPr>
          <a:lstStyle/>
          <a:p>
            <a:r>
              <a:rPr lang="en-US" dirty="0" smtClean="0">
                <a:solidFill>
                  <a:srgbClr val="FF0000"/>
                </a:solidFill>
              </a:rPr>
              <a:t>* Action item from WP 4, work in close interaction with WP 3</a:t>
            </a:r>
            <a:endParaRPr lang="en-US" dirty="0">
              <a:solidFill>
                <a:srgbClr val="FF0000"/>
              </a:solidFill>
            </a:endParaRPr>
          </a:p>
        </p:txBody>
      </p:sp>
      <p:sp>
        <p:nvSpPr>
          <p:cNvPr id="9" name="Slide Number Placeholder 8"/>
          <p:cNvSpPr>
            <a:spLocks noGrp="1"/>
          </p:cNvSpPr>
          <p:nvPr>
            <p:ph type="sldNum" sz="quarter" idx="12"/>
          </p:nvPr>
        </p:nvSpPr>
        <p:spPr/>
        <p:txBody>
          <a:bodyPr/>
          <a:lstStyle/>
          <a:p>
            <a:fld id="{D7E46E48-79A2-4AB0-921B-29076EEF363C}"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0"/>
            <a:ext cx="6192688" cy="1470025"/>
          </a:xfrm>
        </p:spPr>
        <p:txBody>
          <a:bodyPr/>
          <a:lstStyle/>
          <a:p>
            <a:r>
              <a:rPr lang="en-US" dirty="0" smtClean="0"/>
              <a:t>Planning</a:t>
            </a:r>
            <a:endParaRPr lang="en-US" dirty="0"/>
          </a:p>
        </p:txBody>
      </p:sp>
      <p:sp>
        <p:nvSpPr>
          <p:cNvPr id="3" name="Subtitle 2"/>
          <p:cNvSpPr>
            <a:spLocks noGrp="1"/>
          </p:cNvSpPr>
          <p:nvPr>
            <p:ph type="subTitle" idx="1"/>
          </p:nvPr>
        </p:nvSpPr>
        <p:spPr>
          <a:xfrm>
            <a:off x="323528" y="1124744"/>
            <a:ext cx="8280920" cy="4752528"/>
          </a:xfrm>
        </p:spPr>
        <p:txBody>
          <a:bodyPr>
            <a:normAutofit fontScale="85000" lnSpcReduction="10000"/>
          </a:bodyPr>
          <a:lstStyle/>
          <a:p>
            <a:pPr algn="l"/>
            <a:r>
              <a:rPr lang="en-US" sz="3000" dirty="0" smtClean="0">
                <a:solidFill>
                  <a:srgbClr val="FF0000"/>
                </a:solidFill>
              </a:rPr>
              <a:t>Actions taken:</a:t>
            </a:r>
          </a:p>
          <a:p>
            <a:pPr marL="514350" indent="-514350" algn="l">
              <a:buAutoNum type="alphaLcParenR"/>
            </a:pPr>
            <a:r>
              <a:rPr lang="en-US" sz="3000" dirty="0" smtClean="0">
                <a:solidFill>
                  <a:schemeClr val="tx1"/>
                </a:solidFill>
              </a:rPr>
              <a:t>Considering the merge between previous WP 3 and WP 6 (with different representatives)  the list  of representatives for the “new” WP 3 has been confirmed.</a:t>
            </a:r>
          </a:p>
          <a:p>
            <a:pPr marL="514350" indent="-514350" algn="l">
              <a:buAutoNum type="alphaLcParenR"/>
            </a:pPr>
            <a:r>
              <a:rPr lang="en-US" sz="3000" dirty="0" smtClean="0">
                <a:solidFill>
                  <a:schemeClr val="tx1"/>
                </a:solidFill>
              </a:rPr>
              <a:t>Institutes have been requested to indicate their interest  taking charge of a particular sub-package.</a:t>
            </a:r>
          </a:p>
          <a:p>
            <a:pPr marL="514350" indent="-514350" algn="l">
              <a:buAutoNum type="alphaLcParenR"/>
            </a:pPr>
            <a:r>
              <a:rPr lang="en-US" sz="3000" dirty="0" smtClean="0">
                <a:solidFill>
                  <a:schemeClr val="tx1"/>
                </a:solidFill>
              </a:rPr>
              <a:t>Considering the necessary collaboration with WP 4, a combined WP3/WP4 meeting is tentatively planned for end-January, with the purpose of </a:t>
            </a:r>
            <a:r>
              <a:rPr lang="en-US" sz="3000" dirty="0" smtClean="0">
                <a:solidFill>
                  <a:schemeClr val="tx1"/>
                </a:solidFill>
              </a:rPr>
              <a:t>agreeing work distribution and defining </a:t>
            </a:r>
            <a:r>
              <a:rPr lang="en-US" sz="3000" dirty="0" smtClean="0">
                <a:solidFill>
                  <a:schemeClr val="tx1"/>
                </a:solidFill>
              </a:rPr>
              <a:t>ARAs and </a:t>
            </a:r>
            <a:r>
              <a:rPr lang="en-US" sz="3000" dirty="0" smtClean="0">
                <a:solidFill>
                  <a:schemeClr val="tx1"/>
                </a:solidFill>
              </a:rPr>
              <a:t>WPCs.</a:t>
            </a:r>
          </a:p>
          <a:p>
            <a:pPr marL="514350" indent="-514350" algn="l">
              <a:buAutoNum type="alphaLcParenR"/>
            </a:pPr>
            <a:r>
              <a:rPr lang="en-US" sz="3000" dirty="0" smtClean="0">
                <a:solidFill>
                  <a:schemeClr val="tx1"/>
                </a:solidFill>
              </a:rPr>
              <a:t>CERN AIS has </a:t>
            </a:r>
            <a:r>
              <a:rPr lang="en-US" sz="3000" dirty="0" smtClean="0">
                <a:solidFill>
                  <a:schemeClr val="tx1"/>
                </a:solidFill>
              </a:rPr>
              <a:t>confirmed IT support for the data </a:t>
            </a:r>
            <a:r>
              <a:rPr lang="en-US" sz="3000" dirty="0" smtClean="0">
                <a:solidFill>
                  <a:schemeClr val="tx1"/>
                </a:solidFill>
              </a:rPr>
              <a:t>base. </a:t>
            </a:r>
            <a:endParaRPr lang="en-US" sz="3000" dirty="0" smtClean="0">
              <a:solidFill>
                <a:schemeClr val="tx1"/>
              </a:solidFill>
            </a:endParaRPr>
          </a:p>
        </p:txBody>
      </p:sp>
      <p:pic>
        <p:nvPicPr>
          <p:cNvPr id="1026" name="Picture 2" descr="Tiara 4Fond noir .png">
            <a:hlinkClick r:id="rId2" tooltip="Tiara 4Fond noir .png"/>
          </p:cNvPr>
          <p:cNvPicPr>
            <a:picLocks noChangeAspect="1" noChangeArrowheads="1"/>
          </p:cNvPicPr>
          <p:nvPr/>
        </p:nvPicPr>
        <p:blipFill>
          <a:blip r:embed="rId3" cstate="print"/>
          <a:srcRect/>
          <a:stretch>
            <a:fillRect/>
          </a:stretch>
        </p:blipFill>
        <p:spPr bwMode="auto">
          <a:xfrm>
            <a:off x="6516216" y="0"/>
            <a:ext cx="2627784" cy="1270325"/>
          </a:xfrm>
          <a:prstGeom prst="rect">
            <a:avLst/>
          </a:prstGeom>
          <a:noFill/>
        </p:spPr>
      </p:pic>
      <p:sp>
        <p:nvSpPr>
          <p:cNvPr id="6" name="Footer Placeholder 5"/>
          <p:cNvSpPr>
            <a:spLocks noGrp="1"/>
          </p:cNvSpPr>
          <p:nvPr>
            <p:ph type="ftr" sz="quarter" idx="11"/>
          </p:nvPr>
        </p:nvSpPr>
        <p:spPr/>
        <p:txBody>
          <a:bodyPr/>
          <a:lstStyle/>
          <a:p>
            <a:r>
              <a:rPr lang="en-US" sz="2000" smtClean="0"/>
              <a:t>Anders Unnervik</a:t>
            </a:r>
            <a:endParaRPr lang="en-US" sz="2000" dirty="0"/>
          </a:p>
        </p:txBody>
      </p:sp>
      <p:sp>
        <p:nvSpPr>
          <p:cNvPr id="7" name="Slide Number Placeholder 6"/>
          <p:cNvSpPr>
            <a:spLocks noGrp="1"/>
          </p:cNvSpPr>
          <p:nvPr>
            <p:ph type="sldNum" sz="quarter" idx="12"/>
          </p:nvPr>
        </p:nvSpPr>
        <p:spPr/>
        <p:txBody>
          <a:bodyPr/>
          <a:lstStyle/>
          <a:p>
            <a:fld id="{D7E46E48-79A2-4AB0-921B-29076EEF363C}" type="slidenum">
              <a:rPr lang="en-US" smtClean="0"/>
              <a:pPr/>
              <a:t>7</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TotalTime>
  <Words>468</Words>
  <Application>Microsoft Office PowerPoint</Application>
  <PresentationFormat>On-screen Show (4:3)</PresentationFormat>
  <Paragraphs>81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TIARA Steering committee meeting 11 January 2011</vt:lpstr>
      <vt:lpstr>Partner institutes</vt:lpstr>
      <vt:lpstr>Objectives</vt:lpstr>
      <vt:lpstr>Objectives</vt:lpstr>
      <vt:lpstr>WP 3 vs. WP 4</vt:lpstr>
      <vt:lpstr>Planning</vt:lpstr>
      <vt:lpstr>Planning</vt:lpstr>
    </vt:vector>
  </TitlesOfParts>
  <Company>CERN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Unnervik</dc:creator>
  <cp:lastModifiedBy>Unnervik</cp:lastModifiedBy>
  <cp:revision>26</cp:revision>
  <dcterms:created xsi:type="dcterms:W3CDTF">2011-01-09T16:23:40Z</dcterms:created>
  <dcterms:modified xsi:type="dcterms:W3CDTF">2011-01-11T08:39:12Z</dcterms:modified>
</cp:coreProperties>
</file>