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  <p:sldMasterId id="2147483650" r:id="rId3"/>
    <p:sldMasterId id="2147483726" r:id="rId4"/>
    <p:sldMasterId id="2147483714" r:id="rId5"/>
    <p:sldMasterId id="2147483657" r:id="rId6"/>
  </p:sldMasterIdLst>
  <p:notesMasterIdLst>
    <p:notesMasterId r:id="rId21"/>
  </p:notesMasterIdLst>
  <p:handoutMasterIdLst>
    <p:handoutMasterId r:id="rId22"/>
  </p:handoutMasterIdLst>
  <p:sldIdLst>
    <p:sldId id="366" r:id="rId7"/>
    <p:sldId id="575" r:id="rId8"/>
    <p:sldId id="517" r:id="rId9"/>
    <p:sldId id="582" r:id="rId10"/>
    <p:sldId id="583" r:id="rId11"/>
    <p:sldId id="590" r:id="rId12"/>
    <p:sldId id="592" r:id="rId13"/>
    <p:sldId id="581" r:id="rId14"/>
    <p:sldId id="591" r:id="rId15"/>
    <p:sldId id="593" r:id="rId16"/>
    <p:sldId id="594" r:id="rId17"/>
    <p:sldId id="595" r:id="rId18"/>
    <p:sldId id="596" r:id="rId19"/>
    <p:sldId id="563" r:id="rId20"/>
  </p:sldIdLst>
  <p:sldSz cx="9144000" cy="6858000" type="screen4x3"/>
  <p:notesSz cx="6794500" cy="99314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00"/>
    <a:srgbClr val="FF9900"/>
    <a:srgbClr val="FF0000"/>
    <a:srgbClr val="FFFFCC"/>
    <a:srgbClr val="FFFF99"/>
    <a:srgbClr val="FF6600"/>
    <a:srgbClr val="679E2A"/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9" autoAdjust="0"/>
    <p:restoredTop sz="94615" autoAdjust="0"/>
  </p:normalViewPr>
  <p:slideViewPr>
    <p:cSldViewPr>
      <p:cViewPr>
        <p:scale>
          <a:sx n="66" d="100"/>
          <a:sy n="66" d="100"/>
        </p:scale>
        <p:origin x="-70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notesViewPr>
    <p:cSldViewPr>
      <p:cViewPr varScale="1">
        <p:scale>
          <a:sx n="49" d="100"/>
          <a:sy n="49" d="100"/>
        </p:scale>
        <p:origin x="-2070" y="-114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\TIARA\TIARA%20contract\WP1\Deliverable-and-Milest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Scheduled deliverables</a:t>
            </a:r>
            <a:r>
              <a:rPr lang="en-US" baseline="0"/>
              <a:t> </a:t>
            </a:r>
            <a:r>
              <a:rPr lang="en-US"/>
              <a:t>vs months</a:t>
            </a:r>
          </a:p>
        </c:rich>
      </c:tx>
      <c:layout>
        <c:manualLayout>
          <c:xMode val="edge"/>
          <c:yMode val="edge"/>
          <c:x val="0.27870668289777795"/>
          <c:y val="3.1884050694042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595923748370937E-2"/>
          <c:y val="0.12826570757797401"/>
          <c:w val="0.87383701417369053"/>
          <c:h val="0.65989671332444066"/>
        </c:manualLayout>
      </c:layout>
      <c:lineChart>
        <c:grouping val="standard"/>
        <c:varyColors val="0"/>
        <c:ser>
          <c:idx val="0"/>
          <c:order val="0"/>
          <c:tx>
            <c:strRef>
              <c:f>'D-indicator'!$C$1</c:f>
              <c:strCache>
                <c:ptCount val="1"/>
                <c:pt idx="0">
                  <c:v>Integral scheduled deliverables</c:v>
                </c:pt>
              </c:strCache>
            </c:strRef>
          </c:tx>
          <c:cat>
            <c:numRef>
              <c:f>'D-indicator'!$A$2:$A$38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cat>
          <c:val>
            <c:numRef>
              <c:f>'D-indicator'!$C$2:$C$38</c:f>
              <c:numCache>
                <c:formatCode>General</c:formatCode>
                <c:ptCount val="37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10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13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17</c:v>
                </c:pt>
                <c:pt idx="23">
                  <c:v>17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25</c:v>
                </c:pt>
                <c:pt idx="30">
                  <c:v>27</c:v>
                </c:pt>
                <c:pt idx="31">
                  <c:v>27</c:v>
                </c:pt>
                <c:pt idx="32">
                  <c:v>27</c:v>
                </c:pt>
                <c:pt idx="33">
                  <c:v>33</c:v>
                </c:pt>
                <c:pt idx="34">
                  <c:v>35</c:v>
                </c:pt>
                <c:pt idx="35">
                  <c:v>36</c:v>
                </c:pt>
                <c:pt idx="36">
                  <c:v>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721152"/>
        <c:axId val="143191040"/>
      </c:lineChart>
      <c:catAx>
        <c:axId val="140721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Month</a:t>
                </a:r>
              </a:p>
            </c:rich>
          </c:tx>
          <c:layout>
            <c:manualLayout>
              <c:xMode val="edge"/>
              <c:yMode val="edge"/>
              <c:x val="0.49284947877713831"/>
              <c:y val="0.8825553795763780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4319104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43191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sz="1600"/>
                  <a:t>number of deliverables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4072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20987085254625"/>
          <c:y val="0.63418677754495545"/>
          <c:w val="0.28967925595842531"/>
          <c:h val="0.12947617722784938"/>
        </c:manualLayout>
      </c:layout>
      <c:overlay val="0"/>
      <c:spPr>
        <a:solidFill>
          <a:schemeClr val="tx2">
            <a:lumMod val="20000"/>
            <a:lumOff val="80000"/>
          </a:schemeClr>
        </a:solidFill>
      </c:spPr>
      <c:txPr>
        <a:bodyPr/>
        <a:lstStyle/>
        <a:p>
          <a:pPr>
            <a:defRPr sz="1600" b="1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F21F73CF-8A3D-4FEB-97FE-B9EB1D28CD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084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fr-FR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40BFFA65-E53C-4CA9-8014-17DE6073630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45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FA65-E53C-4CA9-8014-17DE6073630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48D1-1435-4A0D-8927-B8A5879706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2FEA2-BB8F-40B2-A27A-2C421BF2A7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8CDF-F950-41CE-BC14-B6DEE70EEA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8D833-7539-474E-B78F-0671A455C7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0" y="908050"/>
            <a:ext cx="9132888" cy="152400"/>
            <a:chOff x="0" y="720"/>
            <a:chExt cx="5753" cy="144"/>
          </a:xfrm>
        </p:grpSpPr>
        <p:sp>
          <p:nvSpPr>
            <p:cNvPr id="23040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324" y="0"/>
            <a:ext cx="1898676" cy="949039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-fla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5369" cy="9480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78547-2CBA-482D-A8A5-D1EAF4BABB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00250" cy="6172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848350" cy="6172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1424-8239-4225-9273-FDAE7F9C2B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4BED-A090-46EC-8ECF-3C0BEDC89A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799FDB0C-E14E-451D-A2D5-FA056A6DC3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8BD51CC0-2C69-49E9-84E7-70A32C1D26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4069F78A-4806-4066-9CD2-5E359E3BE1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5B3E-4D23-43F8-9AE1-F80373EA23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7E0F73-B8EB-4700-8D55-EAEDE98053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1B5A64-DCA5-4A64-B97C-D8ECB4F4C6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F2887834-61A5-4870-B0E0-8B2ED47579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BE06D892-B0BB-4484-AE6E-4CD8B56199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E0BF127E-2598-436E-8499-F02644BC72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AA12C650-2B7E-450B-8B81-68E3923179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2ACC9A23-4F05-4A49-A0DF-2030AED121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9AE2325A-2FF6-4F60-8C56-A18B4A266F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832" y="0"/>
            <a:ext cx="2235168" cy="1117232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flag-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4908" cy="1088371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 userDrawn="1"/>
        </p:nvCxnSpPr>
        <p:spPr bwMode="auto">
          <a:xfrm rot="10800000">
            <a:off x="0" y="1092169"/>
            <a:ext cx="9144000" cy="36513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112E-BFC3-4111-9823-8AC4D53B35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3267-490D-4E48-B23C-282C17163A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D15E6-C71C-414C-A639-A6D96048D94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DB52-783C-4356-8BFD-36F360A5A9BD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2"/>
          <p:cNvGrpSpPr>
            <a:grpSpLocks/>
          </p:cNvGrpSpPr>
          <p:nvPr/>
        </p:nvGrpSpPr>
        <p:grpSpPr bwMode="auto">
          <a:xfrm>
            <a:off x="11113" y="908050"/>
            <a:ext cx="9132887" cy="152400"/>
            <a:chOff x="0" y="720"/>
            <a:chExt cx="5753" cy="144"/>
          </a:xfrm>
        </p:grpSpPr>
        <p:sp>
          <p:nvSpPr>
            <p:cNvPr id="229379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380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9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6557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6584950" y="6453188"/>
            <a:ext cx="24685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latin typeface="Arial Unicode MS" pitchFamily="34" charset="-128"/>
              </a:rPr>
              <a:t>CARE </a:t>
            </a:r>
            <a:r>
              <a:rPr lang="en-US" sz="1600" dirty="0" smtClean="0">
                <a:latin typeface="Arial Unicode MS" pitchFamily="34" charset="-128"/>
              </a:rPr>
              <a:t>05. </a:t>
            </a:r>
            <a:r>
              <a:rPr lang="en-US" sz="1600" dirty="0">
                <a:latin typeface="Arial Unicode MS" pitchFamily="34" charset="-128"/>
              </a:rPr>
              <a:t>23/11/2005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11188" y="6453188"/>
            <a:ext cx="4298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R. </a:t>
            </a:r>
            <a:r>
              <a:rPr lang="en-US" sz="1400" dirty="0" err="1" smtClean="0">
                <a:latin typeface="Arial" charset="0"/>
              </a:rPr>
              <a:t>Losito</a:t>
            </a:r>
            <a:r>
              <a:rPr lang="en-US" sz="1400" dirty="0" smtClean="0">
                <a:latin typeface="Arial" charset="0"/>
              </a:rPr>
              <a:t>. </a:t>
            </a:r>
            <a:r>
              <a:rPr lang="en-US" sz="1800" i="1" dirty="0"/>
              <a:t>The PHIN </a:t>
            </a:r>
            <a:r>
              <a:rPr lang="en-US" sz="1800" i="1" dirty="0" err="1"/>
              <a:t>Photoinjector</a:t>
            </a:r>
            <a:r>
              <a:rPr lang="en-US" sz="1800" i="1" dirty="0"/>
              <a:t> for CTF3</a:t>
            </a:r>
          </a:p>
        </p:txBody>
      </p:sp>
      <p:pic>
        <p:nvPicPr>
          <p:cNvPr id="229387" name="Picture 11" descr="logoPH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4913" y="0"/>
            <a:ext cx="1589087" cy="906463"/>
          </a:xfrm>
          <a:prstGeom prst="rect">
            <a:avLst/>
          </a:prstGeom>
          <a:noFill/>
        </p:spPr>
      </p:pic>
      <p:pic>
        <p:nvPicPr>
          <p:cNvPr id="229388" name="Picture 12" descr="AB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80000"/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6E9E-92D5-4629-89B0-E03185FBB6D6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0B01-8C2F-4587-AFD5-A5DEA97ED669}" type="datetimeFigureOut">
              <a:rPr lang="fr-FR" smtClean="0"/>
              <a:pPr/>
              <a:t>10/01/2011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54775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fr-FR"/>
              <a:t>              </a:t>
            </a:r>
            <a:fld id="{CE710782-01FE-490E-95F7-3873E9C503F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 userDrawn="1"/>
        </p:nvSpPr>
        <p:spPr bwMode="auto">
          <a:xfrm>
            <a:off x="730250" y="6484938"/>
            <a:ext cx="1482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 i="1">
                <a:solidFill>
                  <a:srgbClr val="0000FF"/>
                </a:solidFill>
                <a:latin typeface="Arial" charset="0"/>
              </a:rPr>
              <a:t>Bernard  Visentin</a:t>
            </a:r>
          </a:p>
        </p:txBody>
      </p:sp>
      <p:pic>
        <p:nvPicPr>
          <p:cNvPr id="280580" name="Picture 4" descr="barre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6092825"/>
            <a:ext cx="8855075" cy="431800"/>
          </a:xfrm>
          <a:prstGeom prst="rect">
            <a:avLst/>
          </a:prstGeom>
          <a:noFill/>
        </p:spPr>
      </p:pic>
      <p:sp>
        <p:nvSpPr>
          <p:cNvPr id="280581" name="Rectangle 5"/>
          <p:cNvSpPr>
            <a:spLocks noChangeArrowheads="1"/>
          </p:cNvSpPr>
          <p:nvPr userDrawn="1"/>
        </p:nvSpPr>
        <p:spPr bwMode="auto">
          <a:xfrm>
            <a:off x="2679700" y="6496050"/>
            <a:ext cx="407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      Annual Meeting                  CERN – 23/11/ 2005</a:t>
            </a:r>
          </a:p>
        </p:txBody>
      </p:sp>
      <p:pic>
        <p:nvPicPr>
          <p:cNvPr id="280582" name="Picture 6" descr="logoC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7525" y="6381750"/>
            <a:ext cx="677863" cy="419100"/>
          </a:xfrm>
          <a:prstGeom prst="rect">
            <a:avLst/>
          </a:prstGeom>
          <a:noFill/>
        </p:spPr>
      </p:pic>
      <p:grpSp>
        <p:nvGrpSpPr>
          <p:cNvPr id="280583" name="Group 7"/>
          <p:cNvGrpSpPr>
            <a:grpSpLocks/>
          </p:cNvGrpSpPr>
          <p:nvPr userDrawn="1"/>
        </p:nvGrpSpPr>
        <p:grpSpPr bwMode="auto">
          <a:xfrm>
            <a:off x="150813" y="177800"/>
            <a:ext cx="8834437" cy="503238"/>
            <a:chOff x="105" y="165"/>
            <a:chExt cx="5565" cy="317"/>
          </a:xfrm>
        </p:grpSpPr>
        <p:pic>
          <p:nvPicPr>
            <p:cNvPr id="280584" name="Picture 8" descr="barre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5" y="220"/>
              <a:ext cx="5565" cy="262"/>
            </a:xfrm>
            <a:prstGeom prst="rect">
              <a:avLst/>
            </a:prstGeom>
            <a:noFill/>
          </p:spPr>
        </p:pic>
        <p:pic>
          <p:nvPicPr>
            <p:cNvPr id="280585" name="Picture 9" descr="ela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70" y="165"/>
              <a:ext cx="1069" cy="309"/>
            </a:xfrm>
            <a:prstGeom prst="rect">
              <a:avLst/>
            </a:prstGeom>
            <a:noFill/>
          </p:spPr>
        </p:pic>
      </p:grpSp>
      <p:pic>
        <p:nvPicPr>
          <p:cNvPr id="280586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250" y="768350"/>
            <a:ext cx="577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u-tiara.e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gard.lal.in2p3.fr/Project/Activities/Current/Deliverables/CARE_Deliverables.htm" TargetMode="External"/><Relationship Id="rId2" Type="http://schemas.openxmlformats.org/officeDocument/2006/relationships/hyperlink" Target="http://irfu.cea.fr/Documentation/Care/index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#RANGE!_ftn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792081" y="1166813"/>
            <a:ext cx="20971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SC </a:t>
            </a:r>
            <a:r>
              <a:rPr lang="en-US" sz="1800" b="1" dirty="0" smtClean="0">
                <a:solidFill>
                  <a:schemeClr val="bg1"/>
                </a:solidFill>
              </a:rPr>
              <a:t>meeting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R</a:t>
            </a:r>
            <a:r>
              <a:rPr lang="en-US" sz="1800" b="1" dirty="0">
                <a:solidFill>
                  <a:schemeClr val="bg1"/>
                </a:solidFill>
              </a:rPr>
              <a:t>. Aleksan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February</a:t>
            </a:r>
            <a:r>
              <a:rPr lang="en-US" sz="1800" b="1" dirty="0" smtClean="0">
                <a:solidFill>
                  <a:schemeClr val="bg1"/>
                </a:solidFill>
              </a:rPr>
              <a:t> 11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800" b="1" dirty="0" smtClean="0">
                <a:solidFill>
                  <a:schemeClr val="bg1"/>
                </a:solidFill>
              </a:rPr>
              <a:t>. </a:t>
            </a:r>
            <a:r>
              <a:rPr lang="en-US" sz="1800" b="1" dirty="0" smtClean="0">
                <a:solidFill>
                  <a:schemeClr val="bg1"/>
                </a:solidFill>
              </a:rPr>
              <a:t>2011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2928915" y="0"/>
            <a:ext cx="2666114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TEMP\ESGARD\Acc RandD Sustainability\TIARA\Administration\TIARA-logo\Tiara 4Fond noir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4532"/>
            <a:ext cx="9144000" cy="4743468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5882076" y="4941168"/>
            <a:ext cx="32624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Information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Budget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matters 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Kickoff meeting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953" y="1639863"/>
            <a:ext cx="4500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TIARA website: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http://www.eu-tiara.eu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288267" y="33291"/>
            <a:ext cx="3956532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matters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7564" y="126876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err="1" smtClean="0">
                <a:solidFill>
                  <a:schemeClr val="bg1"/>
                </a:solidFill>
              </a:rPr>
              <a:t>Reporting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5596" y="1780199"/>
            <a:ext cx="7615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u="sng" dirty="0" smtClean="0">
                <a:solidFill>
                  <a:schemeClr val="bg1"/>
                </a:solidFill>
              </a:rPr>
              <a:t>TIARA </a:t>
            </a:r>
            <a:r>
              <a:rPr lang="fr-FR" b="1" u="sng" dirty="0" err="1" smtClean="0">
                <a:solidFill>
                  <a:schemeClr val="bg1"/>
                </a:solidFill>
              </a:rPr>
              <a:t>internal</a:t>
            </a:r>
            <a:r>
              <a:rPr lang="fr-FR" b="1" u="sng" dirty="0" smtClean="0">
                <a:solidFill>
                  <a:schemeClr val="bg1"/>
                </a:solidFill>
              </a:rPr>
              <a:t> </a:t>
            </a:r>
            <a:r>
              <a:rPr lang="fr-FR" b="1" u="sng" dirty="0" err="1" smtClean="0">
                <a:solidFill>
                  <a:schemeClr val="bg1"/>
                </a:solidFill>
              </a:rPr>
              <a:t>reporting</a:t>
            </a:r>
            <a:endParaRPr lang="fr-FR" b="1" u="sng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bg1"/>
                </a:solidFill>
              </a:rPr>
              <a:t>Steering Committee meetings (</a:t>
            </a:r>
            <a:r>
              <a:rPr lang="fr-FR" b="1" dirty="0" err="1" smtClean="0">
                <a:solidFill>
                  <a:schemeClr val="bg1"/>
                </a:solidFill>
              </a:rPr>
              <a:t>at</a:t>
            </a:r>
            <a:r>
              <a:rPr lang="fr-FR" b="1" dirty="0" smtClean="0">
                <a:solidFill>
                  <a:schemeClr val="bg1"/>
                </a:solidFill>
              </a:rPr>
              <a:t> least 3 per </a:t>
            </a:r>
            <a:r>
              <a:rPr lang="fr-FR" b="1" dirty="0" err="1" smtClean="0">
                <a:solidFill>
                  <a:schemeClr val="bg1"/>
                </a:solidFill>
              </a:rPr>
              <a:t>year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Proposal</a:t>
            </a:r>
            <a:r>
              <a:rPr lang="fr-FR" b="1" dirty="0" smtClean="0">
                <a:solidFill>
                  <a:schemeClr val="bg1"/>
                </a:solidFill>
              </a:rPr>
              <a:t>: </a:t>
            </a:r>
            <a:r>
              <a:rPr lang="fr-FR" b="1" dirty="0" err="1" smtClean="0">
                <a:solidFill>
                  <a:schemeClr val="bg1"/>
                </a:solidFill>
              </a:rPr>
              <a:t>January</a:t>
            </a:r>
            <a:r>
              <a:rPr lang="fr-FR" b="1" dirty="0" smtClean="0">
                <a:solidFill>
                  <a:schemeClr val="bg1"/>
                </a:solidFill>
              </a:rPr>
              <a:t>/</a:t>
            </a:r>
            <a:r>
              <a:rPr lang="fr-FR" b="1" dirty="0" err="1">
                <a:solidFill>
                  <a:schemeClr val="bg1"/>
                </a:solidFill>
              </a:rPr>
              <a:t>F</a:t>
            </a:r>
            <a:r>
              <a:rPr lang="fr-FR" b="1" dirty="0" err="1" smtClean="0">
                <a:solidFill>
                  <a:schemeClr val="bg1"/>
                </a:solidFill>
              </a:rPr>
              <a:t>ebruary</a:t>
            </a:r>
            <a:r>
              <a:rPr lang="fr-FR" b="1" dirty="0" smtClean="0">
                <a:solidFill>
                  <a:schemeClr val="bg1"/>
                </a:solidFill>
              </a:rPr>
              <a:t>, May/</a:t>
            </a:r>
            <a:r>
              <a:rPr lang="fr-FR" b="1" dirty="0" err="1">
                <a:solidFill>
                  <a:schemeClr val="bg1"/>
                </a:solidFill>
              </a:rPr>
              <a:t>J</a:t>
            </a:r>
            <a:r>
              <a:rPr lang="fr-FR" b="1" dirty="0" err="1" smtClean="0">
                <a:solidFill>
                  <a:schemeClr val="bg1"/>
                </a:solidFill>
              </a:rPr>
              <a:t>une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September</a:t>
            </a:r>
            <a:r>
              <a:rPr lang="fr-FR" b="1" dirty="0" smtClean="0">
                <a:solidFill>
                  <a:schemeClr val="bg1"/>
                </a:solidFill>
              </a:rPr>
              <a:t>/</a:t>
            </a:r>
            <a:r>
              <a:rPr lang="fr-FR" b="1" dirty="0" err="1" smtClean="0">
                <a:solidFill>
                  <a:schemeClr val="bg1"/>
                </a:solidFill>
              </a:rPr>
              <a:t>October</a:t>
            </a:r>
            <a:endParaRPr lang="fr-FR" b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Biannual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written</a:t>
            </a:r>
            <a:r>
              <a:rPr lang="fr-FR" b="1" dirty="0" smtClean="0">
                <a:solidFill>
                  <a:schemeClr val="bg1"/>
                </a:solidFill>
              </a:rPr>
              <a:t> reports 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Proposal</a:t>
            </a:r>
            <a:r>
              <a:rPr lang="fr-FR" b="1" dirty="0" smtClean="0">
                <a:solidFill>
                  <a:schemeClr val="bg1"/>
                </a:solidFill>
              </a:rPr>
              <a:t>: </a:t>
            </a:r>
            <a:r>
              <a:rPr lang="fr-FR" b="1" dirty="0" err="1" smtClean="0">
                <a:solidFill>
                  <a:schemeClr val="bg1"/>
                </a:solidFill>
              </a:rPr>
              <a:t>June</a:t>
            </a:r>
            <a:r>
              <a:rPr lang="fr-FR" b="1" dirty="0" smtClean="0">
                <a:solidFill>
                  <a:schemeClr val="bg1"/>
                </a:solidFill>
              </a:rPr>
              <a:t> and </a:t>
            </a:r>
            <a:r>
              <a:rPr lang="fr-FR" b="1" dirty="0" err="1" smtClean="0">
                <a:solidFill>
                  <a:schemeClr val="bg1"/>
                </a:solidFill>
              </a:rPr>
              <a:t>December</a:t>
            </a:r>
            <a:endParaRPr lang="fr-FR" b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Individual</a:t>
            </a:r>
            <a:r>
              <a:rPr lang="fr-FR" b="1" dirty="0" smtClean="0">
                <a:solidFill>
                  <a:schemeClr val="bg1"/>
                </a:solidFill>
              </a:rPr>
              <a:t> phone discussions 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WP leaders as </a:t>
            </a:r>
            <a:r>
              <a:rPr lang="fr-FR" b="1" dirty="0" err="1" smtClean="0">
                <a:solidFill>
                  <a:schemeClr val="bg1"/>
                </a:solidFill>
              </a:rPr>
              <a:t>needed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595" y="3861048"/>
            <a:ext cx="71515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u="sng" dirty="0" smtClean="0">
                <a:solidFill>
                  <a:schemeClr val="bg1"/>
                </a:solidFill>
              </a:rPr>
              <a:t>TIARA « official » </a:t>
            </a:r>
            <a:r>
              <a:rPr lang="fr-FR" b="1" u="sng" dirty="0" err="1" smtClean="0">
                <a:solidFill>
                  <a:schemeClr val="bg1"/>
                </a:solidFill>
              </a:rPr>
              <a:t>reporting</a:t>
            </a:r>
            <a:endParaRPr lang="fr-FR" b="1" u="sng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Governing</a:t>
            </a:r>
            <a:r>
              <a:rPr lang="fr-FR" b="1" dirty="0" smtClean="0">
                <a:solidFill>
                  <a:schemeClr val="bg1"/>
                </a:solidFill>
              </a:rPr>
              <a:t> Council Meetings ( </a:t>
            </a:r>
            <a:r>
              <a:rPr lang="fr-FR" b="1" dirty="0" err="1" smtClean="0">
                <a:solidFill>
                  <a:schemeClr val="bg1"/>
                </a:solidFill>
              </a:rPr>
              <a:t>at</a:t>
            </a:r>
            <a:r>
              <a:rPr lang="fr-FR" b="1" dirty="0" smtClean="0">
                <a:solidFill>
                  <a:schemeClr val="bg1"/>
                </a:solidFill>
              </a:rPr>
              <a:t> least 1 per </a:t>
            </a:r>
            <a:r>
              <a:rPr lang="fr-FR" b="1" dirty="0" err="1" smtClean="0">
                <a:solidFill>
                  <a:schemeClr val="bg1"/>
                </a:solidFill>
              </a:rPr>
              <a:t>year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Proposal</a:t>
            </a:r>
            <a:r>
              <a:rPr lang="fr-FR" b="1" dirty="0" smtClean="0">
                <a:solidFill>
                  <a:schemeClr val="bg1"/>
                </a:solidFill>
              </a:rPr>
              <a:t>:  </a:t>
            </a:r>
            <a:r>
              <a:rPr lang="fr-FR" b="1" dirty="0" err="1" smtClean="0">
                <a:solidFill>
                  <a:schemeClr val="bg1"/>
                </a:solidFill>
              </a:rPr>
              <a:t>February</a:t>
            </a:r>
            <a:r>
              <a:rPr lang="fr-FR" b="1" dirty="0" smtClean="0">
                <a:solidFill>
                  <a:schemeClr val="bg1"/>
                </a:solidFill>
              </a:rPr>
              <a:t> 2011, </a:t>
            </a:r>
            <a:r>
              <a:rPr lang="fr-FR" b="1" dirty="0" err="1" smtClean="0">
                <a:solidFill>
                  <a:schemeClr val="bg1"/>
                </a:solidFill>
              </a:rPr>
              <a:t>following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ones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tbd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GC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General TIARA </a:t>
            </a:r>
            <a:r>
              <a:rPr lang="fr-FR" b="1" dirty="0" smtClean="0">
                <a:solidFill>
                  <a:schemeClr val="bg1"/>
                </a:solidFill>
              </a:rPr>
              <a:t>meetings (in </a:t>
            </a:r>
            <a:r>
              <a:rPr lang="fr-FR" b="1" dirty="0" err="1" smtClean="0">
                <a:solidFill>
                  <a:schemeClr val="bg1"/>
                </a:solidFill>
              </a:rPr>
              <a:t>connection</a:t>
            </a:r>
            <a:r>
              <a:rPr lang="fr-FR" b="1" dirty="0" smtClean="0">
                <a:solidFill>
                  <a:schemeClr val="bg1"/>
                </a:solidFill>
              </a:rPr>
              <a:t> to 18 </a:t>
            </a:r>
            <a:r>
              <a:rPr lang="fr-FR" b="1" dirty="0" err="1" smtClean="0">
                <a:solidFill>
                  <a:schemeClr val="bg1"/>
                </a:solidFill>
              </a:rPr>
              <a:t>month</a:t>
            </a:r>
            <a:r>
              <a:rPr lang="fr-FR" b="1" dirty="0" smtClean="0">
                <a:solidFill>
                  <a:schemeClr val="bg1"/>
                </a:solidFill>
              </a:rPr>
              <a:t> report</a:t>
            </a:r>
            <a:endParaRPr lang="fr-FR" b="1" dirty="0">
              <a:solidFill>
                <a:schemeClr val="bg1"/>
              </a:solidFill>
            </a:endParaRP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Proposal</a:t>
            </a:r>
            <a:r>
              <a:rPr lang="fr-FR" b="1" dirty="0" smtClean="0">
                <a:solidFill>
                  <a:schemeClr val="bg1"/>
                </a:solidFill>
              </a:rPr>
              <a:t>: </a:t>
            </a:r>
            <a:r>
              <a:rPr lang="fr-FR" b="1" dirty="0">
                <a:solidFill>
                  <a:schemeClr val="bg1"/>
                </a:solidFill>
              </a:rPr>
              <a:t>M</a:t>
            </a:r>
            <a:r>
              <a:rPr lang="fr-FR" b="1" dirty="0" smtClean="0">
                <a:solidFill>
                  <a:schemeClr val="bg1"/>
                </a:solidFill>
              </a:rPr>
              <a:t>ay 2012 and </a:t>
            </a:r>
            <a:r>
              <a:rPr lang="fr-FR" b="1" dirty="0" err="1" smtClean="0">
                <a:solidFill>
                  <a:schemeClr val="bg1"/>
                </a:solidFill>
              </a:rPr>
              <a:t>November</a:t>
            </a:r>
            <a:r>
              <a:rPr lang="fr-FR" b="1" dirty="0" smtClean="0">
                <a:solidFill>
                  <a:schemeClr val="bg1"/>
                </a:solidFill>
              </a:rPr>
              <a:t> 2013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18 </a:t>
            </a:r>
            <a:r>
              <a:rPr lang="fr-FR" b="1" dirty="0" err="1">
                <a:solidFill>
                  <a:schemeClr val="bg1"/>
                </a:solidFill>
              </a:rPr>
              <a:t>month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written</a:t>
            </a:r>
            <a:r>
              <a:rPr lang="fr-FR" b="1" dirty="0">
                <a:solidFill>
                  <a:schemeClr val="bg1"/>
                </a:solidFill>
              </a:rPr>
              <a:t> reports 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>
                <a:solidFill>
                  <a:schemeClr val="bg1"/>
                </a:solidFill>
              </a:rPr>
              <a:t>Proposal</a:t>
            </a:r>
            <a:r>
              <a:rPr lang="fr-FR" b="1" dirty="0">
                <a:solidFill>
                  <a:schemeClr val="bg1"/>
                </a:solidFill>
              </a:rPr>
              <a:t>: </a:t>
            </a:r>
            <a:r>
              <a:rPr lang="fr-FR" b="1" dirty="0" err="1">
                <a:solidFill>
                  <a:schemeClr val="bg1"/>
                </a:solidFill>
              </a:rPr>
              <a:t>June</a:t>
            </a:r>
            <a:r>
              <a:rPr lang="fr-FR" b="1" dirty="0">
                <a:solidFill>
                  <a:schemeClr val="bg1"/>
                </a:solidFill>
              </a:rPr>
              <a:t> 2012 and </a:t>
            </a:r>
            <a:r>
              <a:rPr lang="fr-FR" b="1" dirty="0" err="1">
                <a:solidFill>
                  <a:schemeClr val="bg1"/>
                </a:solidFill>
              </a:rPr>
              <a:t>December</a:t>
            </a:r>
            <a:r>
              <a:rPr lang="fr-FR" b="1" dirty="0">
                <a:solidFill>
                  <a:schemeClr val="bg1"/>
                </a:solidFill>
              </a:rPr>
              <a:t> 2013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Mid-term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review</a:t>
            </a:r>
            <a:endParaRPr lang="fr-FR" b="1" dirty="0" smtClean="0">
              <a:solidFill>
                <a:schemeClr val="bg1"/>
              </a:solidFill>
            </a:endParaRP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Tbd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the EC </a:t>
            </a:r>
            <a:r>
              <a:rPr lang="fr-FR" b="1" dirty="0" err="1" smtClean="0">
                <a:solidFill>
                  <a:schemeClr val="bg1"/>
                </a:solidFill>
              </a:rPr>
              <a:t>scientific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officer</a:t>
            </a:r>
            <a:endParaRPr lang="fr-FR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542874" y="33291"/>
            <a:ext cx="5447325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matters (cont’d)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7564" y="1160748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Documentation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5596" y="1592796"/>
            <a:ext cx="7482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u="sng" dirty="0" smtClean="0">
                <a:solidFill>
                  <a:schemeClr val="bg1"/>
                </a:solidFill>
              </a:rPr>
              <a:t>TIARA documentation </a:t>
            </a:r>
            <a:r>
              <a:rPr lang="fr-FR" b="1" u="sng" dirty="0" err="1" smtClean="0">
                <a:solidFill>
                  <a:schemeClr val="bg1"/>
                </a:solidFill>
              </a:rPr>
              <a:t>database</a:t>
            </a:r>
            <a:r>
              <a:rPr lang="fr-FR" b="1" u="sng" dirty="0" smtClean="0">
                <a:solidFill>
                  <a:schemeClr val="bg1"/>
                </a:solidFill>
              </a:rPr>
              <a:t> for all types of TIARA documents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bg1"/>
                </a:solidFill>
              </a:rPr>
              <a:t>Publications, Reports, Notes, </a:t>
            </a:r>
            <a:r>
              <a:rPr lang="fr-FR" b="1" dirty="0" err="1">
                <a:solidFill>
                  <a:schemeClr val="bg1"/>
                </a:solidFill>
              </a:rPr>
              <a:t>C</a:t>
            </a:r>
            <a:r>
              <a:rPr lang="fr-FR" b="1" dirty="0" err="1" smtClean="0">
                <a:solidFill>
                  <a:schemeClr val="bg1"/>
                </a:solidFill>
              </a:rPr>
              <a:t>onference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papers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Thesis</a:t>
            </a:r>
            <a:r>
              <a:rPr lang="fr-FR" b="1" dirty="0" smtClean="0">
                <a:solidFill>
                  <a:schemeClr val="bg1"/>
                </a:solidFill>
              </a:rPr>
              <a:t>… </a:t>
            </a:r>
          </a:p>
          <a:p>
            <a:pPr algn="l"/>
            <a:r>
              <a:rPr lang="fr-FR" b="1" dirty="0" smtClean="0">
                <a:solidFill>
                  <a:schemeClr val="bg1"/>
                </a:solidFill>
              </a:rPr>
              <a:t>      (</a:t>
            </a:r>
            <a:r>
              <a:rPr lang="fr-FR" b="1" dirty="0" err="1" smtClean="0">
                <a:solidFill>
                  <a:schemeClr val="bg1"/>
                </a:solidFill>
              </a:rPr>
              <a:t>see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  <a:hlinkClick r:id="rId2"/>
              </a:rPr>
              <a:t>CARE model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35595" y="2636912"/>
            <a:ext cx="5865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u="sng" dirty="0" smtClean="0">
                <a:solidFill>
                  <a:schemeClr val="bg1"/>
                </a:solidFill>
              </a:rPr>
              <a:t>TIARA Progress </a:t>
            </a:r>
            <a:r>
              <a:rPr lang="fr-FR" b="1" u="sng" dirty="0" err="1" smtClean="0">
                <a:solidFill>
                  <a:schemeClr val="bg1"/>
                </a:solidFill>
              </a:rPr>
              <a:t>indicator</a:t>
            </a:r>
            <a:endParaRPr lang="fr-FR" b="1" u="sng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Milestones</a:t>
            </a:r>
            <a:r>
              <a:rPr lang="fr-FR" b="1" dirty="0" smtClean="0">
                <a:solidFill>
                  <a:schemeClr val="bg1"/>
                </a:solidFill>
              </a:rPr>
              <a:t>/</a:t>
            </a:r>
            <a:r>
              <a:rPr lang="fr-FR" b="1" dirty="0" err="1" smtClean="0">
                <a:solidFill>
                  <a:schemeClr val="bg1"/>
                </a:solidFill>
              </a:rPr>
              <a:t>deliverables</a:t>
            </a:r>
            <a:r>
              <a:rPr lang="fr-FR" b="1" dirty="0" smtClean="0">
                <a:solidFill>
                  <a:schemeClr val="bg1"/>
                </a:solidFill>
              </a:rPr>
              <a:t> tables (</a:t>
            </a:r>
            <a:r>
              <a:rPr lang="fr-FR" b="1" dirty="0" err="1" smtClean="0">
                <a:solidFill>
                  <a:schemeClr val="bg1"/>
                </a:solidFill>
              </a:rPr>
              <a:t>see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  <a:hlinkClick r:id="rId3"/>
              </a:rPr>
              <a:t>CARE model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923580"/>
              </p:ext>
            </p:extLst>
          </p:nvPr>
        </p:nvGraphicFramePr>
        <p:xfrm>
          <a:off x="935595" y="3416806"/>
          <a:ext cx="7315201" cy="343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347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065554" y="33291"/>
            <a:ext cx="4401974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 Kickoff meeting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7564" y="1160748"/>
            <a:ext cx="3774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Date: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23-24, 2011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6015" y="1664804"/>
            <a:ext cx="6465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Meeting format: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essentially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1580" y="5049180"/>
            <a:ext cx="380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Meeting Room </a:t>
            </a:r>
            <a:r>
              <a:rPr lang="fr-FR" sz="2400" b="1" dirty="0" err="1" smtClean="0">
                <a:solidFill>
                  <a:schemeClr val="bg1"/>
                </a:solidFill>
              </a:rPr>
              <a:t>reservations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7624" y="2088195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/>
            <a:r>
              <a:rPr lang="en-US" b="1" dirty="0">
                <a:solidFill>
                  <a:schemeClr val="bg1"/>
                </a:solidFill>
              </a:rPr>
              <a:t>Feb. 23: 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11:00-12:30 : Governing Board meeting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14:00-15:30 : Plenary session (general TIARA </a:t>
            </a:r>
            <a:r>
              <a:rPr lang="en-US" b="1" dirty="0" err="1">
                <a:solidFill>
                  <a:schemeClr val="bg1"/>
                </a:solidFill>
              </a:rPr>
              <a:t>informations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16:00-18:30 : Parallel sessions for the Work Packages activities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Feb. 24: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8:30-10:30 : Parallel sessions for the Work Packages activities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11:00-12:30 : Plenary session (Reports from the Work Packages)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14:00-17:00 : Plenary session (Reports from the WP packages)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1640" y="5510845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/>
            <a:r>
              <a:rPr lang="en-US" b="1" dirty="0" smtClean="0">
                <a:solidFill>
                  <a:schemeClr val="bg1"/>
                </a:solidFill>
              </a:rPr>
              <a:t>8 rooms have been reserved for parallel sessions </a:t>
            </a:r>
          </a:p>
          <a:p>
            <a:pPr algn="l" fontAlgn="t"/>
            <a:r>
              <a:rPr lang="en-US" b="1" dirty="0" smtClean="0">
                <a:solidFill>
                  <a:schemeClr val="bg1"/>
                </a:solidFill>
              </a:rPr>
              <a:t>Rooms: 4/3-021, 60/2-023, 61/1-017, 61/1-007, 14/4-002, 72/1-020, 72/R-036, 5/5-008 (</a:t>
            </a:r>
            <a:r>
              <a:rPr lang="en-US" b="1" dirty="0" err="1" smtClean="0">
                <a:solidFill>
                  <a:schemeClr val="bg1"/>
                </a:solidFill>
              </a:rPr>
              <a:t>tbc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</a:p>
          <a:p>
            <a:pPr algn="l" fontAlgn="t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special wish from WP leaders? 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04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320160" y="33291"/>
            <a:ext cx="5892767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 Kickoff meeting (cont’d)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0110" y="1376772"/>
            <a:ext cx="3470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err="1" smtClean="0">
                <a:solidFill>
                  <a:schemeClr val="bg1"/>
                </a:solidFill>
              </a:rPr>
              <a:t>Hostel</a:t>
            </a:r>
            <a:r>
              <a:rPr lang="fr-FR" sz="2400" b="1" dirty="0" smtClean="0">
                <a:solidFill>
                  <a:schemeClr val="bg1"/>
                </a:solidFill>
              </a:rPr>
              <a:t> room </a:t>
            </a:r>
            <a:r>
              <a:rPr lang="fr-FR" sz="2400" b="1" dirty="0" err="1" smtClean="0">
                <a:solidFill>
                  <a:schemeClr val="bg1"/>
                </a:solidFill>
              </a:rPr>
              <a:t>reservations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0110" y="3423118"/>
            <a:ext cx="161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Web site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138" y="1844936"/>
            <a:ext cx="7866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/>
            <a:r>
              <a:rPr lang="en-US" b="1" dirty="0" smtClean="0">
                <a:solidFill>
                  <a:schemeClr val="bg1"/>
                </a:solidFill>
              </a:rPr>
              <a:t>60 CERN hostel rooms </a:t>
            </a:r>
            <a:r>
              <a:rPr lang="en-US" b="1" dirty="0" err="1" smtClean="0">
                <a:solidFill>
                  <a:schemeClr val="bg1"/>
                </a:solidFill>
              </a:rPr>
              <a:t>prereserved</a:t>
            </a:r>
            <a:r>
              <a:rPr lang="en-US" b="1" dirty="0" smtClean="0">
                <a:solidFill>
                  <a:schemeClr val="bg1"/>
                </a:solidFill>
              </a:rPr>
              <a:t> with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 on 20/01/2011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373" y="3884783"/>
            <a:ext cx="4739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/>
            <a:r>
              <a:rPr lang="en-US" b="1" dirty="0" err="1" smtClean="0">
                <a:solidFill>
                  <a:schemeClr val="bg1"/>
                </a:solidFill>
              </a:rPr>
              <a:t>Beeing</a:t>
            </a:r>
            <a:r>
              <a:rPr lang="en-US" b="1" dirty="0" smtClean="0">
                <a:solidFill>
                  <a:schemeClr val="bg1"/>
                </a:solidFill>
              </a:rPr>
              <a:t> done, should be ready this week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4763" y="2355267"/>
            <a:ext cx="223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TIARA </a:t>
            </a:r>
            <a:r>
              <a:rPr lang="fr-FR" sz="2400" b="1" dirty="0" err="1" smtClean="0">
                <a:solidFill>
                  <a:schemeClr val="bg1"/>
                </a:solidFill>
              </a:rPr>
              <a:t>Dinner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026" y="2816932"/>
            <a:ext cx="7953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/>
            <a:r>
              <a:rPr lang="en-US" b="1" dirty="0" smtClean="0">
                <a:solidFill>
                  <a:schemeClr val="bg1"/>
                </a:solidFill>
              </a:rPr>
              <a:t>We are planning to  organize a TIARA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dinner on evening 23/2/2011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1956" y="4420840"/>
            <a:ext cx="606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Local </a:t>
            </a:r>
            <a:r>
              <a:rPr lang="fr-FR" sz="2400" b="1" dirty="0" err="1" smtClean="0">
                <a:solidFill>
                  <a:schemeClr val="bg1"/>
                </a:solidFill>
              </a:rPr>
              <a:t>responsible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persons</a:t>
            </a:r>
            <a:r>
              <a:rPr lang="fr-FR" sz="2400" b="1" dirty="0" smtClean="0">
                <a:solidFill>
                  <a:schemeClr val="bg1"/>
                </a:solidFill>
              </a:rPr>
              <a:t> for the meeting 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3800" y="4882505"/>
            <a:ext cx="5732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Anders Unnervik and Nathalie Gouriou (secretary)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45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57600" y="7938"/>
            <a:ext cx="1789113" cy="485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/>
              <a:t>Conclusions</a:t>
            </a:r>
            <a:endParaRPr lang="fr-FR" sz="2400" b="1" dirty="0"/>
          </a:p>
        </p:txBody>
      </p:sp>
      <p:pic>
        <p:nvPicPr>
          <p:cNvPr id="15" name="Picture 17" descr="In Microcosm, CERN's science cen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149850"/>
            <a:ext cx="9109075" cy="1708150"/>
          </a:xfrm>
          <a:prstGeom prst="rect">
            <a:avLst/>
          </a:prstGeom>
          <a:noFill/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643685" y="5541961"/>
            <a:ext cx="60548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Accelerator science;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a </a:t>
            </a:r>
            <a:r>
              <a:rPr lang="en-US" sz="2400" b="1" dirty="0" smtClean="0">
                <a:solidFill>
                  <a:schemeClr val="bg1"/>
                </a:solidFill>
              </a:rPr>
              <a:t>powerful </a:t>
            </a:r>
            <a:r>
              <a:rPr lang="en-US" sz="2400" b="1" dirty="0" smtClean="0">
                <a:solidFill>
                  <a:schemeClr val="bg1"/>
                </a:solidFill>
              </a:rPr>
              <a:t>mean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toward </a:t>
            </a:r>
            <a:r>
              <a:rPr lang="en-US" sz="2400" b="1" dirty="0" smtClean="0">
                <a:solidFill>
                  <a:schemeClr val="bg1"/>
                </a:solidFill>
              </a:rPr>
              <a:t>scientific, technical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and industrial breakthroughs…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hlinkClick r:id="" action="ppaction://noaction"/>
          </p:cNvPr>
          <p:cNvSpPr txBox="1"/>
          <p:nvPr/>
        </p:nvSpPr>
        <p:spPr>
          <a:xfrm>
            <a:off x="3363439" y="5108598"/>
            <a:ext cx="44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TIARA </a:t>
            </a:r>
            <a:r>
              <a:rPr lang="fr-FR" sz="2400" b="1" dirty="0" err="1" smtClean="0">
                <a:solidFill>
                  <a:schemeClr val="bg1"/>
                </a:solidFill>
              </a:rPr>
              <a:t>will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strengthen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further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948848" y="1603350"/>
            <a:ext cx="8195152" cy="461665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The objectives of TIARA are </a:t>
            </a:r>
            <a:r>
              <a:rPr lang="en-US" sz="2400" b="1" dirty="0" smtClean="0"/>
              <a:t>very ambitious and challenging</a:t>
            </a:r>
            <a:endParaRPr lang="en-US" sz="2400" b="1" dirty="0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299561" y="1566837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49267" y="3109185"/>
            <a:ext cx="7785215" cy="830997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TIARA-PP has started! It is our common task to make it a success and ensure the sustainability of accelerator R&amp;D</a:t>
            </a:r>
            <a:endParaRPr lang="en-US" sz="2400" b="1" dirty="0" smtClean="0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299979" y="3072672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154927" y="33291"/>
            <a:ext cx="4223207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 status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last TPB meeting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0440" y="1457298"/>
            <a:ext cx="8624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2800" b="1" i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TPB meeting decision</a:t>
            </a:r>
            <a:endParaRPr lang="en-US" sz="16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03265" y="2078019"/>
            <a:ext cx="77772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Acceptation of the EC </a:t>
            </a:r>
            <a:r>
              <a:rPr lang="fr-FR" sz="2400" b="1" dirty="0" err="1" smtClean="0">
                <a:solidFill>
                  <a:schemeClr val="bg1"/>
                </a:solidFill>
              </a:rPr>
              <a:t>proposed</a:t>
            </a:r>
            <a:r>
              <a:rPr lang="fr-FR" sz="2400" b="1" dirty="0" smtClean="0">
                <a:solidFill>
                  <a:schemeClr val="bg1"/>
                </a:solidFill>
              </a:rPr>
              <a:t> contribution of 3.9 M€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Approval</a:t>
            </a:r>
            <a:r>
              <a:rPr lang="fr-FR" sz="2400" b="1" dirty="0" smtClean="0">
                <a:solidFill>
                  <a:schemeClr val="bg1"/>
                </a:solidFill>
              </a:rPr>
              <a:t> of the </a:t>
            </a:r>
            <a:r>
              <a:rPr lang="fr-FR" sz="2400" b="1" dirty="0" err="1" smtClean="0">
                <a:solidFill>
                  <a:schemeClr val="bg1"/>
                </a:solidFill>
              </a:rPr>
              <a:t>reorganisation</a:t>
            </a:r>
            <a:r>
              <a:rPr lang="fr-FR" sz="2400" b="1" dirty="0" smtClean="0">
                <a:solidFill>
                  <a:schemeClr val="bg1"/>
                </a:solidFill>
              </a:rPr>
              <a:t> of the </a:t>
            </a:r>
            <a:r>
              <a:rPr lang="fr-FR" sz="2400" b="1" dirty="0" err="1" smtClean="0">
                <a:solidFill>
                  <a:schemeClr val="bg1"/>
                </a:solidFill>
              </a:rPr>
              <a:t>project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costs</a:t>
            </a:r>
            <a:r>
              <a:rPr lang="fr-FR" sz="2400" b="1" dirty="0" smtClean="0">
                <a:solidFill>
                  <a:schemeClr val="bg1"/>
                </a:solidFill>
              </a:rPr>
              <a:t> of </a:t>
            </a:r>
            <a:r>
              <a:rPr lang="fr-FR" sz="2400" b="1" dirty="0" err="1" smtClean="0">
                <a:solidFill>
                  <a:schemeClr val="bg1"/>
                </a:solidFill>
              </a:rPr>
              <a:t>each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technical</a:t>
            </a:r>
            <a:r>
              <a:rPr lang="fr-FR" sz="2400" b="1" dirty="0" smtClean="0">
                <a:solidFill>
                  <a:schemeClr val="bg1"/>
                </a:solidFill>
              </a:rPr>
              <a:t> WP  by ~20% , </a:t>
            </a:r>
          </a:p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     </a:t>
            </a:r>
            <a:r>
              <a:rPr lang="fr-FR" sz="2400" b="1" dirty="0" err="1" smtClean="0">
                <a:solidFill>
                  <a:schemeClr val="bg1"/>
                </a:solidFill>
              </a:rPr>
              <a:t>keeping</a:t>
            </a:r>
            <a:r>
              <a:rPr lang="fr-FR" sz="2400" b="1" dirty="0" smtClean="0">
                <a:solidFill>
                  <a:schemeClr val="bg1"/>
                </a:solidFill>
              </a:rPr>
              <a:t> the main objectives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globally</a:t>
            </a:r>
            <a:r>
              <a:rPr lang="fr-FR" sz="2400" b="1" dirty="0" smtClean="0">
                <a:solidFill>
                  <a:schemeClr val="bg1"/>
                </a:solidFill>
              </a:rPr>
              <a:t> WP1-6 by ~20% 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largest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reduction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coming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from</a:t>
            </a:r>
            <a:r>
              <a:rPr lang="fr-FR" sz="2400" b="1" dirty="0" smtClean="0">
                <a:solidFill>
                  <a:schemeClr val="bg1"/>
                </a:solidFill>
              </a:rPr>
              <a:t> WP6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 </a:t>
            </a:r>
            <a:r>
              <a:rPr lang="fr-FR" sz="2400" b="1" dirty="0" err="1" smtClean="0">
                <a:solidFill>
                  <a:schemeClr val="bg1"/>
                </a:solidFill>
              </a:rPr>
              <a:t>preferably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merge</a:t>
            </a:r>
            <a:r>
              <a:rPr lang="fr-FR" sz="2400" b="1" dirty="0" smtClean="0">
                <a:solidFill>
                  <a:schemeClr val="bg1"/>
                </a:solidFill>
              </a:rPr>
              <a:t> WP6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WP3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significantly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travel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costs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     (unit </a:t>
            </a:r>
            <a:r>
              <a:rPr lang="fr-FR" sz="2400" b="1" dirty="0" err="1" smtClean="0">
                <a:solidFill>
                  <a:schemeClr val="bg1"/>
                </a:solidFill>
              </a:rPr>
              <a:t>costs</a:t>
            </a:r>
            <a:r>
              <a:rPr lang="fr-FR" sz="2400" b="1" dirty="0" smtClean="0">
                <a:solidFill>
                  <a:schemeClr val="bg1"/>
                </a:solidFill>
              </a:rPr>
              <a:t> =625€ and </a:t>
            </a:r>
            <a:r>
              <a:rPr lang="fr-FR" sz="2400" b="1" dirty="0" err="1" smtClean="0">
                <a:solidFill>
                  <a:schemeClr val="bg1"/>
                </a:solidFill>
              </a:rPr>
              <a:t>less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travels</a:t>
            </a:r>
            <a:r>
              <a:rPr lang="fr-FR" sz="2400" b="1" dirty="0">
                <a:solidFill>
                  <a:schemeClr val="bg1"/>
                </a:solidFill>
              </a:rPr>
              <a:t>)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Agreement </a:t>
            </a:r>
            <a:r>
              <a:rPr lang="fr-FR" sz="2400" b="1" dirty="0">
                <a:solidFill>
                  <a:schemeClr val="bg1"/>
                </a:solidFill>
              </a:rPr>
              <a:t>to </a:t>
            </a:r>
            <a:r>
              <a:rPr lang="fr-FR" sz="2400" b="1" dirty="0" err="1">
                <a:solidFill>
                  <a:schemeClr val="bg1"/>
                </a:solidFill>
              </a:rPr>
              <a:t>keep</a:t>
            </a:r>
            <a:r>
              <a:rPr lang="fr-FR" sz="2400" b="1" dirty="0">
                <a:solidFill>
                  <a:schemeClr val="bg1"/>
                </a:solidFill>
              </a:rPr>
              <a:t> the </a:t>
            </a:r>
            <a:r>
              <a:rPr lang="fr-FR" sz="2400" b="1" dirty="0" err="1">
                <a:solidFill>
                  <a:schemeClr val="bg1"/>
                </a:solidFill>
              </a:rPr>
              <a:t>matching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fund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at</a:t>
            </a:r>
            <a:r>
              <a:rPr lang="fr-FR" sz="2400" b="1" dirty="0">
                <a:solidFill>
                  <a:schemeClr val="bg1"/>
                </a:solidFill>
              </a:rPr>
              <a:t> about the </a:t>
            </a:r>
            <a:r>
              <a:rPr lang="fr-FR" sz="2400" b="1" dirty="0" err="1">
                <a:solidFill>
                  <a:schemeClr val="bg1"/>
                </a:solidFill>
              </a:rPr>
              <a:t>same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level</a:t>
            </a:r>
            <a:r>
              <a:rPr lang="fr-FR" sz="2400" b="1" dirty="0">
                <a:solidFill>
                  <a:schemeClr val="bg1"/>
                </a:solidFill>
              </a:rPr>
              <a:t> as in </a:t>
            </a:r>
            <a:r>
              <a:rPr lang="fr-FR" sz="2400" b="1" dirty="0" err="1" smtClean="0">
                <a:solidFill>
                  <a:schemeClr val="bg1"/>
                </a:solidFill>
              </a:rPr>
              <a:t>proposal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861280" y="252369"/>
            <a:ext cx="481048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Revised TIARA project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TEMP\TIARA\TIARA contract\organigr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7" y="1160748"/>
            <a:ext cx="8901505" cy="43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9692" y="6457890"/>
            <a:ext cx="703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</a:rPr>
              <a:t>WP leader change: A. Unnervik replaces O. </a:t>
            </a:r>
            <a:r>
              <a:rPr lang="fr-FR" b="1" dirty="0" err="1" smtClean="0">
                <a:solidFill>
                  <a:schemeClr val="bg1"/>
                </a:solidFill>
              </a:rPr>
              <a:t>Brunning</a:t>
            </a:r>
            <a:r>
              <a:rPr lang="fr-FR" b="1" dirty="0" smtClean="0">
                <a:solidFill>
                  <a:schemeClr val="bg1"/>
                </a:solidFill>
              </a:rPr>
              <a:t> for WP3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Double flèche horizontale 8"/>
          <p:cNvSpPr/>
          <p:nvPr/>
        </p:nvSpPr>
        <p:spPr bwMode="auto">
          <a:xfrm>
            <a:off x="3912493" y="4077072"/>
            <a:ext cx="584208" cy="219078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ZoneTexte 9">
            <a:hlinkClick r:id="rId3" action="ppaction://hlinksldjump"/>
          </p:cNvPr>
          <p:cNvSpPr txBox="1"/>
          <p:nvPr/>
        </p:nvSpPr>
        <p:spPr>
          <a:xfrm>
            <a:off x="82299" y="5560520"/>
            <a:ext cx="355796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k€ 9 139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02637" y="5560520"/>
            <a:ext cx="459773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WP1-5:  new total cost =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k€ 5 758</a:t>
            </a:r>
          </a:p>
          <a:p>
            <a:pPr algn="l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WP6-9 : new total cost =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k€ 3 381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213818" y="33291"/>
            <a:ext cx="4105419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(cont’d)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9533" y="1520788"/>
            <a:ext cx="85210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End </a:t>
            </a:r>
            <a:r>
              <a:rPr lang="fr-FR" sz="2400" b="1" dirty="0" err="1" smtClean="0">
                <a:solidFill>
                  <a:schemeClr val="bg1"/>
                </a:solidFill>
              </a:rPr>
              <a:t>June</a:t>
            </a:r>
            <a:r>
              <a:rPr lang="fr-FR" sz="2400" b="1" dirty="0" smtClean="0">
                <a:solidFill>
                  <a:schemeClr val="bg1"/>
                </a:solidFill>
              </a:rPr>
              <a:t> 2010: </a:t>
            </a:r>
            <a:r>
              <a:rPr lang="fr-FR" sz="2400" b="1" dirty="0" err="1" smtClean="0">
                <a:solidFill>
                  <a:schemeClr val="bg1"/>
                </a:solidFill>
              </a:rPr>
              <a:t>Approval</a:t>
            </a:r>
            <a:r>
              <a:rPr lang="fr-FR" sz="2400" b="1" dirty="0" smtClean="0">
                <a:solidFill>
                  <a:schemeClr val="bg1"/>
                </a:solidFill>
              </a:rPr>
              <a:t> of the  new </a:t>
            </a:r>
            <a:r>
              <a:rPr lang="fr-FR" sz="2400" b="1" dirty="0" err="1" smtClean="0">
                <a:solidFill>
                  <a:schemeClr val="bg1"/>
                </a:solidFill>
              </a:rPr>
              <a:t>proposal</a:t>
            </a:r>
            <a:r>
              <a:rPr lang="fr-FR" sz="2400" b="1" dirty="0" smtClean="0">
                <a:solidFill>
                  <a:schemeClr val="bg1"/>
                </a:solidFill>
              </a:rPr>
              <a:t> by the EC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Long discussion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the EC for </a:t>
            </a:r>
            <a:r>
              <a:rPr lang="fr-FR" sz="2400" b="1" dirty="0" err="1" smtClean="0">
                <a:solidFill>
                  <a:schemeClr val="bg1"/>
                </a:solidFill>
              </a:rPr>
              <a:t>Third</a:t>
            </a:r>
            <a:r>
              <a:rPr lang="fr-FR" sz="2400" b="1" dirty="0" smtClean="0">
                <a:solidFill>
                  <a:schemeClr val="bg1"/>
                </a:solidFill>
              </a:rPr>
              <a:t> Parties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July 2010: Agreement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the EC to use </a:t>
            </a:r>
            <a:r>
              <a:rPr lang="fr-FR" sz="2400" b="1" dirty="0" err="1" smtClean="0">
                <a:solidFill>
                  <a:schemeClr val="bg1"/>
                </a:solidFill>
              </a:rPr>
              <a:t>subcontract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instead</a:t>
            </a:r>
            <a:r>
              <a:rPr lang="fr-FR" sz="2400" b="1" dirty="0" smtClean="0">
                <a:solidFill>
                  <a:schemeClr val="bg1"/>
                </a:solidFill>
              </a:rPr>
              <a:t> of  TP 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Sept. 2010: Final </a:t>
            </a:r>
            <a:r>
              <a:rPr lang="fr-FR" sz="2400" b="1" dirty="0" err="1" smtClean="0">
                <a:solidFill>
                  <a:schemeClr val="bg1"/>
                </a:solidFill>
              </a:rPr>
              <a:t>DoW</a:t>
            </a:r>
            <a:r>
              <a:rPr lang="fr-FR" sz="2400" b="1" dirty="0" smtClean="0">
                <a:solidFill>
                  <a:schemeClr val="bg1"/>
                </a:solidFill>
              </a:rPr>
              <a:t> (</a:t>
            </a:r>
            <a:r>
              <a:rPr lang="fr-FR" sz="2400" b="1" dirty="0" err="1" smtClean="0">
                <a:solidFill>
                  <a:schemeClr val="bg1"/>
                </a:solidFill>
              </a:rPr>
              <a:t>annex</a:t>
            </a:r>
            <a:r>
              <a:rPr lang="fr-FR" sz="2400" b="1" dirty="0" smtClean="0">
                <a:solidFill>
                  <a:schemeClr val="bg1"/>
                </a:solidFill>
              </a:rPr>
              <a:t> 1) sent to the EC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New issue about IBBA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the EC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sz="2400" b="1" dirty="0" err="1" smtClean="0">
                <a:solidFill>
                  <a:schemeClr val="bg1"/>
                </a:solidFill>
              </a:rPr>
              <a:t>Nov</a:t>
            </a:r>
            <a:r>
              <a:rPr lang="fr-FR" sz="2400" b="1" dirty="0" smtClean="0">
                <a:solidFill>
                  <a:schemeClr val="bg1"/>
                </a:solidFill>
              </a:rPr>
              <a:t> 11, 2010: </a:t>
            </a:r>
            <a:r>
              <a:rPr lang="fr-FR" sz="2400" b="1" dirty="0" err="1" smtClean="0">
                <a:solidFill>
                  <a:schemeClr val="bg1"/>
                </a:solidFill>
              </a:rPr>
              <a:t>Approval</a:t>
            </a:r>
            <a:r>
              <a:rPr lang="fr-FR" sz="2400" b="1" dirty="0" smtClean="0">
                <a:solidFill>
                  <a:schemeClr val="bg1"/>
                </a:solidFill>
              </a:rPr>
              <a:t> of the </a:t>
            </a:r>
            <a:r>
              <a:rPr lang="fr-FR" sz="2400" b="1" dirty="0" err="1" smtClean="0">
                <a:solidFill>
                  <a:schemeClr val="bg1"/>
                </a:solidFill>
              </a:rPr>
              <a:t>DoW</a:t>
            </a:r>
            <a:r>
              <a:rPr lang="fr-FR" sz="2400" b="1" dirty="0" smtClean="0">
                <a:solidFill>
                  <a:schemeClr val="bg1"/>
                </a:solidFill>
              </a:rPr>
              <a:t> by the EC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sz="2400" b="1" dirty="0" err="1" smtClean="0">
                <a:solidFill>
                  <a:schemeClr val="bg1"/>
                </a:solidFill>
              </a:rPr>
              <a:t>Dec</a:t>
            </a:r>
            <a:r>
              <a:rPr lang="fr-FR" sz="2400" b="1" dirty="0" smtClean="0">
                <a:solidFill>
                  <a:schemeClr val="bg1"/>
                </a:solidFill>
              </a:rPr>
              <a:t>. 8, 2010: Grant Agreement </a:t>
            </a:r>
            <a:r>
              <a:rPr lang="fr-FR" sz="2400" b="1" dirty="0" err="1" smtClean="0">
                <a:solidFill>
                  <a:schemeClr val="bg1"/>
                </a:solidFill>
              </a:rPr>
              <a:t>signed</a:t>
            </a:r>
            <a:r>
              <a:rPr lang="fr-FR" sz="2400" b="1" dirty="0" smtClean="0">
                <a:solidFill>
                  <a:schemeClr val="bg1"/>
                </a:solidFill>
              </a:rPr>
              <a:t> by the EC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sz="2400" b="1" dirty="0" err="1" smtClean="0">
                <a:solidFill>
                  <a:schemeClr val="bg1"/>
                </a:solidFill>
              </a:rPr>
              <a:t>Dec</a:t>
            </a:r>
            <a:r>
              <a:rPr lang="fr-FR" sz="2400" b="1" dirty="0" smtClean="0">
                <a:solidFill>
                  <a:schemeClr val="bg1"/>
                </a:solidFill>
              </a:rPr>
              <a:t>. 21, 2010: First </a:t>
            </a:r>
            <a:r>
              <a:rPr lang="fr-FR" sz="2400" b="1" dirty="0" err="1" smtClean="0">
                <a:solidFill>
                  <a:schemeClr val="bg1"/>
                </a:solidFill>
              </a:rPr>
              <a:t>prepayment</a:t>
            </a:r>
            <a:r>
              <a:rPr lang="fr-FR" sz="2400" b="1" dirty="0" smtClean="0">
                <a:solidFill>
                  <a:schemeClr val="bg1"/>
                </a:solidFill>
              </a:rPr>
              <a:t> (2 925 k€) sent by the EC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sz="2400" b="1" dirty="0" err="1" smtClean="0">
                <a:solidFill>
                  <a:schemeClr val="bg1"/>
                </a:solidFill>
              </a:rPr>
              <a:t>January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1, 2011: Official </a:t>
            </a:r>
            <a:r>
              <a:rPr lang="fr-FR" sz="2400" b="1" dirty="0" err="1" smtClean="0">
                <a:solidFill>
                  <a:schemeClr val="bg1"/>
                </a:solidFill>
              </a:rPr>
              <a:t>start</a:t>
            </a:r>
            <a:r>
              <a:rPr lang="fr-FR" sz="2400" b="1" dirty="0" smtClean="0">
                <a:solidFill>
                  <a:schemeClr val="bg1"/>
                </a:solidFill>
              </a:rPr>
              <a:t> date of TIARA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3501" y="5610435"/>
            <a:ext cx="8208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err="1" smtClean="0">
                <a:solidFill>
                  <a:schemeClr val="bg1"/>
                </a:solidFill>
              </a:rPr>
              <a:t>Hiring</a:t>
            </a:r>
            <a:r>
              <a:rPr lang="fr-FR" sz="2400" b="1" dirty="0" smtClean="0">
                <a:solidFill>
                  <a:schemeClr val="bg1"/>
                </a:solidFill>
              </a:rPr>
              <a:t> of Project </a:t>
            </a:r>
            <a:r>
              <a:rPr lang="fr-FR" sz="2400" b="1" dirty="0" err="1" smtClean="0">
                <a:solidFill>
                  <a:schemeClr val="bg1"/>
                </a:solidFill>
              </a:rPr>
              <a:t>Coordinator</a:t>
            </a:r>
            <a:r>
              <a:rPr lang="fr-FR" sz="2400" b="1" dirty="0" smtClean="0">
                <a:solidFill>
                  <a:schemeClr val="bg1"/>
                </a:solidFill>
              </a:rPr>
              <a:t> Assistant </a:t>
            </a:r>
            <a:r>
              <a:rPr lang="fr-FR" sz="2400" b="1" dirty="0" err="1" smtClean="0">
                <a:solidFill>
                  <a:schemeClr val="bg1"/>
                </a:solidFill>
              </a:rPr>
              <a:t>at</a:t>
            </a:r>
            <a:r>
              <a:rPr lang="fr-FR" sz="2400" b="1" dirty="0" smtClean="0">
                <a:solidFill>
                  <a:schemeClr val="bg1"/>
                </a:solidFill>
              </a:rPr>
              <a:t> CEA</a:t>
            </a:r>
          </a:p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Candidate </a:t>
            </a:r>
            <a:r>
              <a:rPr lang="fr-FR" sz="2400" b="1" dirty="0" err="1" smtClean="0">
                <a:solidFill>
                  <a:schemeClr val="bg1"/>
                </a:solidFill>
              </a:rPr>
              <a:t>found</a:t>
            </a:r>
            <a:r>
              <a:rPr lang="fr-FR" sz="2400" b="1" dirty="0" smtClean="0">
                <a:solidFill>
                  <a:schemeClr val="bg1"/>
                </a:solidFill>
              </a:rPr>
              <a:t>: </a:t>
            </a:r>
            <a:r>
              <a:rPr lang="fr-FR" sz="2400" b="1" dirty="0" err="1" smtClean="0">
                <a:solidFill>
                  <a:schemeClr val="bg1"/>
                </a:solidFill>
              </a:rPr>
              <a:t>Celine</a:t>
            </a:r>
            <a:r>
              <a:rPr lang="fr-FR" sz="2400" b="1" dirty="0" smtClean="0">
                <a:solidFill>
                  <a:schemeClr val="bg1"/>
                </a:solidFill>
              </a:rPr>
              <a:t> Tanguy, </a:t>
            </a:r>
            <a:r>
              <a:rPr lang="fr-FR" sz="2400" b="1" dirty="0" err="1" smtClean="0">
                <a:solidFill>
                  <a:schemeClr val="bg1"/>
                </a:solidFill>
              </a:rPr>
              <a:t>awaiting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contract</a:t>
            </a:r>
            <a:r>
              <a:rPr lang="fr-FR" sz="2400" b="1" dirty="0" smtClean="0">
                <a:solidFill>
                  <a:schemeClr val="bg1"/>
                </a:solidFill>
              </a:rPr>
              <a:t> signature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aleksan\Local Settings\Temporary Internet Files\Content.IE5\8J9IUFCP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150"/>
            <a:ext cx="735234" cy="4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168044" y="33291"/>
            <a:ext cx="4196983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Meeting Objectives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2096852"/>
            <a:ext cx="87447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Ensure that the work has effectively started in each WP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Review deliverables/milestones and difficulties if any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Get feedback of proposed first funding transfer to participants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Decide on TIARA organizational matters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Organize kickoff meeting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4948" y="142830"/>
            <a:ext cx="3249609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Revised Budget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109632"/>
              </p:ext>
            </p:extLst>
          </p:nvPr>
        </p:nvGraphicFramePr>
        <p:xfrm>
          <a:off x="4642" y="1127760"/>
          <a:ext cx="612343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68"/>
                <a:gridCol w="811727"/>
                <a:gridCol w="593184"/>
                <a:gridCol w="905387"/>
                <a:gridCol w="912825"/>
                <a:gridCol w="993888"/>
                <a:gridCol w="876151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Initial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dirty="0" err="1" smtClean="0"/>
                        <a:t>Proposal</a:t>
                      </a:r>
                      <a:r>
                        <a:rPr lang="fr-FR" b="1" dirty="0" smtClean="0"/>
                        <a:t> (k€)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TIARA final</a:t>
                      </a:r>
                      <a:r>
                        <a:rPr lang="fr-FR" b="1" baseline="0" dirty="0" smtClean="0"/>
                        <a:t> budget </a:t>
                      </a:r>
                      <a:r>
                        <a:rPr lang="fr-FR" b="1" baseline="0" dirty="0" err="1" smtClean="0"/>
                        <a:t>after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negociation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with</a:t>
                      </a:r>
                      <a:r>
                        <a:rPr lang="fr-FR" b="1" baseline="0" dirty="0" smtClean="0"/>
                        <a:t> EC (k€)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Participant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Match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Match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1603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971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1325.8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630.5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695.3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CERN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2192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931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1878.5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713.8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1164.7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CNRS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939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482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682.8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299.5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383.3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CIEMAT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261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365.0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166.3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198.7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DESY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367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284.0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138.0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146.0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GSI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273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164.1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103.2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INFN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1678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804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1350.5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540.7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809.8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PSI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765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1355.3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544.0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811.3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STFC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1397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613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1090.6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414.4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676.2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UPPS.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646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318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328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291.3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155.3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136.0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IPJ-PAN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210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248.0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133.4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114.6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TOTAL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11802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9139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5239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20111"/>
              </p:ext>
            </p:extLst>
          </p:nvPr>
        </p:nvGraphicFramePr>
        <p:xfrm>
          <a:off x="6239474" y="1127760"/>
          <a:ext cx="2782864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25"/>
                <a:gridCol w="993888"/>
                <a:gridCol w="876151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TIARA final</a:t>
                      </a:r>
                      <a:r>
                        <a:rPr lang="fr-FR" b="1" baseline="0" dirty="0" smtClean="0"/>
                        <a:t> budget </a:t>
                      </a:r>
                      <a:r>
                        <a:rPr lang="fr-FR" b="1" baseline="0" dirty="0" err="1" smtClean="0"/>
                        <a:t>after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negociation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with</a:t>
                      </a:r>
                      <a:r>
                        <a:rPr lang="fr-FR" b="1" baseline="0" dirty="0" smtClean="0"/>
                        <a:t> EC (k€)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WP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401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326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663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1 674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841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504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458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1 063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348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179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1 106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349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9139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7387" y="142830"/>
            <a:ext cx="4664739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year Deliverables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98936"/>
              </p:ext>
            </p:extLst>
          </p:nvPr>
        </p:nvGraphicFramePr>
        <p:xfrm>
          <a:off x="685800" y="1304764"/>
          <a:ext cx="7772398" cy="3217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245"/>
                <a:gridCol w="733245"/>
                <a:gridCol w="733245"/>
                <a:gridCol w="4106173"/>
                <a:gridCol w="733245"/>
                <a:gridCol w="733245"/>
              </a:tblGrid>
              <a:tr h="35745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 err="1">
                          <a:effectLst/>
                        </a:rPr>
                        <a:t>Num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sng" strike="noStrike">
                          <a:effectLst/>
                          <a:hlinkClick r:id="rId2" action="ppaction://hlinkfile"/>
                        </a:rPr>
                        <a:t>Nat[1]</a:t>
                      </a:r>
                      <a:endParaRPr lang="fr-FR" sz="1400" b="1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Short name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Description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month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 anchor="b"/>
                </a:tc>
              </a:tr>
              <a:tr h="210808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D1.1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O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OWSF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Overall Web Site Frame ready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PU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1997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D1.2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O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CAP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Consortium Agreement between participants ready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658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D1.3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CCE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Contract of the Consortium with the EC signed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1997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D1.4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OKM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Organization of the Kickoff meeting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1997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D1.5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IWSF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Internal Web Site Frame Ready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331793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D4.1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KIR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b="1" u="none" strike="noStrike" dirty="0">
                          <a:effectLst/>
                        </a:rPr>
                        <a:t>General Report on Key Accelerator Research Areas and Key R&amp;D Issues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PU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331793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D6.1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D_SLS_NOW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Report on existing hardware limitations and needed upgrades.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PU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1997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D5.1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ETR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Education and Training  Survey Report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PU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56636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D2.1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MoA-GI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Memorandum of Agreement on General Issues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 anchor="b"/>
                </a:tc>
              </a:tr>
              <a:tr h="27496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D3.1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ISR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Infrastructure Survey Report.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 dirty="0">
                          <a:effectLst/>
                        </a:rPr>
                        <a:t>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 dirty="0">
                          <a:effectLst/>
                        </a:rPr>
                        <a:t>PU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</a:tbl>
          </a:graphicData>
        </a:graphic>
      </p:graphicFrame>
      <p:pic>
        <p:nvPicPr>
          <p:cNvPr id="1026" name="Picture 2" descr="C:\Documents and Settings\aleksan\Local Settings\Temporary Internet Files\Content.IE5\8J9IUFCP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34" y="1659527"/>
            <a:ext cx="388854" cy="2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leksan\Local Settings\Temporary Internet Files\Content.IE5\WVVR9Q2T\MM90018558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27" y="1915658"/>
            <a:ext cx="392756" cy="2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leksan\Local Settings\Temporary Internet Files\Content.IE5\WVVR9Q2T\MM90018558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27" y="2195931"/>
            <a:ext cx="392756" cy="2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aleksan\Local Settings\Temporary Internet Files\Content.IE5\WVVR9Q2T\MM90018558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27" y="2467448"/>
            <a:ext cx="392756" cy="2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4653136"/>
            <a:ext cx="914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</a:rPr>
              <a:t>D1.1: </a:t>
            </a:r>
            <a:r>
              <a:rPr lang="fr-FR" b="1" dirty="0" err="1" smtClean="0">
                <a:solidFill>
                  <a:schemeClr val="bg1"/>
                </a:solidFill>
              </a:rPr>
              <a:t>already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exists</a:t>
            </a:r>
            <a:endParaRPr lang="fr-FR" b="1" dirty="0" smtClean="0">
              <a:solidFill>
                <a:schemeClr val="bg1"/>
              </a:solidFill>
            </a:endParaRPr>
          </a:p>
          <a:p>
            <a:pPr algn="l"/>
            <a:r>
              <a:rPr lang="fr-FR" b="1" dirty="0" smtClean="0">
                <a:solidFill>
                  <a:schemeClr val="bg1"/>
                </a:solidFill>
              </a:rPr>
              <a:t>D1.2: Is </a:t>
            </a:r>
            <a:r>
              <a:rPr lang="fr-FR" b="1" dirty="0" err="1" smtClean="0">
                <a:solidFill>
                  <a:schemeClr val="bg1"/>
                </a:solidFill>
              </a:rPr>
              <a:t>written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awaiting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approval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from</a:t>
            </a:r>
            <a:r>
              <a:rPr lang="fr-FR" b="1" dirty="0" smtClean="0">
                <a:solidFill>
                  <a:schemeClr val="bg1"/>
                </a:solidFill>
              </a:rPr>
              <a:t> CEA </a:t>
            </a:r>
            <a:r>
              <a:rPr lang="fr-FR" b="1" dirty="0" err="1" smtClean="0">
                <a:solidFill>
                  <a:schemeClr val="bg1"/>
                </a:solidFill>
              </a:rPr>
              <a:t>legal</a:t>
            </a:r>
            <a:r>
              <a:rPr lang="fr-FR" b="1" dirty="0" smtClean="0">
                <a:solidFill>
                  <a:schemeClr val="bg1"/>
                </a:solidFill>
              </a:rPr>
              <a:t> service </a:t>
            </a:r>
            <a:r>
              <a:rPr lang="fr-FR" b="1" dirty="0" err="1" smtClean="0">
                <a:solidFill>
                  <a:schemeClr val="bg1"/>
                </a:solidFill>
              </a:rPr>
              <a:t>prior</a:t>
            </a:r>
            <a:r>
              <a:rPr lang="fr-FR" b="1" dirty="0" smtClean="0">
                <a:solidFill>
                  <a:schemeClr val="bg1"/>
                </a:solidFill>
              </a:rPr>
              <a:t> to </a:t>
            </a:r>
            <a:r>
              <a:rPr lang="fr-FR" b="1" dirty="0" err="1" smtClean="0">
                <a:solidFill>
                  <a:schemeClr val="bg1"/>
                </a:solidFill>
              </a:rPr>
              <a:t>sending</a:t>
            </a:r>
            <a:endParaRPr lang="fr-FR" b="1" dirty="0">
              <a:solidFill>
                <a:schemeClr val="bg1"/>
              </a:solidFill>
            </a:endParaRPr>
          </a:p>
          <a:p>
            <a:pPr algn="l"/>
            <a:r>
              <a:rPr lang="fr-FR" b="1" dirty="0">
                <a:solidFill>
                  <a:schemeClr val="bg1"/>
                </a:solidFill>
              </a:rPr>
              <a:t>t</a:t>
            </a:r>
            <a:r>
              <a:rPr lang="fr-FR" b="1" dirty="0" smtClean="0">
                <a:solidFill>
                  <a:schemeClr val="bg1"/>
                </a:solidFill>
              </a:rPr>
              <a:t>o </a:t>
            </a:r>
            <a:r>
              <a:rPr lang="fr-FR" b="1" dirty="0" err="1" smtClean="0">
                <a:solidFill>
                  <a:schemeClr val="bg1"/>
                </a:solidFill>
              </a:rPr>
              <a:t>beneficiaries</a:t>
            </a:r>
            <a:endParaRPr lang="fr-FR" b="1" dirty="0" smtClean="0">
              <a:solidFill>
                <a:schemeClr val="bg1"/>
              </a:solidFill>
            </a:endParaRPr>
          </a:p>
          <a:p>
            <a:pPr algn="l"/>
            <a:r>
              <a:rPr lang="fr-FR" b="1" dirty="0" smtClean="0">
                <a:solidFill>
                  <a:schemeClr val="bg1"/>
                </a:solidFill>
              </a:rPr>
              <a:t>D1.3: </a:t>
            </a:r>
            <a:r>
              <a:rPr lang="fr-FR" b="1" dirty="0" err="1">
                <a:solidFill>
                  <a:schemeClr val="bg1"/>
                </a:solidFill>
              </a:rPr>
              <a:t>C</a:t>
            </a:r>
            <a:r>
              <a:rPr lang="fr-FR" b="1" dirty="0" err="1" smtClean="0">
                <a:solidFill>
                  <a:schemeClr val="bg1"/>
                </a:solidFill>
              </a:rPr>
              <a:t>ontract</a:t>
            </a:r>
            <a:r>
              <a:rPr lang="fr-FR" b="1" dirty="0" smtClean="0">
                <a:solidFill>
                  <a:schemeClr val="bg1"/>
                </a:solidFill>
              </a:rPr>
              <a:t> (GA) </a:t>
            </a:r>
            <a:r>
              <a:rPr lang="fr-FR" b="1" dirty="0" err="1" smtClean="0">
                <a:solidFill>
                  <a:schemeClr val="bg1"/>
                </a:solidFill>
              </a:rPr>
              <a:t>signed</a:t>
            </a:r>
            <a:r>
              <a:rPr lang="fr-FR" b="1" dirty="0" smtClean="0">
                <a:solidFill>
                  <a:schemeClr val="bg1"/>
                </a:solidFill>
              </a:rPr>
              <a:t> by CEA and EU, </a:t>
            </a:r>
            <a:r>
              <a:rPr lang="fr-FR" b="1" dirty="0" err="1" smtClean="0">
                <a:solidFill>
                  <a:schemeClr val="bg1"/>
                </a:solidFill>
              </a:rPr>
              <a:t>awaiting</a:t>
            </a:r>
            <a:r>
              <a:rPr lang="fr-FR" b="1" dirty="0" smtClean="0">
                <a:solidFill>
                  <a:schemeClr val="bg1"/>
                </a:solidFill>
              </a:rPr>
              <a:t> last 3 </a:t>
            </a:r>
            <a:r>
              <a:rPr lang="fr-FR" b="1" dirty="0" err="1" smtClean="0">
                <a:solidFill>
                  <a:schemeClr val="bg1"/>
                </a:solidFill>
              </a:rPr>
              <a:t>beneficiary</a:t>
            </a:r>
            <a:r>
              <a:rPr lang="fr-FR" b="1" dirty="0" smtClean="0">
                <a:solidFill>
                  <a:schemeClr val="bg1"/>
                </a:solidFill>
              </a:rPr>
              <a:t> signatures</a:t>
            </a:r>
          </a:p>
          <a:p>
            <a:pPr algn="l"/>
            <a:r>
              <a:rPr lang="fr-FR" b="1" dirty="0" smtClean="0">
                <a:solidFill>
                  <a:schemeClr val="bg1"/>
                </a:solidFill>
              </a:rPr>
              <a:t>D1.4: date </a:t>
            </a:r>
            <a:r>
              <a:rPr lang="fr-FR" b="1" dirty="0" err="1" smtClean="0">
                <a:solidFill>
                  <a:schemeClr val="bg1"/>
                </a:solidFill>
              </a:rPr>
              <a:t>fixed</a:t>
            </a:r>
            <a:r>
              <a:rPr lang="fr-FR" b="1" dirty="0" smtClean="0">
                <a:solidFill>
                  <a:schemeClr val="bg1"/>
                </a:solidFill>
              </a:rPr>
              <a:t> to 23-24:2/2011 </a:t>
            </a:r>
            <a:r>
              <a:rPr lang="fr-FR" b="1" dirty="0" err="1" smtClean="0">
                <a:solidFill>
                  <a:schemeClr val="bg1"/>
                </a:solidFill>
              </a:rPr>
              <a:t>at</a:t>
            </a:r>
            <a:r>
              <a:rPr lang="fr-FR" b="1" dirty="0" smtClean="0">
                <a:solidFill>
                  <a:schemeClr val="bg1"/>
                </a:solidFill>
              </a:rPr>
              <a:t> CERN, </a:t>
            </a:r>
            <a:r>
              <a:rPr lang="fr-FR" b="1" dirty="0" err="1" smtClean="0">
                <a:solidFill>
                  <a:schemeClr val="bg1"/>
                </a:solidFill>
              </a:rPr>
              <a:t>organization</a:t>
            </a:r>
            <a:r>
              <a:rPr lang="fr-FR" b="1" dirty="0" smtClean="0">
                <a:solidFill>
                  <a:schemeClr val="bg1"/>
                </a:solidFill>
              </a:rPr>
              <a:t> on </a:t>
            </a:r>
            <a:r>
              <a:rPr lang="fr-FR" b="1" dirty="0" err="1" smtClean="0">
                <a:solidFill>
                  <a:schemeClr val="bg1"/>
                </a:solidFill>
              </a:rPr>
              <a:t>going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330462" y="33291"/>
            <a:ext cx="387215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year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73153"/>
              </p:ext>
            </p:extLst>
          </p:nvPr>
        </p:nvGraphicFramePr>
        <p:xfrm>
          <a:off x="683569" y="1570038"/>
          <a:ext cx="7774630" cy="4791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826"/>
                <a:gridCol w="737594"/>
                <a:gridCol w="737594"/>
                <a:gridCol w="4084428"/>
                <a:gridCol w="737594"/>
                <a:gridCol w="737594"/>
              </a:tblGrid>
              <a:tr h="35971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 err="1">
                          <a:effectLst/>
                        </a:rPr>
                        <a:t>Num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Nat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Short name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Description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month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 anchor="b"/>
                </a:tc>
              </a:tr>
              <a:tr h="341272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M3.1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NWPC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Nomination of WPC for each ARA.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 anchor="b"/>
                </a:tc>
              </a:tr>
              <a:tr h="341272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M4.1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FSG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Formation of Study Group for Identification of Key Issues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</a:tr>
              <a:tr h="28593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M1.1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MTR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Monitoring tool and documentation repository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 anchor="b"/>
                </a:tc>
              </a:tr>
              <a:tr h="19369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M4.2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FWG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Formation of  Working Groups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</a:tr>
              <a:tr h="20291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M6.1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M_INSTR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Interim report on existing beam instrumentation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PU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</a:tr>
              <a:tr h="19369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M2.1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I-GI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Interim Report on General Issues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6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 anchor="b"/>
                </a:tc>
              </a:tr>
              <a:tr h="19369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M5.1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METR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Meeting to plan ETR report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7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</a:tr>
              <a:tr h="19369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M3.2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ISR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Interim Infrastructure Survey Report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8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 anchor="b"/>
                </a:tc>
              </a:tr>
              <a:tr h="20291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M7.1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RFSysReq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Report on RF system layout and requirements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8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PU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</a:tr>
              <a:tr h="19369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M8.1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HARDW-A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Purchase of crucial hardware components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PU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</a:tr>
              <a:tr h="19369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M5.2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METD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Meeting to plan ETD database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</a:tr>
              <a:tr h="38739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M2.3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I-CDO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Interim Report on Communication, Dissemination and Outreach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 anchor="b"/>
                </a:tc>
              </a:tr>
              <a:tr h="433508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M9.1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DSIF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Definition and Specifications of the Irradiation test Facilities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 dirty="0">
                          <a:effectLst/>
                        </a:rPr>
                        <a:t>PU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4" marR="9224" marT="9224" marB="0"/>
                </a:tc>
              </a:tr>
            </a:tbl>
          </a:graphicData>
        </a:graphic>
      </p:graphicFrame>
      <p:pic>
        <p:nvPicPr>
          <p:cNvPr id="2051" name="Picture 3" descr="C:\Documents and Settings\aleksan\Local Settings\Temporary Internet Files\Content.IE5\JFLFYQSR\MM900254500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971627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leksan\Local Settings\Temporary Internet Files\Content.IE5\JFLFYQSR\MM900254500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34888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088690" y="33291"/>
            <a:ext cx="4355681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Revised detailed budget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658520"/>
              </p:ext>
            </p:extLst>
          </p:nvPr>
        </p:nvGraphicFramePr>
        <p:xfrm>
          <a:off x="4642" y="1127760"/>
          <a:ext cx="6871615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71"/>
                <a:gridCol w="1478161"/>
                <a:gridCol w="1791078"/>
                <a:gridCol w="1578905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TIARA final</a:t>
                      </a:r>
                      <a:r>
                        <a:rPr lang="fr-FR" b="1" baseline="0" dirty="0" smtClean="0"/>
                        <a:t> budget </a:t>
                      </a:r>
                      <a:r>
                        <a:rPr lang="fr-FR" b="1" baseline="0" dirty="0" err="1" smtClean="0"/>
                        <a:t>after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negociation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with</a:t>
                      </a:r>
                      <a:r>
                        <a:rPr lang="fr-FR" b="1" baseline="0" dirty="0" smtClean="0"/>
                        <a:t> EC (k€)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Participant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First </a:t>
                      </a:r>
                      <a:r>
                        <a:rPr lang="fr-FR" dirty="0" err="1" smtClean="0"/>
                        <a:t>transfer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1325.8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630.5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236 437,50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CERN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1878.5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713.8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267 675,00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CNRS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682.8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299.5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112 297,50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CIEMAT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365.0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166.3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62 347,50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DESY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284.0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138.0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51 738,75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GSI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164.1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61 552,50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INFN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1350.5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540.7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202 773,75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PSI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1355.3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544.0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203 985,00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STFC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1090.6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414.4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155 418,75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UPPS.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291.3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155.3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58 233,75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IPJ-PAN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248.0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133.4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50 040,00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TOTAL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9139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1 462 500,00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 Talk template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SL Talk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 Talk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 Talk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24982</TotalTime>
  <Words>1187</Words>
  <Application>Microsoft Office PowerPoint</Application>
  <PresentationFormat>Affichage à l'écran (4:3)</PresentationFormat>
  <Paragraphs>444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Modèle par défaut</vt:lpstr>
      <vt:lpstr>2_Conception personnalisée</vt:lpstr>
      <vt:lpstr>SL Talk template</vt:lpstr>
      <vt:lpstr>1_Conception personnalisée</vt:lpstr>
      <vt:lpstr>Conception personnalisée</vt:lpstr>
      <vt:lpstr>4_Conception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CEA/DSM/DAPNIA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aleksan</dc:creator>
  <cp:lastModifiedBy>Aleksan</cp:lastModifiedBy>
  <cp:revision>1158</cp:revision>
  <dcterms:created xsi:type="dcterms:W3CDTF">2002-09-23T10:15:47Z</dcterms:created>
  <dcterms:modified xsi:type="dcterms:W3CDTF">2011-01-10T14:34:25Z</dcterms:modified>
</cp:coreProperties>
</file>