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9" r:id="rId3"/>
    <p:sldId id="294" r:id="rId4"/>
    <p:sldId id="261" r:id="rId5"/>
    <p:sldId id="265" r:id="rId6"/>
    <p:sldId id="259" r:id="rId7"/>
    <p:sldId id="263" r:id="rId8"/>
    <p:sldId id="271" r:id="rId9"/>
    <p:sldId id="272" r:id="rId10"/>
    <p:sldId id="273" r:id="rId11"/>
    <p:sldId id="281" r:id="rId12"/>
    <p:sldId id="280" r:id="rId13"/>
    <p:sldId id="264" r:id="rId14"/>
    <p:sldId id="267" r:id="rId15"/>
    <p:sldId id="286" r:id="rId16"/>
    <p:sldId id="285" r:id="rId17"/>
    <p:sldId id="282" r:id="rId18"/>
    <p:sldId id="284" r:id="rId19"/>
    <p:sldId id="283" r:id="rId20"/>
    <p:sldId id="287" r:id="rId21"/>
    <p:sldId id="289" r:id="rId22"/>
    <p:sldId id="288" r:id="rId23"/>
    <p:sldId id="290" r:id="rId24"/>
    <p:sldId id="292" r:id="rId25"/>
    <p:sldId id="295" r:id="rId26"/>
    <p:sldId id="291" r:id="rId27"/>
    <p:sldId id="278" r:id="rId28"/>
    <p:sldId id="293" r:id="rId29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000066"/>
    <a:srgbClr val="FF99CC"/>
    <a:srgbClr val="000099"/>
    <a:srgbClr val="FFFF99"/>
    <a:srgbClr val="00FF00"/>
    <a:srgbClr val="FF0000"/>
    <a:srgbClr val="660033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21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154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E204B39-5F98-4B19-9968-D5A1ECB300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8BEF283-4092-47ED-9B03-986909A5A4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C17B2F-63A9-4BB6-A9A5-2196FB402B98}" type="slidenum">
              <a:rPr lang="en-GB" smtClean="0"/>
              <a:pPr/>
              <a:t>14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F&amp;Dia ASTeC 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 flipH="1">
            <a:off x="7486650" y="1485900"/>
            <a:ext cx="6350" cy="4306888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482600" y="3238500"/>
            <a:ext cx="82296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7" name="Picture 12" descr="top_b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9525" y="3416300"/>
            <a:ext cx="104457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493713" y="1255713"/>
            <a:ext cx="6781800" cy="1763712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GB" altLang="en-US"/>
              <a:t>Click to edit Master title style</a:t>
            </a:r>
          </a:p>
        </p:txBody>
      </p:sp>
      <p:sp>
        <p:nvSpPr>
          <p:cNvPr id="4301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501650" y="3416300"/>
            <a:ext cx="6769100" cy="2376488"/>
          </a:xfrm>
        </p:spPr>
        <p:txBody>
          <a:bodyPr/>
          <a:lstStyle>
            <a:lvl1pPr marL="0" indent="0" algn="r">
              <a:buFontTx/>
              <a:buNone/>
              <a:defRPr sz="3600">
                <a:latin typeface="Monotype Corsiva" pitchFamily="66" charset="0"/>
              </a:defRPr>
            </a:lvl1pPr>
          </a:lstStyle>
          <a:p>
            <a:r>
              <a:rPr lang="en-GB" altLang="en-US"/>
              <a:t>Click to edit Master subtitle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Andrew moss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Andrew Moss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5175"/>
            <a:ext cx="2057400" cy="5360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19800" cy="5360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Andrew Moss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652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Andrew Moss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Collaboration meeting, RAL, 7</a:t>
            </a:r>
            <a:r>
              <a:rPr lang="en-GB" baseline="30000"/>
              <a:t>th</a:t>
            </a:r>
            <a:r>
              <a:rPr lang="en-GB"/>
              <a:t> – 10</a:t>
            </a:r>
            <a:r>
              <a:rPr lang="en-GB" baseline="30000"/>
              <a:t>th</a:t>
            </a:r>
            <a:r>
              <a:rPr lang="en-GB"/>
              <a:t> July 2010</a:t>
            </a:r>
          </a:p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Andrew Moss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Andrew Moss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Andrew Moss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Andrew Moss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Andrew Moss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Andrew Moss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Andrew Moss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Andrew Moss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5175"/>
            <a:ext cx="82296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70150" y="6453188"/>
            <a:ext cx="411797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660033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/>
              <a:t>Collaboration meeting, RAL, 7</a:t>
            </a:r>
            <a:r>
              <a:rPr lang="en-GB" baseline="30000"/>
              <a:t>th</a:t>
            </a:r>
            <a:r>
              <a:rPr lang="en-GB"/>
              <a:t> – 10</a:t>
            </a:r>
            <a:r>
              <a:rPr lang="en-GB" baseline="30000"/>
              <a:t>th</a:t>
            </a:r>
            <a:r>
              <a:rPr lang="en-GB"/>
              <a:t> July 2010</a:t>
            </a:r>
          </a:p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660033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/>
              <a:t>Andrew Moss</a:t>
            </a:r>
          </a:p>
        </p:txBody>
      </p:sp>
      <p:pic>
        <p:nvPicPr>
          <p:cNvPr id="2" name="Picture 7" descr="RF&amp;Dia ASTeC Head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0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33"/>
          </a:solidFill>
          <a:latin typeface="Monotype Corsiva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33"/>
          </a:solidFill>
          <a:latin typeface="Monotype Corsiva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33"/>
          </a:solidFill>
          <a:latin typeface="Monotype Corsiva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33"/>
          </a:solidFill>
          <a:latin typeface="Monotype Corsiva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660033"/>
          </a:solidFill>
          <a:latin typeface="Monotype Corsiva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660033"/>
          </a:solidFill>
          <a:latin typeface="Monotype Corsiva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660033"/>
          </a:solidFill>
          <a:latin typeface="Monotype Corsiva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660033"/>
          </a:solidFill>
          <a:latin typeface="Monotype Corsiva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sz="3200" b="1" smtClean="0"/>
              <a:t>Andrew Moss</a:t>
            </a:r>
          </a:p>
          <a:p>
            <a:pPr eaLnBrk="1" hangingPunct="1"/>
            <a:r>
              <a:rPr lang="en-GB" sz="3200" b="1" smtClean="0"/>
              <a:t>ASTeC</a:t>
            </a:r>
          </a:p>
          <a:p>
            <a:pPr eaLnBrk="1" hangingPunct="1"/>
            <a:r>
              <a:rPr lang="en-GB" sz="3200" b="1" smtClean="0"/>
              <a:t>Collaboration meeting CM29</a:t>
            </a:r>
          </a:p>
          <a:p>
            <a:pPr eaLnBrk="1" hangingPunct="1"/>
            <a:r>
              <a:rPr lang="en-GB" sz="3200" b="1" smtClean="0"/>
              <a:t>15</a:t>
            </a:r>
            <a:r>
              <a:rPr lang="en-GB" sz="3200" b="1" baseline="30000" smtClean="0"/>
              <a:t>th</a:t>
            </a:r>
            <a:r>
              <a:rPr lang="en-GB" sz="3200" b="1" smtClean="0"/>
              <a:t> - 18</a:t>
            </a:r>
            <a:r>
              <a:rPr lang="en-GB" sz="3200" b="1" baseline="30000" smtClean="0"/>
              <a:t>th</a:t>
            </a:r>
            <a:r>
              <a:rPr lang="en-GB" sz="3200" b="1" smtClean="0"/>
              <a:t> February 2011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255713"/>
            <a:ext cx="7275513" cy="1763712"/>
          </a:xfrm>
        </p:spPr>
        <p:txBody>
          <a:bodyPr/>
          <a:lstStyle/>
          <a:p>
            <a:pPr eaLnBrk="1" hangingPunct="1"/>
            <a:r>
              <a:rPr lang="en-GB" sz="4000" smtClean="0"/>
              <a:t>MICE RF System</a:t>
            </a:r>
            <a:endParaRPr lang="en-GB" sz="4000" smtClean="0">
              <a:solidFill>
                <a:srgbClr val="000066"/>
              </a:solidFill>
            </a:endParaRPr>
          </a:p>
        </p:txBody>
      </p:sp>
      <p:sp>
        <p:nvSpPr>
          <p:cNvPr id="13316" name="AutoShape 7"/>
          <p:cNvSpPr>
            <a:spLocks noChangeAspect="1" noChangeArrowheads="1" noTextEdit="1"/>
          </p:cNvSpPr>
          <p:nvPr/>
        </p:nvSpPr>
        <p:spPr bwMode="auto">
          <a:xfrm>
            <a:off x="7621588" y="1870075"/>
            <a:ext cx="1055687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17" name="Rectangle 9"/>
          <p:cNvSpPr>
            <a:spLocks noChangeArrowheads="1"/>
          </p:cNvSpPr>
          <p:nvPr/>
        </p:nvSpPr>
        <p:spPr bwMode="auto">
          <a:xfrm>
            <a:off x="7623175" y="1871663"/>
            <a:ext cx="1044575" cy="11826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18" name="Picture 14" descr="mice 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9850" y="1901825"/>
            <a:ext cx="9525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116 amplifier testing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320800"/>
            <a:ext cx="4038600" cy="5029200"/>
          </a:xfrm>
        </p:spPr>
        <p:txBody>
          <a:bodyPr/>
          <a:lstStyle/>
          <a:p>
            <a:r>
              <a:rPr lang="en-GB" sz="1800" smtClean="0"/>
              <a:t>So far testing has been relatively un dramatic and system very quickly up to  100kW output for 10kW input</a:t>
            </a:r>
          </a:p>
          <a:p>
            <a:r>
              <a:rPr lang="en-GB" sz="1800" smtClean="0"/>
              <a:t>Old ISIS tube installed while we learn how to operate the system </a:t>
            </a:r>
          </a:p>
          <a:p>
            <a:r>
              <a:rPr lang="en-GB" sz="1800" smtClean="0"/>
              <a:t>Sudden oscillation possible, can see diode traces change dramatically when this happens</a:t>
            </a:r>
          </a:p>
          <a:p>
            <a:r>
              <a:rPr lang="en-GB" sz="1800" smtClean="0"/>
              <a:t>lots of RF noise on all earth systems causing interlocks to fire at 160kW, gradually going around the power supply fixing these issues</a:t>
            </a:r>
          </a:p>
          <a:p>
            <a:r>
              <a:rPr lang="en-GB" sz="1800" smtClean="0"/>
              <a:t>Discussions with ISIS linac team have indicated that the amplifier looks to be working correctly, suggested a method for tuning  up the system. HV bypass capacitors have been fitted on main cap bank to aid in noise reduction</a:t>
            </a:r>
          </a:p>
          <a:p>
            <a:pPr>
              <a:buFontTx/>
              <a:buNone/>
            </a:pPr>
            <a:endParaRPr lang="en-GB" smtClean="0"/>
          </a:p>
        </p:txBody>
      </p:sp>
      <p:pic>
        <p:nvPicPr>
          <p:cNvPr id="21508" name="Content Placeholder 6" descr="116 100kW output +reflecte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32400" y="1365250"/>
            <a:ext cx="3246438" cy="2433638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Andrew Moss</a:t>
            </a:r>
            <a:endParaRPr lang="en-GB"/>
          </a:p>
        </p:txBody>
      </p:sp>
      <p:pic>
        <p:nvPicPr>
          <p:cNvPr id="21510" name="Picture 7" descr="26102010222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0838" y="4076700"/>
            <a:ext cx="3306762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4140200" y="4305300"/>
            <a:ext cx="2057400" cy="1270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512" name="TextBox 9"/>
          <p:cNvSpPr txBox="1">
            <a:spLocks noChangeArrowheads="1"/>
          </p:cNvSpPr>
          <p:nvPr/>
        </p:nvSpPr>
        <p:spPr bwMode="auto">
          <a:xfrm>
            <a:off x="4584700" y="1778000"/>
            <a:ext cx="1384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Forward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RF and power supply testing this week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smtClean="0"/>
              <a:t>System pushed to 200kW RF output by driving input very hard</a:t>
            </a:r>
          </a:p>
          <a:p>
            <a:r>
              <a:rPr lang="en-GB" sz="2400" smtClean="0"/>
              <a:t>Tests on crowbar circuit have revealed that at HV level of 23kV system starts to have breakdown issues inside power supply</a:t>
            </a:r>
          </a:p>
          <a:p>
            <a:r>
              <a:rPr lang="en-GB" sz="2400" smtClean="0"/>
              <a:t>Testing with a current limited (1mA) power supply to find cause of breakdown will commence </a:t>
            </a:r>
          </a:p>
          <a:p>
            <a:endParaRPr lang="en-GB" smtClean="0"/>
          </a:p>
        </p:txBody>
      </p:sp>
      <p:pic>
        <p:nvPicPr>
          <p:cNvPr id="22532" name="Content Placeholder 5" descr="15022011245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Andrew Moss</a:t>
            </a:r>
            <a:endParaRPr lang="en-GB"/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5092700" y="1943100"/>
            <a:ext cx="2755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Forward power into load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Further 116 testing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smtClean="0"/>
              <a:t>HV issues are the are the major obstacle to reaching high power in this system at the moment, could also be some self oscillation in the circuit, lots more to understand</a:t>
            </a:r>
          </a:p>
          <a:p>
            <a:r>
              <a:rPr lang="en-GB" sz="2800" smtClean="0"/>
              <a:t>Old ISIS tube showing gain of 10 which is to be expected, should be useful up to 1MW</a:t>
            </a:r>
          </a:p>
          <a:p>
            <a:r>
              <a:rPr lang="en-GB" sz="2800" smtClean="0"/>
              <a:t>Will then swap to a new 4616 and new 116 to push system harder</a:t>
            </a:r>
          </a:p>
          <a:p>
            <a:r>
              <a:rPr lang="en-GB" sz="2800" smtClean="0"/>
              <a:t>So far the amplifier system seams very well behaved at up to 22kV and 200kW, however a long way to go yet 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Andrew Moss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Predicted hall layout for RF components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Andrew Moss</a:t>
            </a:r>
            <a:endParaRPr lang="en-GB"/>
          </a:p>
        </p:txBody>
      </p:sp>
      <p:pic>
        <p:nvPicPr>
          <p:cNvPr id="25604" name="Picture 8" descr="DL style amplifi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614488"/>
            <a:ext cx="8713787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Coax design</a:t>
            </a:r>
          </a:p>
        </p:txBody>
      </p:sp>
      <p:sp>
        <p:nvSpPr>
          <p:cNvPr id="26627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42300" cy="4622800"/>
          </a:xfrm>
        </p:spPr>
        <p:txBody>
          <a:bodyPr/>
          <a:lstStyle/>
          <a:p>
            <a:r>
              <a:rPr lang="en-GB" sz="2000" smtClean="0"/>
              <a:t>Coax system will use large phase shifter to make amplifier immune to reflected power issues</a:t>
            </a:r>
          </a:p>
          <a:p>
            <a:r>
              <a:rPr lang="en-GB" sz="2000" smtClean="0"/>
              <a:t>Hybrid power splitters to divide power before each cavity with a rejection load, this should provide a robust reliable system </a:t>
            </a:r>
          </a:p>
          <a:p>
            <a:r>
              <a:rPr lang="en-GB" sz="2000" smtClean="0"/>
              <a:t>Local phase shifters in each cavity coupler, small range available only,  so need to plan coax system carefully to get phase lengths within range at the cavity input couplers</a:t>
            </a:r>
          </a:p>
          <a:p>
            <a:r>
              <a:rPr lang="en-GB" sz="2000" smtClean="0"/>
              <a:t>Power monitoring in each section of coax will be linked in to RF control system so that issues can be flagged before faults occur</a:t>
            </a:r>
          </a:p>
          <a:p>
            <a:r>
              <a:rPr lang="en-GB" sz="2000" smtClean="0"/>
              <a:t>Nitrogen gas pressure system with the coax for voltage stand off and interlock</a:t>
            </a:r>
          </a:p>
          <a:p>
            <a:r>
              <a:rPr lang="en-GB" sz="2000" smtClean="0"/>
              <a:t>Plan to have the ability to connect test loads in place of cavity to test amplifier/coax system in its complete 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Andrew Moss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Andrew Moss</a:t>
            </a:r>
            <a:endParaRPr lang="en-GB"/>
          </a:p>
        </p:txBody>
      </p:sp>
      <p:pic>
        <p:nvPicPr>
          <p:cNvPr id="27651" name="Picture 2" descr="cern amp vei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9063" y="736600"/>
            <a:ext cx="614203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2705100" y="21209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Trombone phase shifter</a:t>
            </a: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2984500" y="3441700"/>
            <a:ext cx="1790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Hybrid power splitter</a:t>
            </a:r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2349500" y="42799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RF load</a:t>
            </a:r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4165600" y="5765800"/>
            <a:ext cx="1270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Outputs to cavity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4787900" y="4864100"/>
            <a:ext cx="1257300" cy="317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2514600" y="6324600"/>
            <a:ext cx="1676400" cy="279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241800" y="38735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03600" y="4470400"/>
            <a:ext cx="546100" cy="38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670300" y="2590800"/>
            <a:ext cx="1524000" cy="25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661" name="Rectangle 19"/>
          <p:cNvSpPr>
            <a:spLocks noChangeArrowheads="1"/>
          </p:cNvSpPr>
          <p:nvPr/>
        </p:nvSpPr>
        <p:spPr bwMode="auto">
          <a:xfrm>
            <a:off x="211138" y="1035050"/>
            <a:ext cx="4035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Tim Hayler, Alan Grant and Alan Muir </a:t>
            </a:r>
          </a:p>
          <a:p>
            <a:r>
              <a:rPr lang="en-GB"/>
              <a:t>have been doing CAD layouts</a:t>
            </a:r>
          </a:p>
        </p:txBody>
      </p:sp>
      <p:sp>
        <p:nvSpPr>
          <p:cNvPr id="27662" name="TextBox 20"/>
          <p:cNvSpPr txBox="1">
            <a:spLocks noChangeArrowheads="1"/>
          </p:cNvSpPr>
          <p:nvPr/>
        </p:nvSpPr>
        <p:spPr bwMode="auto">
          <a:xfrm>
            <a:off x="7086600" y="1143000"/>
            <a:ext cx="177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CERN amplifier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Andrew Moss</a:t>
            </a:r>
            <a:endParaRPr lang="en-GB"/>
          </a:p>
        </p:txBody>
      </p:sp>
      <p:pic>
        <p:nvPicPr>
          <p:cNvPr id="28675" name="Picture 2" descr="Berkeley amp vei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" y="750888"/>
            <a:ext cx="6611938" cy="601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3695700" y="17145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Trombone phase shifter</a:t>
            </a: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355600" y="5168900"/>
            <a:ext cx="1790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Hybrid power splitter</a:t>
            </a:r>
          </a:p>
        </p:txBody>
      </p:sp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1905000" y="58293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RF load</a:t>
            </a:r>
          </a:p>
        </p:txBody>
      </p:sp>
      <p:sp>
        <p:nvSpPr>
          <p:cNvPr id="28679" name="TextBox 6"/>
          <p:cNvSpPr txBox="1">
            <a:spLocks noChangeArrowheads="1"/>
          </p:cNvSpPr>
          <p:nvPr/>
        </p:nvSpPr>
        <p:spPr bwMode="auto">
          <a:xfrm>
            <a:off x="6705600" y="5321300"/>
            <a:ext cx="1270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Outputs to cavity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3657600" y="4445000"/>
            <a:ext cx="2946400" cy="1003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6775450" y="5988050"/>
            <a:ext cx="177800" cy="139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844800" y="5664200"/>
            <a:ext cx="406400" cy="279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397000" y="5257800"/>
            <a:ext cx="952500" cy="355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3086100" y="2247900"/>
            <a:ext cx="5969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685" name="TextBox 17"/>
          <p:cNvSpPr txBox="1">
            <a:spLocks noChangeArrowheads="1"/>
          </p:cNvSpPr>
          <p:nvPr/>
        </p:nvSpPr>
        <p:spPr bwMode="auto">
          <a:xfrm>
            <a:off x="2451100" y="121920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Berkeley amplifier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Andrew Moss</a:t>
            </a:r>
            <a:endParaRPr lang="en-GB"/>
          </a:p>
        </p:txBody>
      </p:sp>
      <p:pic>
        <p:nvPicPr>
          <p:cNvPr id="29699" name="Picture 6" descr="amps behind w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600" y="850900"/>
            <a:ext cx="6819900" cy="564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Andrew Moss</a:t>
            </a:r>
            <a:endParaRPr lang="en-GB"/>
          </a:p>
        </p:txBody>
      </p:sp>
      <p:pic>
        <p:nvPicPr>
          <p:cNvPr id="30723" name="Picture 2" descr="rf layout pla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1308100"/>
            <a:ext cx="8686800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Andrew Moss</a:t>
            </a:r>
            <a:endParaRPr lang="en-GB"/>
          </a:p>
        </p:txBody>
      </p:sp>
      <p:pic>
        <p:nvPicPr>
          <p:cNvPr id="31747" name="Picture 2" descr="rf layout abov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0" y="727075"/>
            <a:ext cx="7188200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contents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409700"/>
            <a:ext cx="8229600" cy="4914900"/>
          </a:xfrm>
        </p:spPr>
        <p:txBody>
          <a:bodyPr/>
          <a:lstStyle/>
          <a:p>
            <a:r>
              <a:rPr lang="en-GB" dirty="0" smtClean="0"/>
              <a:t>TIARA milestones</a:t>
            </a:r>
          </a:p>
          <a:p>
            <a:r>
              <a:rPr lang="en-GB" dirty="0" smtClean="0"/>
              <a:t>High power amplifier testing </a:t>
            </a:r>
          </a:p>
          <a:p>
            <a:pPr lvl="1"/>
            <a:r>
              <a:rPr lang="en-GB" dirty="0" smtClean="0"/>
              <a:t>Results so far</a:t>
            </a:r>
          </a:p>
          <a:p>
            <a:pPr lvl="1"/>
            <a:r>
              <a:rPr lang="en-GB" dirty="0" smtClean="0"/>
              <a:t>Next steps</a:t>
            </a:r>
          </a:p>
          <a:p>
            <a:pPr lvl="1"/>
            <a:r>
              <a:rPr lang="en-GB" dirty="0" smtClean="0"/>
              <a:t>Plan</a:t>
            </a:r>
          </a:p>
          <a:p>
            <a:r>
              <a:rPr lang="en-GB" dirty="0" smtClean="0"/>
              <a:t>Hall layout</a:t>
            </a:r>
          </a:p>
          <a:p>
            <a:pPr lvl="1"/>
            <a:r>
              <a:rPr lang="en-GB" dirty="0" smtClean="0"/>
              <a:t>First attempts of CAD modelling</a:t>
            </a:r>
          </a:p>
          <a:p>
            <a:pPr lvl="1"/>
            <a:r>
              <a:rPr lang="en-GB" dirty="0" smtClean="0"/>
              <a:t>Optimisation</a:t>
            </a:r>
          </a:p>
          <a:p>
            <a:pPr lvl="1"/>
            <a:r>
              <a:rPr lang="en-GB" dirty="0" smtClean="0"/>
              <a:t>plan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Collaboration meeting, RAL, 15</a:t>
            </a:r>
            <a:r>
              <a:rPr lang="en-GB" baseline="30000" dirty="0" smtClean="0"/>
              <a:t>h</a:t>
            </a:r>
            <a:r>
              <a:rPr lang="en-GB" dirty="0" smtClean="0"/>
              <a:t> – 18 </a:t>
            </a:r>
            <a:r>
              <a:rPr lang="en-GB" baseline="30000" dirty="0" smtClean="0"/>
              <a:t>h</a:t>
            </a:r>
            <a:r>
              <a:rPr lang="en-GB" dirty="0" smtClean="0"/>
              <a:t> Febuary2011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Andrew Moss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Layout optimisation</a:t>
            </a:r>
          </a:p>
        </p:txBody>
      </p:sp>
      <p:sp>
        <p:nvSpPr>
          <p:cNvPr id="3277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smtClean="0"/>
              <a:t>Try to get as much of the complex RF devices out from under the floor so that floor does not need to be lifted if there is a problem</a:t>
            </a:r>
          </a:p>
          <a:p>
            <a:r>
              <a:rPr lang="en-GB" sz="2400" smtClean="0"/>
              <a:t>Still need space around amplifiers to work on them </a:t>
            </a:r>
          </a:p>
          <a:p>
            <a:r>
              <a:rPr lang="en-GB" sz="2400" smtClean="0"/>
              <a:t>trombone phase shifters behind shield wall freed up a lot of space</a:t>
            </a:r>
          </a:p>
          <a:p>
            <a:r>
              <a:rPr lang="en-GB" sz="2400" smtClean="0"/>
              <a:t>move feeds to cavity couplers as close as possible to under the required port</a:t>
            </a:r>
          </a:p>
          <a:p>
            <a:r>
              <a:rPr lang="en-GB" sz="2400" smtClean="0"/>
              <a:t>‘flexible’s’ up from floor to cavity couplers will be able to be removed so RFCC can be moved</a:t>
            </a:r>
          </a:p>
          <a:p>
            <a:r>
              <a:rPr lang="en-GB" sz="2400" smtClean="0"/>
              <a:t>Tiara report on RF system layout and requirements due 6 months into project, Design and specification report at 12 months</a:t>
            </a:r>
          </a:p>
          <a:p>
            <a:endParaRPr lang="en-GB" smtClean="0"/>
          </a:p>
          <a:p>
            <a:endParaRPr lang="en-GB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Andrew Moss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Andrew Moss</a:t>
            </a:r>
            <a:endParaRPr lang="en-GB"/>
          </a:p>
        </p:txBody>
      </p:sp>
      <p:pic>
        <p:nvPicPr>
          <p:cNvPr id="33795" name="Picture 2" descr="RF-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887413"/>
            <a:ext cx="8864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6565900" y="1930400"/>
            <a:ext cx="1816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4616 amps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5092700" y="2146300"/>
            <a:ext cx="1295400" cy="17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Andrew Moss</a:t>
            </a:r>
            <a:endParaRPr lang="en-GB"/>
          </a:p>
        </p:txBody>
      </p:sp>
      <p:pic>
        <p:nvPicPr>
          <p:cNvPr id="34819" name="Picture 2" descr="RF-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47738"/>
            <a:ext cx="8978900" cy="53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5791200" y="1485900"/>
            <a:ext cx="203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Hybrids and RF loads all behind shield wall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4495800" y="2057400"/>
            <a:ext cx="1181100" cy="546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822" name="TextBox 6"/>
          <p:cNvSpPr txBox="1">
            <a:spLocks noChangeArrowheads="1"/>
          </p:cNvSpPr>
          <p:nvPr/>
        </p:nvSpPr>
        <p:spPr bwMode="auto">
          <a:xfrm>
            <a:off x="7200900" y="4165600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RF outputs below RFCC inputs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Andrew Moss</a:t>
            </a:r>
            <a:endParaRPr lang="en-GB"/>
          </a:p>
        </p:txBody>
      </p:sp>
      <p:pic>
        <p:nvPicPr>
          <p:cNvPr id="35843" name="Picture 2" descr="RF-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887413"/>
            <a:ext cx="89281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Andrew Moss</a:t>
            </a:r>
            <a:endParaRPr lang="en-GB"/>
          </a:p>
        </p:txBody>
      </p:sp>
      <p:pic>
        <p:nvPicPr>
          <p:cNvPr id="36867" name="Picture 2" descr="RF-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2313"/>
            <a:ext cx="9144000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Andrew Moss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0887"/>
            <a:ext cx="9144000" cy="524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Layout further work</a:t>
            </a:r>
          </a:p>
        </p:txBody>
      </p:sp>
      <p:sp>
        <p:nvSpPr>
          <p:cNvPr id="3789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smtClean="0"/>
              <a:t>Need to match lengths of coax from hybrid splitters to cavity inputs for phase addition</a:t>
            </a:r>
          </a:p>
          <a:p>
            <a:r>
              <a:rPr lang="en-GB" sz="2400" smtClean="0"/>
              <a:t>These can be in 4 inch coax to save space</a:t>
            </a:r>
          </a:p>
          <a:p>
            <a:r>
              <a:rPr lang="en-GB" sz="2400" smtClean="0"/>
              <a:t>Smaller RF loads found, can be designed to our specification</a:t>
            </a:r>
          </a:p>
          <a:p>
            <a:r>
              <a:rPr lang="en-GB" sz="2400" smtClean="0"/>
              <a:t>Will add small phase shifters into these lines to take out small errors</a:t>
            </a:r>
          </a:p>
          <a:p>
            <a:r>
              <a:rPr lang="en-GB" sz="2400" smtClean="0"/>
              <a:t>N2 pressurisation to be discussed, cavity inputs may need this anyway for voltage standoff, interlock if something goes wrong in the couplers/coax</a:t>
            </a:r>
          </a:p>
          <a:p>
            <a:r>
              <a:rPr lang="en-GB" sz="2400" smtClean="0"/>
              <a:t>Write specification for coax system to purchase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Andrew Moss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Plan</a:t>
            </a:r>
          </a:p>
        </p:txBody>
      </p:sp>
      <p:sp>
        <p:nvSpPr>
          <p:cNvPr id="3891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smtClean="0"/>
              <a:t>Complete tests on current amplifier and then ship to MICE</a:t>
            </a:r>
          </a:p>
          <a:p>
            <a:r>
              <a:rPr lang="en-GB" sz="2800" smtClean="0"/>
              <a:t>Build up first CERN amplifier to working system and begin tests early 2011</a:t>
            </a:r>
          </a:p>
          <a:p>
            <a:r>
              <a:rPr lang="en-GB" sz="2800" smtClean="0"/>
              <a:t>Test digital LLRF on amplifier system</a:t>
            </a:r>
          </a:p>
          <a:p>
            <a:r>
              <a:rPr lang="en-GB" sz="2800" smtClean="0"/>
              <a:t>Build up next set of power supplies and transfer into test system, send current power supplies to be installed in MICE hall</a:t>
            </a:r>
          </a:p>
          <a:p>
            <a:r>
              <a:rPr lang="en-GB" sz="2800" smtClean="0"/>
              <a:t>Complete design of RF components from amplifier to cavities and procure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Andrew Moss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Thanks to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Tim Hayler, Alan Grant, Alan Muir for their work on the layout</a:t>
            </a:r>
          </a:p>
          <a:p>
            <a:r>
              <a:rPr lang="en-GB" smtClean="0"/>
              <a:t>Mark Keelan and Alan Letchford for help with the amplifier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Andrew Moss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TIARA deliverables and milestones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Andrew Moss</a:t>
            </a:r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5765800" cy="1327308"/>
          </a:xfrm>
          <a:prstGeom prst="rect">
            <a:avLst/>
          </a:prstGeom>
          <a:noFill/>
          <a:ln w="1905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852936"/>
            <a:ext cx="6005982" cy="1574974"/>
          </a:xfrm>
          <a:prstGeom prst="rect">
            <a:avLst/>
          </a:prstGeom>
          <a:noFill/>
          <a:ln w="19050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69900" y="2032000"/>
            <a:ext cx="5753100" cy="3683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843808" y="3501008"/>
            <a:ext cx="6048672" cy="720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653136"/>
            <a:ext cx="6499225" cy="1565275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05408" y="4859908"/>
            <a:ext cx="6439892" cy="10173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Amplifier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Andrew Moss</a:t>
            </a:r>
            <a:endParaRPr lang="en-GB"/>
          </a:p>
        </p:txBody>
      </p:sp>
      <p:sp>
        <p:nvSpPr>
          <p:cNvPr id="1536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914900"/>
          </a:xfrm>
        </p:spPr>
        <p:txBody>
          <a:bodyPr/>
          <a:lstStyle/>
          <a:p>
            <a:r>
              <a:rPr lang="en-GB" smtClean="0"/>
              <a:t>First medium power (300kW) amplifier and power supply system tested 2008</a:t>
            </a:r>
          </a:p>
          <a:p>
            <a:r>
              <a:rPr lang="en-GB" smtClean="0"/>
              <a:t>Refurbishment and rebuild of first high power (2MW) amplifier complete October 2009</a:t>
            </a:r>
          </a:p>
          <a:p>
            <a:r>
              <a:rPr lang="en-GB" smtClean="0"/>
              <a:t>Power supplies for first 2MW amp operational</a:t>
            </a:r>
          </a:p>
          <a:p>
            <a:r>
              <a:rPr lang="en-GB" smtClean="0"/>
              <a:t>Two further 300kW amplifiers awaiting repair</a:t>
            </a:r>
          </a:p>
          <a:p>
            <a:r>
              <a:rPr lang="en-GB" smtClean="0"/>
              <a:t>Two refurbished 2MW CERN amplifiers partly tested, awaiting assembly and high power test</a:t>
            </a:r>
          </a:p>
          <a:p>
            <a:r>
              <a:rPr lang="en-GB" smtClean="0"/>
              <a:t>Still need to build 3 more sets of power supplies</a:t>
            </a:r>
          </a:p>
          <a:p>
            <a:r>
              <a:rPr lang="en-GB" smtClean="0"/>
              <a:t>One more 300kW amplifier to buy/acquire</a:t>
            </a:r>
          </a:p>
          <a:p>
            <a:pPr>
              <a:buFontTx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RF system components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Andrew Moss</a:t>
            </a:r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73263" y="4618038"/>
            <a:ext cx="2286000" cy="137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6389" name="AutoShape 7"/>
          <p:cNvSpPr>
            <a:spLocks noChangeArrowheads="1"/>
          </p:cNvSpPr>
          <p:nvPr/>
        </p:nvSpPr>
        <p:spPr bwMode="auto">
          <a:xfrm>
            <a:off x="2201863" y="4846638"/>
            <a:ext cx="342900" cy="914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AutoShape 8"/>
          <p:cNvSpPr>
            <a:spLocks noChangeArrowheads="1"/>
          </p:cNvSpPr>
          <p:nvPr/>
        </p:nvSpPr>
        <p:spPr bwMode="auto">
          <a:xfrm>
            <a:off x="2773363" y="4846638"/>
            <a:ext cx="342900" cy="914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AutoShape 9"/>
          <p:cNvSpPr>
            <a:spLocks noChangeArrowheads="1"/>
          </p:cNvSpPr>
          <p:nvPr/>
        </p:nvSpPr>
        <p:spPr bwMode="auto">
          <a:xfrm>
            <a:off x="3230563" y="4846638"/>
            <a:ext cx="342900" cy="914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AutoShape 10"/>
          <p:cNvSpPr>
            <a:spLocks noChangeArrowheads="1"/>
          </p:cNvSpPr>
          <p:nvPr/>
        </p:nvSpPr>
        <p:spPr bwMode="auto">
          <a:xfrm>
            <a:off x="3687763" y="4846638"/>
            <a:ext cx="342900" cy="914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Rectangle 123"/>
          <p:cNvSpPr>
            <a:spLocks noChangeArrowheads="1"/>
          </p:cNvSpPr>
          <p:nvPr/>
        </p:nvSpPr>
        <p:spPr bwMode="auto">
          <a:xfrm>
            <a:off x="2074863" y="3313113"/>
            <a:ext cx="914400" cy="457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100">
                <a:cs typeface="Arial" charset="0"/>
              </a:rPr>
              <a:t>2 MW Amplifier</a:t>
            </a:r>
            <a:endParaRPr lang="en-GB">
              <a:cs typeface="Arial" charset="0"/>
            </a:endParaRPr>
          </a:p>
        </p:txBody>
      </p:sp>
      <p:sp>
        <p:nvSpPr>
          <p:cNvPr id="16394" name="Rectangle 124"/>
          <p:cNvSpPr>
            <a:spLocks noChangeArrowheads="1"/>
          </p:cNvSpPr>
          <p:nvPr/>
        </p:nvSpPr>
        <p:spPr bwMode="auto">
          <a:xfrm>
            <a:off x="3217863" y="3313113"/>
            <a:ext cx="914400" cy="457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100">
                <a:cs typeface="Arial" charset="0"/>
              </a:rPr>
              <a:t>2 MW Amplifier</a:t>
            </a:r>
            <a:endParaRPr lang="en-GB">
              <a:cs typeface="Arial" charset="0"/>
            </a:endParaRPr>
          </a:p>
        </p:txBody>
      </p:sp>
      <p:cxnSp>
        <p:nvCxnSpPr>
          <p:cNvPr id="16395" name="AutoShape 13"/>
          <p:cNvCxnSpPr>
            <a:cxnSpLocks noChangeShapeType="1"/>
            <a:endCxn id="16394" idx="2"/>
          </p:cNvCxnSpPr>
          <p:nvPr/>
        </p:nvCxnSpPr>
        <p:spPr bwMode="auto">
          <a:xfrm rot="-5400000">
            <a:off x="3617913" y="3827463"/>
            <a:ext cx="1143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96" name="AutoShape 14"/>
          <p:cNvCxnSpPr>
            <a:cxnSpLocks noChangeShapeType="1"/>
            <a:endCxn id="16393" idx="2"/>
          </p:cNvCxnSpPr>
          <p:nvPr/>
        </p:nvCxnSpPr>
        <p:spPr bwMode="auto">
          <a:xfrm rot="-5400000">
            <a:off x="2474913" y="3827463"/>
            <a:ext cx="1143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97" name="AutoShape 15"/>
          <p:cNvCxnSpPr>
            <a:cxnSpLocks noChangeShapeType="1"/>
            <a:stCxn id="16407" idx="1"/>
            <a:endCxn id="16389" idx="0"/>
          </p:cNvCxnSpPr>
          <p:nvPr/>
        </p:nvCxnSpPr>
        <p:spPr bwMode="auto">
          <a:xfrm rot="10800000" flipH="1" flipV="1">
            <a:off x="2295525" y="3978275"/>
            <a:ext cx="77788" cy="868363"/>
          </a:xfrm>
          <a:prstGeom prst="bentConnector4">
            <a:avLst>
              <a:gd name="adj1" fmla="val -293880"/>
              <a:gd name="adj2" fmla="val 5667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6398" name="AutoShape 16"/>
          <p:cNvCxnSpPr>
            <a:cxnSpLocks noChangeShapeType="1"/>
            <a:stCxn id="16407" idx="3"/>
            <a:endCxn id="16390" idx="0"/>
          </p:cNvCxnSpPr>
          <p:nvPr/>
        </p:nvCxnSpPr>
        <p:spPr bwMode="auto">
          <a:xfrm>
            <a:off x="2752725" y="3978275"/>
            <a:ext cx="192088" cy="86836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6399" name="AutoShape 17"/>
          <p:cNvCxnSpPr>
            <a:cxnSpLocks noChangeShapeType="1"/>
            <a:stCxn id="16406" idx="1"/>
            <a:endCxn id="16391" idx="0"/>
          </p:cNvCxnSpPr>
          <p:nvPr/>
        </p:nvCxnSpPr>
        <p:spPr bwMode="auto">
          <a:xfrm rot="10800000" flipV="1">
            <a:off x="3402013" y="3978275"/>
            <a:ext cx="46037" cy="86836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6400" name="AutoShape 18"/>
          <p:cNvCxnSpPr>
            <a:cxnSpLocks noChangeShapeType="1"/>
            <a:stCxn id="16406" idx="3"/>
            <a:endCxn id="16392" idx="0"/>
          </p:cNvCxnSpPr>
          <p:nvPr/>
        </p:nvCxnSpPr>
        <p:spPr bwMode="auto">
          <a:xfrm flipH="1">
            <a:off x="3859213" y="3978275"/>
            <a:ext cx="46037" cy="868363"/>
          </a:xfrm>
          <a:prstGeom prst="bentConnector4">
            <a:avLst>
              <a:gd name="adj1" fmla="val -496551"/>
              <a:gd name="adj2" fmla="val 5649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702050" y="1449388"/>
            <a:ext cx="1828800" cy="631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100">
                <a:cs typeface="Arial" charset="0"/>
              </a:rPr>
              <a:t>Master Oscillator</a:t>
            </a:r>
          </a:p>
          <a:p>
            <a:pPr algn="ctr">
              <a:defRPr/>
            </a:pPr>
            <a:r>
              <a:rPr lang="en-GB" sz="1100">
                <a:cs typeface="Arial" charset="0"/>
              </a:rPr>
              <a:t>Controls etc</a:t>
            </a:r>
            <a:endParaRPr lang="en-GB">
              <a:cs typeface="Arial" charset="0"/>
            </a:endParaRPr>
          </a:p>
        </p:txBody>
      </p:sp>
      <p:cxnSp>
        <p:nvCxnSpPr>
          <p:cNvPr id="16402" name="AutoShape 20"/>
          <p:cNvCxnSpPr>
            <a:cxnSpLocks noChangeShapeType="1"/>
            <a:stCxn id="21" idx="2"/>
            <a:endCxn id="16394" idx="0"/>
          </p:cNvCxnSpPr>
          <p:nvPr/>
        </p:nvCxnSpPr>
        <p:spPr bwMode="auto">
          <a:xfrm rot="5400000">
            <a:off x="3529807" y="2226469"/>
            <a:ext cx="1231900" cy="941387"/>
          </a:xfrm>
          <a:prstGeom prst="bentConnector3">
            <a:avLst>
              <a:gd name="adj1" fmla="val 292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6403" name="AutoShape 21"/>
          <p:cNvCxnSpPr>
            <a:cxnSpLocks noChangeShapeType="1"/>
            <a:stCxn id="21" idx="2"/>
            <a:endCxn id="16393" idx="0"/>
          </p:cNvCxnSpPr>
          <p:nvPr/>
        </p:nvCxnSpPr>
        <p:spPr bwMode="auto">
          <a:xfrm rot="5400000">
            <a:off x="2958307" y="1654969"/>
            <a:ext cx="1231900" cy="2084387"/>
          </a:xfrm>
          <a:prstGeom prst="bentConnector3">
            <a:avLst>
              <a:gd name="adj1" fmla="val 292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6404" name="AutoShape 22"/>
          <p:cNvCxnSpPr>
            <a:cxnSpLocks noChangeShapeType="1"/>
            <a:stCxn id="21" idx="2"/>
            <a:endCxn id="33" idx="0"/>
          </p:cNvCxnSpPr>
          <p:nvPr/>
        </p:nvCxnSpPr>
        <p:spPr bwMode="auto">
          <a:xfrm rot="16200000" flipH="1">
            <a:off x="4417219" y="2280444"/>
            <a:ext cx="1279525" cy="881063"/>
          </a:xfrm>
          <a:prstGeom prst="bentConnector3">
            <a:avLst>
              <a:gd name="adj1" fmla="val 2915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2268538" y="6148388"/>
            <a:ext cx="1828800" cy="3413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100" dirty="0">
                <a:solidFill>
                  <a:schemeClr val="bg1"/>
                </a:solidFill>
                <a:cs typeface="Arial" charset="0"/>
              </a:rPr>
              <a:t>201 MHz Cavity Module</a:t>
            </a:r>
            <a:endParaRPr lang="en-GB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6406" name="Rectangle 136"/>
          <p:cNvSpPr>
            <a:spLocks noChangeArrowheads="1"/>
          </p:cNvSpPr>
          <p:nvPr/>
        </p:nvSpPr>
        <p:spPr bwMode="auto">
          <a:xfrm>
            <a:off x="3448050" y="3863975"/>
            <a:ext cx="457200" cy="2286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7" name="Rectangle 137"/>
          <p:cNvSpPr>
            <a:spLocks noChangeArrowheads="1"/>
          </p:cNvSpPr>
          <p:nvPr/>
        </p:nvSpPr>
        <p:spPr bwMode="auto">
          <a:xfrm>
            <a:off x="2295525" y="3863975"/>
            <a:ext cx="457200" cy="2286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926013" y="4618038"/>
            <a:ext cx="2286000" cy="137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6409" name="AutoShape 27"/>
          <p:cNvSpPr>
            <a:spLocks noChangeArrowheads="1"/>
          </p:cNvSpPr>
          <p:nvPr/>
        </p:nvSpPr>
        <p:spPr bwMode="auto">
          <a:xfrm>
            <a:off x="5154613" y="4846638"/>
            <a:ext cx="342900" cy="914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0" name="AutoShape 28"/>
          <p:cNvSpPr>
            <a:spLocks noChangeArrowheads="1"/>
          </p:cNvSpPr>
          <p:nvPr/>
        </p:nvSpPr>
        <p:spPr bwMode="auto">
          <a:xfrm>
            <a:off x="5726113" y="4846638"/>
            <a:ext cx="342900" cy="914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1" name="AutoShape 29"/>
          <p:cNvSpPr>
            <a:spLocks noChangeArrowheads="1"/>
          </p:cNvSpPr>
          <p:nvPr/>
        </p:nvSpPr>
        <p:spPr bwMode="auto">
          <a:xfrm>
            <a:off x="6183313" y="4846638"/>
            <a:ext cx="342900" cy="914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2" name="AutoShape 30"/>
          <p:cNvSpPr>
            <a:spLocks noChangeArrowheads="1"/>
          </p:cNvSpPr>
          <p:nvPr/>
        </p:nvSpPr>
        <p:spPr bwMode="auto">
          <a:xfrm>
            <a:off x="6640513" y="4846638"/>
            <a:ext cx="342900" cy="914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040313" y="3360738"/>
            <a:ext cx="9144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100" dirty="0">
                <a:cs typeface="Arial" charset="0"/>
              </a:rPr>
              <a:t>2 MW Amplifier</a:t>
            </a:r>
            <a:endParaRPr lang="en-GB" dirty="0">
              <a:cs typeface="Arial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6183313" y="3360738"/>
            <a:ext cx="9144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100">
                <a:cs typeface="Arial" charset="0"/>
              </a:rPr>
              <a:t>2 MW Amplifier</a:t>
            </a:r>
            <a:endParaRPr lang="en-GB">
              <a:cs typeface="Arial" charset="0"/>
            </a:endParaRPr>
          </a:p>
        </p:txBody>
      </p:sp>
      <p:cxnSp>
        <p:nvCxnSpPr>
          <p:cNvPr id="16415" name="AutoShape 33"/>
          <p:cNvCxnSpPr>
            <a:cxnSpLocks noChangeShapeType="1"/>
            <a:endCxn id="34" idx="2"/>
          </p:cNvCxnSpPr>
          <p:nvPr/>
        </p:nvCxnSpPr>
        <p:spPr bwMode="auto">
          <a:xfrm rot="-5400000">
            <a:off x="6583363" y="3875088"/>
            <a:ext cx="1143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16" name="AutoShape 34"/>
          <p:cNvCxnSpPr>
            <a:cxnSpLocks noChangeShapeType="1"/>
            <a:endCxn id="33" idx="2"/>
          </p:cNvCxnSpPr>
          <p:nvPr/>
        </p:nvCxnSpPr>
        <p:spPr bwMode="auto">
          <a:xfrm rot="-5400000">
            <a:off x="5440363" y="3875088"/>
            <a:ext cx="1143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17" name="AutoShape 35"/>
          <p:cNvCxnSpPr>
            <a:cxnSpLocks noChangeShapeType="1"/>
            <a:stCxn id="16423" idx="1"/>
            <a:endCxn id="16409" idx="0"/>
          </p:cNvCxnSpPr>
          <p:nvPr/>
        </p:nvCxnSpPr>
        <p:spPr bwMode="auto">
          <a:xfrm rot="10800000" flipH="1" flipV="1">
            <a:off x="5260975" y="4025900"/>
            <a:ext cx="65088" cy="820738"/>
          </a:xfrm>
          <a:prstGeom prst="bentConnector4">
            <a:avLst>
              <a:gd name="adj1" fmla="val -351218"/>
              <a:gd name="adj2" fmla="val 5706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6418" name="AutoShape 36"/>
          <p:cNvCxnSpPr>
            <a:cxnSpLocks noChangeShapeType="1"/>
            <a:stCxn id="16423" idx="3"/>
            <a:endCxn id="16410" idx="0"/>
          </p:cNvCxnSpPr>
          <p:nvPr/>
        </p:nvCxnSpPr>
        <p:spPr bwMode="auto">
          <a:xfrm>
            <a:off x="5718175" y="4025900"/>
            <a:ext cx="179388" cy="8207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6419" name="AutoShape 37"/>
          <p:cNvCxnSpPr>
            <a:cxnSpLocks noChangeShapeType="1"/>
            <a:stCxn id="16422" idx="1"/>
            <a:endCxn id="16411" idx="0"/>
          </p:cNvCxnSpPr>
          <p:nvPr/>
        </p:nvCxnSpPr>
        <p:spPr bwMode="auto">
          <a:xfrm rot="10800000" flipV="1">
            <a:off x="6354763" y="4025900"/>
            <a:ext cx="58737" cy="8207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6420" name="AutoShape 38"/>
          <p:cNvCxnSpPr>
            <a:cxnSpLocks noChangeShapeType="1"/>
            <a:stCxn id="16422" idx="3"/>
            <a:endCxn id="16412" idx="0"/>
          </p:cNvCxnSpPr>
          <p:nvPr/>
        </p:nvCxnSpPr>
        <p:spPr bwMode="auto">
          <a:xfrm flipH="1">
            <a:off x="6811963" y="4025900"/>
            <a:ext cx="58737" cy="820738"/>
          </a:xfrm>
          <a:prstGeom prst="bentConnector4">
            <a:avLst>
              <a:gd name="adj1" fmla="val -389190"/>
              <a:gd name="adj2" fmla="val 5686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5221288" y="6148388"/>
            <a:ext cx="1828800" cy="3413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100" dirty="0">
                <a:solidFill>
                  <a:schemeClr val="bg1"/>
                </a:solidFill>
                <a:cs typeface="Arial" charset="0"/>
              </a:rPr>
              <a:t>201 MHz Cavity Module</a:t>
            </a:r>
            <a:endParaRPr lang="en-GB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6422" name="Rectangle 152"/>
          <p:cNvSpPr>
            <a:spLocks noChangeArrowheads="1"/>
          </p:cNvSpPr>
          <p:nvPr/>
        </p:nvSpPr>
        <p:spPr bwMode="auto">
          <a:xfrm>
            <a:off x="6413500" y="3911600"/>
            <a:ext cx="457200" cy="2286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3" name="Rectangle 153"/>
          <p:cNvSpPr>
            <a:spLocks noChangeArrowheads="1"/>
          </p:cNvSpPr>
          <p:nvPr/>
        </p:nvSpPr>
        <p:spPr bwMode="auto">
          <a:xfrm>
            <a:off x="5260975" y="3911600"/>
            <a:ext cx="457200" cy="2286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6424" name="AutoShape 42"/>
          <p:cNvCxnSpPr>
            <a:cxnSpLocks noChangeShapeType="1"/>
            <a:stCxn id="21" idx="2"/>
            <a:endCxn id="34" idx="0"/>
          </p:cNvCxnSpPr>
          <p:nvPr/>
        </p:nvCxnSpPr>
        <p:spPr bwMode="auto">
          <a:xfrm rot="16200000" flipH="1">
            <a:off x="4988719" y="1708944"/>
            <a:ext cx="1279525" cy="2024063"/>
          </a:xfrm>
          <a:prstGeom prst="bentConnector3">
            <a:avLst>
              <a:gd name="adj1" fmla="val 2828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6425" name="Text Box 43"/>
          <p:cNvSpPr txBox="1">
            <a:spLocks noChangeArrowheads="1"/>
          </p:cNvSpPr>
          <p:nvPr/>
        </p:nvSpPr>
        <p:spPr bwMode="auto">
          <a:xfrm>
            <a:off x="714375" y="4608513"/>
            <a:ext cx="765175" cy="37623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cs typeface="Arial" charset="0"/>
              </a:rPr>
              <a:t>LBNL</a:t>
            </a:r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7500938" y="4608513"/>
            <a:ext cx="841375" cy="3762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cs typeface="Arial" charset="0"/>
              </a:rPr>
              <a:t>CERN</a:t>
            </a:r>
          </a:p>
        </p:txBody>
      </p:sp>
      <p:sp>
        <p:nvSpPr>
          <p:cNvPr id="16427" name="Rectangle 157"/>
          <p:cNvSpPr>
            <a:spLocks noChangeArrowheads="1"/>
          </p:cNvSpPr>
          <p:nvPr/>
        </p:nvSpPr>
        <p:spPr bwMode="auto">
          <a:xfrm>
            <a:off x="2117725" y="2746375"/>
            <a:ext cx="935038" cy="4318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100">
                <a:cs typeface="Arial" charset="0"/>
              </a:rPr>
              <a:t>300 kW Amplifier</a:t>
            </a:r>
            <a:endParaRPr lang="en-GB">
              <a:cs typeface="Arial" charset="0"/>
            </a:endParaRPr>
          </a:p>
        </p:txBody>
      </p:sp>
      <p:sp>
        <p:nvSpPr>
          <p:cNvPr id="16428" name="Rectangle 158"/>
          <p:cNvSpPr>
            <a:spLocks noChangeArrowheads="1"/>
          </p:cNvSpPr>
          <p:nvPr/>
        </p:nvSpPr>
        <p:spPr bwMode="auto">
          <a:xfrm>
            <a:off x="3197225" y="2746375"/>
            <a:ext cx="935038" cy="4318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100">
                <a:cs typeface="Arial" charset="0"/>
              </a:rPr>
              <a:t>300 kW Amplifier</a:t>
            </a:r>
            <a:endParaRPr lang="en-GB">
              <a:cs typeface="Arial" charset="0"/>
            </a:endParaRPr>
          </a:p>
        </p:txBody>
      </p:sp>
      <p:sp>
        <p:nvSpPr>
          <p:cNvPr id="16429" name="Rectangle 159"/>
          <p:cNvSpPr>
            <a:spLocks noChangeArrowheads="1"/>
          </p:cNvSpPr>
          <p:nvPr/>
        </p:nvSpPr>
        <p:spPr bwMode="auto">
          <a:xfrm>
            <a:off x="4997450" y="2746375"/>
            <a:ext cx="935038" cy="4318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100">
                <a:cs typeface="Arial" charset="0"/>
              </a:rPr>
              <a:t>300 kW Amplifier</a:t>
            </a:r>
            <a:endParaRPr lang="en-GB">
              <a:cs typeface="Arial" charset="0"/>
            </a:endParaRPr>
          </a:p>
        </p:txBody>
      </p:sp>
      <p:sp>
        <p:nvSpPr>
          <p:cNvPr id="16430" name="Rectangle 160"/>
          <p:cNvSpPr>
            <a:spLocks noChangeArrowheads="1"/>
          </p:cNvSpPr>
          <p:nvPr/>
        </p:nvSpPr>
        <p:spPr bwMode="auto">
          <a:xfrm>
            <a:off x="6151563" y="2746375"/>
            <a:ext cx="935037" cy="431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100">
                <a:cs typeface="Arial" charset="0"/>
              </a:rPr>
              <a:t>300 kW Amplifier</a:t>
            </a:r>
            <a:endParaRPr lang="en-GB">
              <a:cs typeface="Arial" charset="0"/>
            </a:endParaRPr>
          </a:p>
        </p:txBody>
      </p:sp>
      <p:sp>
        <p:nvSpPr>
          <p:cNvPr id="16431" name="Rectangle 161"/>
          <p:cNvSpPr>
            <a:spLocks noChangeArrowheads="1"/>
          </p:cNvSpPr>
          <p:nvPr/>
        </p:nvSpPr>
        <p:spPr bwMode="auto">
          <a:xfrm>
            <a:off x="785813" y="3319463"/>
            <a:ext cx="935037" cy="431800"/>
          </a:xfrm>
          <a:prstGeom prst="rect">
            <a:avLst/>
          </a:prstGeom>
          <a:solidFill>
            <a:srgbClr val="FFC000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100">
                <a:cs typeface="Arial" charset="0"/>
              </a:rPr>
              <a:t>HT Supplies</a:t>
            </a:r>
            <a:endParaRPr lang="en-GB">
              <a:cs typeface="Arial" charset="0"/>
            </a:endParaRPr>
          </a:p>
        </p:txBody>
      </p:sp>
      <p:sp>
        <p:nvSpPr>
          <p:cNvPr id="16432" name="Rectangle 163"/>
          <p:cNvSpPr>
            <a:spLocks noChangeArrowheads="1"/>
          </p:cNvSpPr>
          <p:nvPr/>
        </p:nvSpPr>
        <p:spPr bwMode="auto">
          <a:xfrm>
            <a:off x="7429500" y="3394075"/>
            <a:ext cx="935038" cy="431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100">
                <a:cs typeface="Arial" charset="0"/>
              </a:rPr>
              <a:t>HT Supplies</a:t>
            </a:r>
            <a:endParaRPr lang="en-GB">
              <a:cs typeface="Arial" charset="0"/>
            </a:endParaRPr>
          </a:p>
        </p:txBody>
      </p:sp>
      <p:sp>
        <p:nvSpPr>
          <p:cNvPr id="16433" name="Text Box 52"/>
          <p:cNvSpPr txBox="1">
            <a:spLocks noChangeArrowheads="1"/>
          </p:cNvSpPr>
          <p:nvPr/>
        </p:nvSpPr>
        <p:spPr bwMode="auto">
          <a:xfrm>
            <a:off x="571500" y="4037013"/>
            <a:ext cx="1247775" cy="376237"/>
          </a:xfrm>
          <a:prstGeom prst="rect">
            <a:avLst/>
          </a:prstGeom>
          <a:solidFill>
            <a:srgbClr val="FFC000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cs typeface="Arial" charset="0"/>
              </a:rPr>
              <a:t>Daresbury</a:t>
            </a:r>
          </a:p>
        </p:txBody>
      </p:sp>
      <p:sp>
        <p:nvSpPr>
          <p:cNvPr id="16434" name="Line 53"/>
          <p:cNvSpPr>
            <a:spLocks noChangeShapeType="1"/>
          </p:cNvSpPr>
          <p:nvPr/>
        </p:nvSpPr>
        <p:spPr bwMode="auto">
          <a:xfrm flipH="1">
            <a:off x="7158038" y="36099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435" name="Rectangle 166"/>
          <p:cNvSpPr>
            <a:spLocks noChangeArrowheads="1"/>
          </p:cNvSpPr>
          <p:nvPr/>
        </p:nvSpPr>
        <p:spPr bwMode="auto">
          <a:xfrm>
            <a:off x="552450" y="1965325"/>
            <a:ext cx="2552700" cy="1857375"/>
          </a:xfrm>
          <a:prstGeom prst="rect">
            <a:avLst/>
          </a:prstGeom>
          <a:noFill/>
          <a:ln w="9525">
            <a:solidFill>
              <a:srgbClr val="D60093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36" name="Text Box 55"/>
          <p:cNvSpPr txBox="1">
            <a:spLocks noChangeArrowheads="1"/>
          </p:cNvSpPr>
          <p:nvPr/>
        </p:nvSpPr>
        <p:spPr bwMode="auto">
          <a:xfrm>
            <a:off x="714375" y="1965325"/>
            <a:ext cx="17875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DL Test System</a:t>
            </a:r>
          </a:p>
          <a:p>
            <a:r>
              <a:rPr lang="en-GB" sz="1200"/>
              <a:t>At present</a:t>
            </a:r>
          </a:p>
        </p:txBody>
      </p:sp>
      <p:sp>
        <p:nvSpPr>
          <p:cNvPr id="16437" name="Rectangle 169"/>
          <p:cNvSpPr>
            <a:spLocks noChangeArrowheads="1"/>
          </p:cNvSpPr>
          <p:nvPr/>
        </p:nvSpPr>
        <p:spPr bwMode="auto">
          <a:xfrm>
            <a:off x="779463" y="2819400"/>
            <a:ext cx="935037" cy="431800"/>
          </a:xfrm>
          <a:prstGeom prst="rect">
            <a:avLst/>
          </a:prstGeom>
          <a:solidFill>
            <a:srgbClr val="FFC000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100">
                <a:cs typeface="Arial" charset="0"/>
              </a:rPr>
              <a:t>Auxiliary Systems</a:t>
            </a:r>
            <a:endParaRPr lang="en-GB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6438" name="Rectangle 184"/>
          <p:cNvSpPr>
            <a:spLocks noChangeArrowheads="1"/>
          </p:cNvSpPr>
          <p:nvPr/>
        </p:nvSpPr>
        <p:spPr bwMode="auto">
          <a:xfrm>
            <a:off x="7429500" y="2894013"/>
            <a:ext cx="935038" cy="431800"/>
          </a:xfrm>
          <a:prstGeom prst="rect">
            <a:avLst/>
          </a:prstGeom>
          <a:solidFill>
            <a:srgbClr val="FFC000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100">
                <a:cs typeface="Arial" charset="0"/>
              </a:rPr>
              <a:t>Auxiliary Systems</a:t>
            </a:r>
            <a:endParaRPr lang="en-GB">
              <a:solidFill>
                <a:srgbClr val="FF0000"/>
              </a:solidFill>
              <a:cs typeface="Arial" charset="0"/>
            </a:endParaRPr>
          </a:p>
        </p:txBody>
      </p:sp>
      <p:cxnSp>
        <p:nvCxnSpPr>
          <p:cNvPr id="59" name="Straight Arrow Connector 58"/>
          <p:cNvCxnSpPr>
            <a:stCxn id="16438" idx="1"/>
          </p:cNvCxnSpPr>
          <p:nvPr/>
        </p:nvCxnSpPr>
        <p:spPr>
          <a:xfrm rot="10800000">
            <a:off x="7143750" y="3108325"/>
            <a:ext cx="28575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0800000">
            <a:off x="7143750" y="3251200"/>
            <a:ext cx="285750" cy="21431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0800000" flipV="1">
            <a:off x="7143750" y="3322638"/>
            <a:ext cx="285750" cy="14287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6437" idx="3"/>
          </p:cNvCxnSpPr>
          <p:nvPr/>
        </p:nvCxnSpPr>
        <p:spPr>
          <a:xfrm>
            <a:off x="1714500" y="3035300"/>
            <a:ext cx="357188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714500" y="3251200"/>
            <a:ext cx="285750" cy="14287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1785938" y="3608388"/>
            <a:ext cx="214312" cy="158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1714500" y="3179763"/>
            <a:ext cx="357188" cy="21431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46" name="Rectangle 199"/>
          <p:cNvSpPr>
            <a:spLocks noChangeArrowheads="1"/>
          </p:cNvSpPr>
          <p:nvPr/>
        </p:nvSpPr>
        <p:spPr bwMode="auto">
          <a:xfrm>
            <a:off x="7429500" y="2108200"/>
            <a:ext cx="935038" cy="431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100">
                <a:cs typeface="Arial" charset="0"/>
              </a:rPr>
              <a:t>Not found</a:t>
            </a:r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Test system at Daresbury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Andrew Moss</a:t>
            </a:r>
            <a:endParaRPr lang="en-GB"/>
          </a:p>
        </p:txBody>
      </p:sp>
      <p:pic>
        <p:nvPicPr>
          <p:cNvPr id="17412" name="Picture 5" descr="amplifier block diagram of daresbury test setu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263" y="1262063"/>
            <a:ext cx="722947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High power amplifier status</a:t>
            </a:r>
          </a:p>
        </p:txBody>
      </p:sp>
      <p:sp>
        <p:nvSpPr>
          <p:cNvPr id="18435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120900"/>
          </a:xfrm>
        </p:spPr>
        <p:txBody>
          <a:bodyPr/>
          <a:lstStyle/>
          <a:p>
            <a:r>
              <a:rPr lang="en-GB" sz="2000" smtClean="0"/>
              <a:t>Final electrical checks September 2010 – crowbar/cathode modulator systems</a:t>
            </a:r>
          </a:p>
          <a:p>
            <a:r>
              <a:rPr lang="en-GB" sz="2000" smtClean="0"/>
              <a:t>Amplifier connected to test load via coax</a:t>
            </a:r>
          </a:p>
          <a:p>
            <a:r>
              <a:rPr lang="en-GB" sz="2000" smtClean="0"/>
              <a:t>Filament test to 500A on tube</a:t>
            </a:r>
          </a:p>
          <a:p>
            <a:endParaRPr lang="en-GB" sz="2000" smtClean="0"/>
          </a:p>
          <a:p>
            <a:endParaRPr lang="en-GB" sz="20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Andrew Moss</a:t>
            </a:r>
            <a:endParaRPr lang="en-GB"/>
          </a:p>
        </p:txBody>
      </p:sp>
      <p:pic>
        <p:nvPicPr>
          <p:cNvPr id="18437" name="Content Placeholder 7" descr="2610201022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9463" y="1600200"/>
            <a:ext cx="3394075" cy="4525963"/>
          </a:xfrm>
        </p:spPr>
      </p:pic>
      <p:pic>
        <p:nvPicPr>
          <p:cNvPr id="9" name="Picture 8" descr="26102010221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3638550"/>
            <a:ext cx="37719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26102010222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778000"/>
            <a:ext cx="3473450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4616 medium power amplifier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mtClean="0"/>
              <a:t>4616 pre amplifier set up on matched test load</a:t>
            </a:r>
          </a:p>
          <a:p>
            <a:r>
              <a:rPr lang="en-GB" smtClean="0"/>
              <a:t>system has old LBNL tube installed, new ones in stock</a:t>
            </a:r>
          </a:p>
          <a:p>
            <a:r>
              <a:rPr lang="en-GB" smtClean="0"/>
              <a:t>System operated at 70kW into load, gives us a known starting point to run into the 2MW amplifier system</a:t>
            </a:r>
          </a:p>
        </p:txBody>
      </p:sp>
      <p:pic>
        <p:nvPicPr>
          <p:cNvPr id="19460" name="Content Placeholder 6" descr="DSC0005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73675" y="1574800"/>
            <a:ext cx="3476625" cy="46355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Andrew Moss</a:t>
            </a:r>
            <a:endParaRPr lang="en-GB"/>
          </a:p>
        </p:txBody>
      </p:sp>
      <p:pic>
        <p:nvPicPr>
          <p:cNvPr id="8" name="Picture 7" descr="26102010222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889250"/>
            <a:ext cx="35179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Initial testing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1800" smtClean="0"/>
              <a:t>4616 connected into input of main 116 amplifier</a:t>
            </a:r>
          </a:p>
          <a:p>
            <a:r>
              <a:rPr lang="en-GB" sz="1800" smtClean="0"/>
              <a:t>High reflected power issues immediately, looked to be reflecting 50 % of power</a:t>
            </a:r>
          </a:p>
          <a:p>
            <a:r>
              <a:rPr lang="en-GB" sz="1800" smtClean="0"/>
              <a:t>However match of input changes with heating, RF drive level, HT applied and cathode modulator switching on, after playing with the system tuning match got much better (10</a:t>
            </a:r>
            <a:r>
              <a:rPr lang="en-GB" sz="1800" baseline="30000" smtClean="0"/>
              <a:t>th</a:t>
            </a:r>
            <a:r>
              <a:rPr lang="en-GB" sz="1800" smtClean="0"/>
              <a:t> reflected power may still be a problem though)</a:t>
            </a:r>
          </a:p>
          <a:p>
            <a:r>
              <a:rPr lang="en-GB" sz="1800" smtClean="0"/>
              <a:t>RF diode traces a great diagnostic to see immediate changes in response (1Hz) operation as power meters slow to update at low rep rate</a:t>
            </a:r>
          </a:p>
          <a:p>
            <a:endParaRPr lang="en-GB" smtClean="0"/>
          </a:p>
        </p:txBody>
      </p:sp>
      <p:pic>
        <p:nvPicPr>
          <p:cNvPr id="20484" name="Content Placeholder 6" descr="4616 pulses + RF drive in grid.T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2425" y="1289050"/>
            <a:ext cx="3178175" cy="238442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Andrew Moss</a:t>
            </a:r>
            <a:endParaRPr lang="en-GB"/>
          </a:p>
        </p:txBody>
      </p:sp>
      <p:pic>
        <p:nvPicPr>
          <p:cNvPr id="20486" name="Picture 8" descr="RF pulses at 112kW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3538" y="3822700"/>
            <a:ext cx="3243262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4616 forward drive at 17 kW 2kW reflecte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8600" y="1343025"/>
            <a:ext cx="38354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5270500" y="3797300"/>
            <a:ext cx="1282700" cy="495300"/>
          </a:xfrm>
          <a:prstGeom prst="straightConnector1">
            <a:avLst/>
          </a:prstGeom>
          <a:ln w="38100">
            <a:solidFill>
              <a:srgbClr val="FF99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9" name="TextBox 11"/>
          <p:cNvSpPr txBox="1">
            <a:spLocks noChangeArrowheads="1"/>
          </p:cNvSpPr>
          <p:nvPr/>
        </p:nvSpPr>
        <p:spPr bwMode="auto">
          <a:xfrm>
            <a:off x="4191000" y="3200400"/>
            <a:ext cx="106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116 forward</a:t>
            </a:r>
          </a:p>
        </p:txBody>
      </p:sp>
      <p:sp>
        <p:nvSpPr>
          <p:cNvPr id="20490" name="TextBox 12"/>
          <p:cNvSpPr txBox="1">
            <a:spLocks noChangeArrowheads="1"/>
          </p:cNvSpPr>
          <p:nvPr/>
        </p:nvSpPr>
        <p:spPr bwMode="auto">
          <a:xfrm>
            <a:off x="4381500" y="4000500"/>
            <a:ext cx="15113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4616 forward</a:t>
            </a:r>
          </a:p>
          <a:p>
            <a:r>
              <a:rPr lang="en-GB"/>
              <a:t>reflected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384800" y="4851400"/>
            <a:ext cx="1041400" cy="3048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334000" y="4432300"/>
            <a:ext cx="1130300" cy="355600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F Group">
  <a:themeElements>
    <a:clrScheme name="RF Grou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F Group">
      <a:majorFont>
        <a:latin typeface="Monotype Corsiv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F Gro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 Grou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 Grou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 Grou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 Grou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 Grou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F Grou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F Grou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F Grou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F Grou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F Grou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F Grou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RF Group</Template>
  <TotalTime>14411</TotalTime>
  <Words>1137</Words>
  <Application>Microsoft Office PowerPoint</Application>
  <PresentationFormat>On-screen Show (4:3)</PresentationFormat>
  <Paragraphs>156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RF Group</vt:lpstr>
      <vt:lpstr>MICE RF System</vt:lpstr>
      <vt:lpstr>contents</vt:lpstr>
      <vt:lpstr>TIARA deliverables and milestones</vt:lpstr>
      <vt:lpstr>Amplifier status</vt:lpstr>
      <vt:lpstr>RF system components</vt:lpstr>
      <vt:lpstr>Test system at Daresbury</vt:lpstr>
      <vt:lpstr>High power amplifier status</vt:lpstr>
      <vt:lpstr>4616 medium power amplifier</vt:lpstr>
      <vt:lpstr>Initial testing</vt:lpstr>
      <vt:lpstr>116 amplifier testing</vt:lpstr>
      <vt:lpstr>RF and power supply testing this week</vt:lpstr>
      <vt:lpstr>Further 116 testing</vt:lpstr>
      <vt:lpstr>Predicted hall layout for RF components</vt:lpstr>
      <vt:lpstr>Coax design</vt:lpstr>
      <vt:lpstr>Slide 15</vt:lpstr>
      <vt:lpstr>Slide 16</vt:lpstr>
      <vt:lpstr>Slide 17</vt:lpstr>
      <vt:lpstr>Slide 18</vt:lpstr>
      <vt:lpstr>Slide 19</vt:lpstr>
      <vt:lpstr>Layout optimisation</vt:lpstr>
      <vt:lpstr>Slide 21</vt:lpstr>
      <vt:lpstr>Slide 22</vt:lpstr>
      <vt:lpstr>Slide 23</vt:lpstr>
      <vt:lpstr>Slide 24</vt:lpstr>
      <vt:lpstr>Slide 25</vt:lpstr>
      <vt:lpstr>Layout further work</vt:lpstr>
      <vt:lpstr>Plan</vt:lpstr>
      <vt:lpstr>Thanks to</vt:lpstr>
    </vt:vector>
  </TitlesOfParts>
  <Company>Daresbury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Ken</cp:lastModifiedBy>
  <cp:revision>274</cp:revision>
  <dcterms:created xsi:type="dcterms:W3CDTF">2006-12-04T01:55:21Z</dcterms:created>
  <dcterms:modified xsi:type="dcterms:W3CDTF">2011-02-23T11:15:44Z</dcterms:modified>
</cp:coreProperties>
</file>