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</p:sldMasterIdLst>
  <p:notesMasterIdLst>
    <p:notesMasterId r:id="rId8"/>
  </p:notesMasterIdLst>
  <p:handoutMasterIdLst>
    <p:handoutMasterId r:id="rId9"/>
  </p:handoutMasterIdLst>
  <p:sldIdLst>
    <p:sldId id="555" r:id="rId4"/>
    <p:sldId id="566" r:id="rId5"/>
    <p:sldId id="567" r:id="rId6"/>
    <p:sldId id="568" r:id="rId7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000"/>
    <a:srgbClr val="0099CC"/>
    <a:srgbClr val="000000"/>
    <a:srgbClr val="66FF99"/>
    <a:srgbClr val="FFFF66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780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1916972" y="215856"/>
            <a:ext cx="5464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</a:t>
            </a:r>
            <a:r>
              <a:rPr lang="fr-FR" sz="2800" b="1" dirty="0" err="1" smtClean="0"/>
              <a:t>Duration</a:t>
            </a:r>
            <a:r>
              <a:rPr lang="fr-FR" sz="2800" b="1" dirty="0" smtClean="0"/>
              <a:t> and </a:t>
            </a:r>
            <a:r>
              <a:rPr lang="fr-FR" sz="2800" b="1" dirty="0" err="1" smtClean="0"/>
              <a:t>Partners</a:t>
            </a:r>
            <a:endParaRPr lang="fr-FR" sz="2800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651929" y="2625714"/>
            <a:ext cx="4511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Maximum authorized duration: 4 years</a:t>
            </a:r>
            <a:endParaRPr lang="en-US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190440" y="3246435"/>
            <a:ext cx="847501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Since no major Hardware Work foreseen, it is proposed to keep duration to </a:t>
            </a:r>
          </a:p>
          <a:p>
            <a:r>
              <a:rPr lang="en-US" sz="3200" b="1" dirty="0" smtClean="0"/>
              <a:t>3 years*</a:t>
            </a:r>
            <a:endParaRPr lang="en-US" sz="3200" b="1" dirty="0"/>
          </a:p>
        </p:txBody>
      </p:sp>
      <p:sp>
        <p:nvSpPr>
          <p:cNvPr id="14" name="Rectangle 13"/>
          <p:cNvSpPr/>
          <p:nvPr/>
        </p:nvSpPr>
        <p:spPr>
          <a:xfrm>
            <a:off x="299979" y="1676376"/>
            <a:ext cx="17796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Duration</a:t>
            </a:r>
            <a:endParaRPr lang="en-US" sz="3200" dirty="0"/>
          </a:p>
        </p:txBody>
      </p:sp>
      <p:sp>
        <p:nvSpPr>
          <p:cNvPr id="6" name="ZoneTexte 5"/>
          <p:cNvSpPr txBox="1"/>
          <p:nvPr/>
        </p:nvSpPr>
        <p:spPr>
          <a:xfrm>
            <a:off x="1401803" y="4305312"/>
            <a:ext cx="5595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i.e. start: June 2010, end: April 2013</a:t>
            </a:r>
            <a:endParaRPr lang="en-US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592083" y="5948397"/>
            <a:ext cx="5785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* if needed, one can always ask an extension (&lt;1 year)</a:t>
            </a:r>
            <a:endParaRPr lang="en-US" dirty="0"/>
          </a:p>
        </p:txBody>
      </p:sp>
      <p:sp>
        <p:nvSpPr>
          <p:cNvPr id="8" name="ZoneTexte 7"/>
          <p:cNvSpPr txBox="1"/>
          <p:nvPr/>
        </p:nvSpPr>
        <p:spPr>
          <a:xfrm>
            <a:off x="1123054" y="4889520"/>
            <a:ext cx="66191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Note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this</a:t>
            </a:r>
            <a:r>
              <a:rPr lang="fr-FR" dirty="0" smtClean="0"/>
              <a:t> </a:t>
            </a:r>
            <a:r>
              <a:rPr lang="fr-FR" dirty="0" err="1" smtClean="0"/>
              <a:t>would</a:t>
            </a:r>
            <a:r>
              <a:rPr lang="fr-FR" dirty="0" smtClean="0"/>
              <a:t> come </a:t>
            </a:r>
            <a:r>
              <a:rPr lang="fr-FR" dirty="0" err="1" smtClean="0"/>
              <a:t>rather</a:t>
            </a:r>
            <a:r>
              <a:rPr lang="fr-FR" dirty="0" smtClean="0"/>
              <a:t> </a:t>
            </a:r>
            <a:r>
              <a:rPr lang="fr-FR" dirty="0" err="1" smtClean="0"/>
              <a:t>timely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an update of the </a:t>
            </a:r>
          </a:p>
          <a:p>
            <a:r>
              <a:rPr lang="fr-FR" dirty="0" err="1" smtClean="0"/>
              <a:t>Zeuthen</a:t>
            </a:r>
            <a:r>
              <a:rPr lang="fr-FR" dirty="0" smtClean="0"/>
              <a:t> </a:t>
            </a:r>
            <a:r>
              <a:rPr lang="fr-FR" dirty="0" err="1" smtClean="0"/>
              <a:t>European</a:t>
            </a:r>
            <a:r>
              <a:rPr lang="fr-FR" dirty="0" smtClean="0"/>
              <a:t> </a:t>
            </a:r>
            <a:r>
              <a:rPr lang="fr-FR" dirty="0" err="1" smtClean="0"/>
              <a:t>Strategy</a:t>
            </a:r>
            <a:r>
              <a:rPr lang="fr-FR" dirty="0" smtClean="0"/>
              <a:t>  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1279" y="-3222"/>
            <a:ext cx="1712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Partners</a:t>
            </a:r>
            <a:endParaRPr lang="en-US" sz="3200" b="1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446031" y="1566837"/>
          <a:ext cx="8434502" cy="4595912"/>
        </p:xfrm>
        <a:graphic>
          <a:graphicData uri="http://schemas.openxmlformats.org/drawingml/2006/table">
            <a:tbl>
              <a:tblPr/>
              <a:tblGrid>
                <a:gridCol w="1661029"/>
                <a:gridCol w="5267277"/>
                <a:gridCol w="1506196"/>
              </a:tblGrid>
              <a:tr h="2405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Number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Name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Country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(coordinator)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CEA – Commissariat à l’Energie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Atomique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France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CERN – European Organization for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Nuclear Research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International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CNRS – Centre National de la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Recherche Scientifique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France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5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CIEMAT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Spain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DESY – </a:t>
                      </a:r>
                      <a:r>
                        <a:rPr lang="fr-FR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Deutsches</a:t>
                      </a:r>
                      <a:r>
                        <a:rPr lang="fr-FR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fr-FR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Elektronen</a:t>
                      </a:r>
                      <a:r>
                        <a:rPr lang="fr-FR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Synchrotron (DESY)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Germany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5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GSI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Germany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INFN – </a:t>
                      </a: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Istituto</a:t>
                      </a: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Nazionale</a:t>
                      </a: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di</a:t>
                      </a: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Fisica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Nucleare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Italy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5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PSI – Paul </a:t>
                      </a: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Sherrer</a:t>
                      </a: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Institute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Switzerland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STFC – Science and Technology Facilities Council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UK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5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fr-FR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Uppsala University (rep. Scand. Consortium)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Sweden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409518" y="398421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Contractors</a:t>
            </a:r>
            <a:endParaRPr lang="en-US" sz="3200" b="1"/>
          </a:p>
        </p:txBody>
      </p:sp>
      <p:sp>
        <p:nvSpPr>
          <p:cNvPr id="8" name="ZoneTexte 7"/>
          <p:cNvSpPr txBox="1"/>
          <p:nvPr/>
        </p:nvSpPr>
        <p:spPr>
          <a:xfrm>
            <a:off x="482544" y="982629"/>
            <a:ext cx="8183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mtClean="0"/>
              <a:t>For sake of administrative simplicity, should be keep at the minimum  possible</a:t>
            </a: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36492" y="6313527"/>
            <a:ext cx="88075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smtClean="0"/>
              <a:t>1 or 2 contractors could possibly be added</a:t>
            </a:r>
            <a:endParaRPr 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1279" y="179343"/>
            <a:ext cx="1712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Partners</a:t>
            </a:r>
            <a:endParaRPr lang="en-US" sz="3200" b="1"/>
          </a:p>
        </p:txBody>
      </p:sp>
      <p:sp>
        <p:nvSpPr>
          <p:cNvPr id="7" name="ZoneTexte 6"/>
          <p:cNvSpPr txBox="1"/>
          <p:nvPr/>
        </p:nvSpPr>
        <p:spPr>
          <a:xfrm>
            <a:off x="409518" y="800064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Contractors</a:t>
            </a:r>
            <a:endParaRPr lang="en-US" sz="3200" b="1"/>
          </a:p>
        </p:txBody>
      </p:sp>
      <p:sp>
        <p:nvSpPr>
          <p:cNvPr id="9" name="Rectangle 8"/>
          <p:cNvSpPr/>
          <p:nvPr/>
        </p:nvSpPr>
        <p:spPr>
          <a:xfrm>
            <a:off x="336492" y="1566837"/>
            <a:ext cx="82519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/>
              <a:t>The proposed guideline is 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 at most 2 Contractors per country very active on accelerator R&amp;D and with large R&amp;D infrastructures 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/>
              <a:t> one contractor for the countries which might not have large R&amp;D infrastructures but which are very active on accelerator R&amp;D and have concrete plans for large R&amp;D infrastructures.</a:t>
            </a:r>
            <a:endParaRPr lang="en-US" dirty="0"/>
          </a:p>
        </p:txBody>
      </p:sp>
      <p:sp>
        <p:nvSpPr>
          <p:cNvPr id="10" name="ZoneTexte 9"/>
          <p:cNvSpPr txBox="1"/>
          <p:nvPr/>
        </p:nvSpPr>
        <p:spPr>
          <a:xfrm>
            <a:off x="226953" y="4232286"/>
            <a:ext cx="84634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Note:  at present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 smtClean="0"/>
              <a:t>No contractors from Eastern part of the EU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 smtClean="0"/>
              <a:t>Neither </a:t>
            </a:r>
            <a:r>
              <a:rPr lang="en-US" dirty="0" err="1" smtClean="0"/>
              <a:t>Dubna</a:t>
            </a:r>
            <a:r>
              <a:rPr lang="en-US" dirty="0" smtClean="0"/>
              <a:t> nor Russian labs (BINP, IHEP, ITEP) are in the present list of contractors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1279" y="179343"/>
            <a:ext cx="1712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Partners</a:t>
            </a:r>
            <a:endParaRPr lang="en-US" sz="3200" b="1"/>
          </a:p>
        </p:txBody>
      </p:sp>
      <p:sp>
        <p:nvSpPr>
          <p:cNvPr id="7" name="ZoneTexte 6"/>
          <p:cNvSpPr txBox="1"/>
          <p:nvPr/>
        </p:nvSpPr>
        <p:spPr>
          <a:xfrm>
            <a:off x="336492" y="800064"/>
            <a:ext cx="34579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Associate Partners</a:t>
            </a:r>
            <a:endParaRPr lang="en-US" sz="3200" b="1"/>
          </a:p>
        </p:txBody>
      </p:sp>
      <p:sp>
        <p:nvSpPr>
          <p:cNvPr id="9" name="Rectangle 8"/>
          <p:cNvSpPr/>
          <p:nvPr/>
        </p:nvSpPr>
        <p:spPr>
          <a:xfrm>
            <a:off x="336492" y="1566837"/>
            <a:ext cx="825193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mtClean="0"/>
              <a:t>The proposed guideline is that in each countries </a:t>
            </a:r>
          </a:p>
          <a:p>
            <a:pPr lvl="1" algn="l">
              <a:buFont typeface="Arial" pitchFamily="34" charset="0"/>
              <a:buChar char="•"/>
            </a:pPr>
            <a:r>
              <a:rPr lang="en-US" smtClean="0"/>
              <a:t> the contractors  contact and decides  which will be the assosiate partners (labs or industry) to form a (formal or unformal)  National TIARA Consortium (NTC).</a:t>
            </a:r>
          </a:p>
          <a:p>
            <a:pPr algn="l"/>
            <a:endParaRPr lang="en-US" smtClean="0"/>
          </a:p>
          <a:p>
            <a:pPr algn="l"/>
            <a:r>
              <a:rPr lang="en-US" smtClean="0"/>
              <a:t>Associates are eligible </a:t>
            </a:r>
          </a:p>
          <a:p>
            <a:pPr lvl="1" algn="l">
              <a:buFont typeface="Arial" pitchFamily="34" charset="0"/>
              <a:buChar char="•"/>
            </a:pPr>
            <a:r>
              <a:rPr lang="en-US" smtClean="0"/>
              <a:t> to particate to the workpackage activities  (if needed, travel expenses paid by the contractor through which they are associated)</a:t>
            </a:r>
          </a:p>
          <a:p>
            <a:pPr lvl="1" algn="l">
              <a:buFont typeface="Arial" pitchFamily="34" charset="0"/>
              <a:buChar char="•"/>
            </a:pPr>
            <a:r>
              <a:rPr lang="en-US" smtClean="0"/>
              <a:t> consulted to define the national positions concerning TIARA 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22520</TotalTime>
  <Words>338</Words>
  <Application>Microsoft Office PowerPoint</Application>
  <PresentationFormat>Affichage à l'écran (4:3)</PresentationFormat>
  <Paragraphs>68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Modèle par défaut</vt:lpstr>
      <vt:lpstr>SL Talk template</vt:lpstr>
      <vt:lpstr>4_Conception personnalisée</vt:lpstr>
      <vt:lpstr>Diapositive 1</vt:lpstr>
      <vt:lpstr>Diapositive 2</vt:lpstr>
      <vt:lpstr>Diapositive 3</vt:lpstr>
      <vt:lpstr>Diapositive 4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831</cp:revision>
  <dcterms:created xsi:type="dcterms:W3CDTF">2002-09-23T10:15:47Z</dcterms:created>
  <dcterms:modified xsi:type="dcterms:W3CDTF">2009-09-02T07:21:01Z</dcterms:modified>
</cp:coreProperties>
</file>