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5.xml" ContentType="application/vnd.openxmlformats-officedocument.them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Layouts/slideLayout7.xml" ContentType="application/vnd.openxmlformats-officedocument.presentationml.slideLayout+xml"/>
  <Default Extension="png" ContentType="image/png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  <p:sldMasterId id="2147483657" r:id="rId3"/>
  </p:sldMasterIdLst>
  <p:notesMasterIdLst>
    <p:notesMasterId r:id="rId8"/>
  </p:notesMasterIdLst>
  <p:handoutMasterIdLst>
    <p:handoutMasterId r:id="rId9"/>
  </p:handoutMasterIdLst>
  <p:sldIdLst>
    <p:sldId id="569" r:id="rId4"/>
    <p:sldId id="555" r:id="rId5"/>
    <p:sldId id="570" r:id="rId6"/>
    <p:sldId id="571" r:id="rId7"/>
  </p:sldIdLst>
  <p:sldSz cx="9144000" cy="6858000" type="screen4x3"/>
  <p:notesSz cx="6794500" cy="9931400"/>
  <p:defaultTextStyle>
    <a:defPPr>
      <a:defRPr lang="fr-FR"/>
    </a:defPPr>
    <a:lvl1pPr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0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00"/>
    <a:srgbClr val="FFC000"/>
    <a:srgbClr val="0099CC"/>
    <a:srgbClr val="000000"/>
    <a:srgbClr val="66FF99"/>
    <a:srgbClr val="FFFF66"/>
    <a:srgbClr val="FF0000"/>
    <a:srgbClr val="151515"/>
    <a:srgbClr val="00CCFF"/>
    <a:srgbClr val="FFFF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1333" autoAdjust="0"/>
    <p:restoredTop sz="94615" autoAdjust="0"/>
  </p:normalViewPr>
  <p:slideViewPr>
    <p:cSldViewPr>
      <p:cViewPr>
        <p:scale>
          <a:sx n="66" d="100"/>
          <a:sy n="66" d="100"/>
        </p:scale>
        <p:origin x="-780" y="-28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8"/>
    </p:cViewPr>
  </p:sorter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51275" y="0"/>
            <a:ext cx="2943225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t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endParaRPr lang="fr-FR"/>
          </a:p>
        </p:txBody>
      </p:sp>
      <p:sp>
        <p:nvSpPr>
          <p:cNvPr id="1229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l" defTabSz="955675">
              <a:defRPr sz="1300"/>
            </a:lvl1pPr>
          </a:lstStyle>
          <a:p>
            <a:endParaRPr lang="fr-FR"/>
          </a:p>
        </p:txBody>
      </p:sp>
      <p:sp>
        <p:nvSpPr>
          <p:cNvPr id="1229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51275" y="9434513"/>
            <a:ext cx="2943225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4" tIns="47782" rIns="95564" bIns="47782" numCol="1" anchor="b" anchorCtr="0" compatLnSpc="1">
            <a:prstTxWarp prst="textNoShape">
              <a:avLst/>
            </a:prstTxWarp>
          </a:bodyPr>
          <a:lstStyle>
            <a:lvl1pPr algn="r" defTabSz="955675">
              <a:defRPr sz="1300"/>
            </a:lvl1pPr>
          </a:lstStyle>
          <a:p>
            <a:fld id="{F21F73CF-8A3D-4FEB-97FE-B9EB1D28CDC7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endParaRPr lang="fr-FR"/>
          </a:p>
        </p:txBody>
      </p:sp>
      <p:sp>
        <p:nvSpPr>
          <p:cNvPr id="11981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4400" y="746125"/>
            <a:ext cx="4965700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1981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8050"/>
            <a:ext cx="5435600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1981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l" defTabSz="915988">
              <a:defRPr sz="1200"/>
            </a:lvl1pPr>
          </a:lstStyle>
          <a:p>
            <a:endParaRPr lang="fr-FR"/>
          </a:p>
        </p:txBody>
      </p:sp>
      <p:sp>
        <p:nvSpPr>
          <p:cNvPr id="11981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34513"/>
            <a:ext cx="2943225" cy="49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577" tIns="45789" rIns="91577" bIns="45789" numCol="1" anchor="b" anchorCtr="0" compatLnSpc="1">
            <a:prstTxWarp prst="textNoShape">
              <a:avLst/>
            </a:prstTxWarp>
          </a:bodyPr>
          <a:lstStyle>
            <a:lvl1pPr algn="r" defTabSz="915988">
              <a:defRPr sz="1200"/>
            </a:lvl1pPr>
          </a:lstStyle>
          <a:p>
            <a:fld id="{40BFFA65-E53C-4CA9-8014-17DE60736307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CC48D1-1435-4A0D-8927-B8A5879706D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D8D833-7539-474E-B78F-0671A455C7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B778547-2CBA-482D-A8A5-D1EAF4BABB6E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8471424-8239-4225-9273-FDAE7F9C2BA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C24BED-A090-46EC-8ECF-3C0BEDC89A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D55B3E-4D23-43F8-9AE1-F80373EA23DF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A849CD9-F812-47D8-B06C-4990666E86E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98112E-BFC3-4111-9823-8AC4D53B354C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963267-490D-4E48-B23C-282C17163A77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B2FEA2-BB8F-40B2-A27A-2C421BF2A7C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8D8CDF-F950-41CE-BC14-B6DEE70EEA4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0402" name="Group 2"/>
          <p:cNvGrpSpPr>
            <a:grpSpLocks/>
          </p:cNvGrpSpPr>
          <p:nvPr/>
        </p:nvGrpSpPr>
        <p:grpSpPr bwMode="auto">
          <a:xfrm>
            <a:off x="0" y="908050"/>
            <a:ext cx="9132888" cy="152400"/>
            <a:chOff x="0" y="720"/>
            <a:chExt cx="5753" cy="144"/>
          </a:xfrm>
        </p:grpSpPr>
        <p:sp>
          <p:nvSpPr>
            <p:cNvPr id="230403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30404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30405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230406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230407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30408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pic>
        <p:nvPicPr>
          <p:cNvPr id="230409" name="Picture 9" descr="logoPHIN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4913" y="0"/>
            <a:ext cx="1589087" cy="906463"/>
          </a:xfrm>
          <a:prstGeom prst="rect">
            <a:avLst/>
          </a:prstGeom>
          <a:noFill/>
        </p:spPr>
      </p:pic>
      <p:pic>
        <p:nvPicPr>
          <p:cNvPr id="230410" name="Picture 10" descr="AB-Logo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895350" cy="895350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6096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86300" y="1066800"/>
            <a:ext cx="39243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10350" y="152400"/>
            <a:ext cx="2000250" cy="6172200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09600" y="152400"/>
            <a:ext cx="5848350" cy="6172200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799FDB0C-E14E-451D-A2D5-FA056A6DC3CD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8BD51CC0-2C69-49E9-84E7-70A32C1D2656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4069F78A-4806-4066-9CD2-5E359E3BE135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7E0F73-B8EB-4700-8D55-EAEDE9805318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0C1B5A64-DCA5-4A64-B97C-D8ECB4F4C63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F2887834-61A5-4870-B0E0-8B2ED475790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numéro de diapositive 1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BE06D892-B0BB-4484-AE6E-4CD8B56199BB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E0BF127E-2598-436E-8499-F02644BC72F3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AA12C650-2B7E-450B-8B81-68E3923179E4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2ACC9A23-4F05-4A49-A0DF-2030AED121DA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              </a:t>
            </a:r>
            <a:fld id="{9AE2325A-2FF6-4F60-8C56-A18B4A266FF1}" type="slidenum">
              <a:rPr lang="fr-FR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pn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17" Type="http://schemas.openxmlformats.org/officeDocument/2006/relationships/image" Target="../media/image7.emf"/><Relationship Id="rId2" Type="http://schemas.openxmlformats.org/officeDocument/2006/relationships/slideLayout" Target="../slideLayouts/slideLayout24.xml"/><Relationship Id="rId16" Type="http://schemas.openxmlformats.org/officeDocument/2006/relationships/image" Target="../media/image6.jpeg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5" Type="http://schemas.openxmlformats.org/officeDocument/2006/relationships/image" Target="../media/image5.png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Relationship Id="rId14" Type="http://schemas.openxmlformats.org/officeDocument/2006/relationships/image" Target="../media/image4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 du masque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/>
            </a:lvl1pPr>
          </a:lstStyle>
          <a:p>
            <a:endParaRPr 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473D15E6-C71C-414C-A639-A6D96048D94F}" type="slidenum">
              <a:rPr lang="fr-FR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0" r:id="rId1"/>
    <p:sldLayoutId id="2147483661" r:id="rId2"/>
    <p:sldLayoutId id="2147483662" r:id="rId3"/>
    <p:sldLayoutId id="2147483663" r:id="rId4"/>
    <p:sldLayoutId id="2147483664" r:id="rId5"/>
    <p:sldLayoutId id="2147483665" r:id="rId6"/>
    <p:sldLayoutId id="2147483666" r:id="rId7"/>
    <p:sldLayoutId id="2147483667" r:id="rId8"/>
    <p:sldLayoutId id="2147483668" r:id="rId9"/>
    <p:sldLayoutId id="2147483669" r:id="rId10"/>
    <p:sldLayoutId id="214748367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9378" name="Group 2"/>
          <p:cNvGrpSpPr>
            <a:grpSpLocks/>
          </p:cNvGrpSpPr>
          <p:nvPr/>
        </p:nvGrpSpPr>
        <p:grpSpPr bwMode="auto">
          <a:xfrm>
            <a:off x="11113" y="908050"/>
            <a:ext cx="9132887" cy="152400"/>
            <a:chOff x="0" y="720"/>
            <a:chExt cx="5753" cy="144"/>
          </a:xfrm>
        </p:grpSpPr>
        <p:sp>
          <p:nvSpPr>
            <p:cNvPr id="229379" name="Rectangle 3"/>
            <p:cNvSpPr>
              <a:spLocks noChangeArrowheads="1"/>
            </p:cNvSpPr>
            <p:nvPr/>
          </p:nvSpPr>
          <p:spPr bwMode="auto">
            <a:xfrm>
              <a:off x="0" y="720"/>
              <a:ext cx="5753" cy="69"/>
            </a:xfrm>
            <a:prstGeom prst="rect">
              <a:avLst/>
            </a:prstGeom>
            <a:gradFill rotWithShape="0">
              <a:gsLst>
                <a:gs pos="0">
                  <a:srgbClr val="00C0C0">
                    <a:gamma/>
                    <a:shade val="49804"/>
                    <a:invGamma/>
                  </a:srgbClr>
                </a:gs>
                <a:gs pos="50000">
                  <a:srgbClr val="00C0C0"/>
                </a:gs>
                <a:gs pos="100000">
                  <a:srgbClr val="00C0C0">
                    <a:gamma/>
                    <a:shade val="4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  <p:sp>
          <p:nvSpPr>
            <p:cNvPr id="229380" name="Rectangle 4"/>
            <p:cNvSpPr>
              <a:spLocks noChangeArrowheads="1"/>
            </p:cNvSpPr>
            <p:nvPr/>
          </p:nvSpPr>
          <p:spPr bwMode="auto">
            <a:xfrm>
              <a:off x="0" y="828"/>
              <a:ext cx="5753" cy="36"/>
            </a:xfrm>
            <a:prstGeom prst="rect">
              <a:avLst/>
            </a:prstGeom>
            <a:gradFill rotWithShape="0">
              <a:gsLst>
                <a:gs pos="0">
                  <a:srgbClr val="FF00FF">
                    <a:gamma/>
                    <a:shade val="69804"/>
                    <a:invGamma/>
                  </a:srgbClr>
                </a:gs>
                <a:gs pos="50000">
                  <a:srgbClr val="FF00FF"/>
                </a:gs>
                <a:gs pos="100000">
                  <a:srgbClr val="FF00FF">
                    <a:gamma/>
                    <a:shade val="69804"/>
                    <a:invGamma/>
                  </a:srgbClr>
                </a:gs>
              </a:gsLst>
              <a:lin ang="0" scaled="1"/>
            </a:gradFill>
            <a:ln w="9525">
              <a:noFill/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fr-FR"/>
            </a:p>
          </p:txBody>
        </p:sp>
      </p:grpSp>
      <p:sp>
        <p:nvSpPr>
          <p:cNvPr id="229381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990600" y="152400"/>
            <a:ext cx="6557963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229382" name="Rectangle 6"/>
          <p:cNvSpPr>
            <a:spLocks noGrp="1" noChangeArrowheads="1"/>
          </p:cNvSpPr>
          <p:nvPr>
            <p:ph type="body" idx="1"/>
          </p:nvPr>
        </p:nvSpPr>
        <p:spPr bwMode="auto">
          <a:xfrm>
            <a:off x="609600" y="1066800"/>
            <a:ext cx="8001000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075" tIns="46038" rIns="92075" bIns="46038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229383" name="Line 7"/>
          <p:cNvSpPr>
            <a:spLocks noChangeShapeType="1"/>
          </p:cNvSpPr>
          <p:nvPr/>
        </p:nvSpPr>
        <p:spPr bwMode="auto">
          <a:xfrm>
            <a:off x="0" y="6400800"/>
            <a:ext cx="9074150" cy="0"/>
          </a:xfrm>
          <a:prstGeom prst="line">
            <a:avLst/>
          </a:prstGeom>
          <a:noFill/>
          <a:ln w="25400">
            <a:solidFill>
              <a:srgbClr val="D93192"/>
            </a:solidFill>
            <a:round/>
            <a:headEnd type="none" w="sm" len="sm"/>
            <a:tailEnd type="none" w="sm" len="sm"/>
          </a:ln>
          <a:effectLst/>
        </p:spPr>
        <p:txBody>
          <a:bodyPr wrap="none" anchor="ctr"/>
          <a:lstStyle/>
          <a:p>
            <a:endParaRPr lang="fr-FR"/>
          </a:p>
        </p:txBody>
      </p:sp>
      <p:sp>
        <p:nvSpPr>
          <p:cNvPr id="229384" name="Text Box 8"/>
          <p:cNvSpPr txBox="1">
            <a:spLocks noChangeArrowheads="1"/>
          </p:cNvSpPr>
          <p:nvPr/>
        </p:nvSpPr>
        <p:spPr bwMode="auto">
          <a:xfrm>
            <a:off x="7669213" y="6400800"/>
            <a:ext cx="914400" cy="366713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endParaRPr lang="en-US" sz="1800">
              <a:latin typeface="Arial" charset="0"/>
            </a:endParaRPr>
          </a:p>
        </p:txBody>
      </p:sp>
      <p:sp>
        <p:nvSpPr>
          <p:cNvPr id="229385" name="Text Box 9"/>
          <p:cNvSpPr txBox="1">
            <a:spLocks noChangeArrowheads="1"/>
          </p:cNvSpPr>
          <p:nvPr/>
        </p:nvSpPr>
        <p:spPr bwMode="auto">
          <a:xfrm>
            <a:off x="6584950" y="6453188"/>
            <a:ext cx="2468563" cy="336550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600">
                <a:latin typeface="Arial Unicode MS" pitchFamily="34" charset="-128"/>
              </a:rPr>
              <a:t>CARE 05, 23/11/2005</a:t>
            </a:r>
          </a:p>
        </p:txBody>
      </p:sp>
      <p:sp>
        <p:nvSpPr>
          <p:cNvPr id="229386" name="Text Box 10"/>
          <p:cNvSpPr txBox="1">
            <a:spLocks noChangeArrowheads="1"/>
          </p:cNvSpPr>
          <p:nvPr/>
        </p:nvSpPr>
        <p:spPr bwMode="auto">
          <a:xfrm>
            <a:off x="611188" y="6453188"/>
            <a:ext cx="4298950" cy="36671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>
            <a:spAutoFit/>
          </a:bodyPr>
          <a:lstStyle/>
          <a:p>
            <a:pPr algn="l" eaLnBrk="0" hangingPunct="0">
              <a:spcBef>
                <a:spcPct val="50000"/>
              </a:spcBef>
            </a:pPr>
            <a:r>
              <a:rPr lang="en-US" sz="1400">
                <a:latin typeface="Arial" charset="0"/>
              </a:rPr>
              <a:t>R. Losito, </a:t>
            </a:r>
            <a:r>
              <a:rPr lang="en-US" sz="1800" i="1"/>
              <a:t>The PHIN Photoinjector for CTF3</a:t>
            </a:r>
          </a:p>
        </p:txBody>
      </p:sp>
      <p:pic>
        <p:nvPicPr>
          <p:cNvPr id="229387" name="Picture 11" descr="logoPHIN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7554913" y="0"/>
            <a:ext cx="1589087" cy="906463"/>
          </a:xfrm>
          <a:prstGeom prst="rect">
            <a:avLst/>
          </a:prstGeom>
          <a:noFill/>
        </p:spPr>
      </p:pic>
      <p:pic>
        <p:nvPicPr>
          <p:cNvPr id="229388" name="Picture 12" descr="AB-Logo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0"/>
            <a:ext cx="895350" cy="89535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3600" b="1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rgbClr val="0000FF"/>
        </a:buClr>
        <a:buSzPct val="80000"/>
        <a:buFont typeface="Symbol" pitchFamily="18" charset="2"/>
        <a:buChar char="¨"/>
        <a:defRPr sz="24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W"/>
        <a:defRPr sz="20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rgbClr val="FC0128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ð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578" name="Rectangle 2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54775"/>
            <a:ext cx="2133600" cy="403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FF"/>
                </a:solidFill>
                <a:latin typeface="+mn-lt"/>
              </a:defRPr>
            </a:lvl1pPr>
          </a:lstStyle>
          <a:p>
            <a:r>
              <a:rPr lang="fr-FR"/>
              <a:t>              </a:t>
            </a:r>
            <a:fld id="{CE710782-01FE-490E-95F7-3873E9C503F9}" type="slidenum">
              <a:rPr lang="fr-FR"/>
              <a:pPr/>
              <a:t>‹N°›</a:t>
            </a:fld>
            <a:endParaRPr lang="fr-FR"/>
          </a:p>
        </p:txBody>
      </p:sp>
      <p:sp>
        <p:nvSpPr>
          <p:cNvPr id="280579" name="Rectangle 3"/>
          <p:cNvSpPr>
            <a:spLocks noChangeArrowheads="1"/>
          </p:cNvSpPr>
          <p:nvPr userDrawn="1"/>
        </p:nvSpPr>
        <p:spPr bwMode="auto">
          <a:xfrm>
            <a:off x="730250" y="6484938"/>
            <a:ext cx="1482725" cy="373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 i="1">
                <a:solidFill>
                  <a:srgbClr val="0000FF"/>
                </a:solidFill>
                <a:latin typeface="Arial" charset="0"/>
              </a:rPr>
              <a:t>Bernard  Visentin</a:t>
            </a:r>
          </a:p>
        </p:txBody>
      </p:sp>
      <p:pic>
        <p:nvPicPr>
          <p:cNvPr id="280580" name="Picture 4" descr="barre2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288925" y="6092825"/>
            <a:ext cx="8855075" cy="431800"/>
          </a:xfrm>
          <a:prstGeom prst="rect">
            <a:avLst/>
          </a:prstGeom>
          <a:noFill/>
        </p:spPr>
      </p:pic>
      <p:sp>
        <p:nvSpPr>
          <p:cNvPr id="280581" name="Rectangle 5"/>
          <p:cNvSpPr>
            <a:spLocks noChangeArrowheads="1"/>
          </p:cNvSpPr>
          <p:nvPr userDrawn="1"/>
        </p:nvSpPr>
        <p:spPr bwMode="auto">
          <a:xfrm>
            <a:off x="2679700" y="6496050"/>
            <a:ext cx="4070350" cy="271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0" tIns="0" rIns="0" bIns="0"/>
          <a:lstStyle/>
          <a:p>
            <a:pPr eaLnBrk="0" hangingPunct="0"/>
            <a:r>
              <a:rPr lang="en-US" sz="1400">
                <a:solidFill>
                  <a:srgbClr val="0000FF"/>
                </a:solidFill>
                <a:latin typeface="Arial" charset="0"/>
              </a:rPr>
              <a:t>      Annual Meeting                  CERN – 23/11/ 2005</a:t>
            </a:r>
          </a:p>
        </p:txBody>
      </p:sp>
      <p:pic>
        <p:nvPicPr>
          <p:cNvPr id="280582" name="Picture 6" descr="logoCARE"/>
          <p:cNvPicPr>
            <a:picLocks noChangeAspect="1" noChangeArrowheads="1"/>
          </p:cNvPicPr>
          <p:nvPr userDrawn="1"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4327525" y="6381750"/>
            <a:ext cx="677863" cy="419100"/>
          </a:xfrm>
          <a:prstGeom prst="rect">
            <a:avLst/>
          </a:prstGeom>
          <a:noFill/>
        </p:spPr>
      </p:pic>
      <p:grpSp>
        <p:nvGrpSpPr>
          <p:cNvPr id="280583" name="Group 7"/>
          <p:cNvGrpSpPr>
            <a:grpSpLocks/>
          </p:cNvGrpSpPr>
          <p:nvPr userDrawn="1"/>
        </p:nvGrpSpPr>
        <p:grpSpPr bwMode="auto">
          <a:xfrm>
            <a:off x="150813" y="177800"/>
            <a:ext cx="8834437" cy="503238"/>
            <a:chOff x="105" y="165"/>
            <a:chExt cx="5565" cy="317"/>
          </a:xfrm>
        </p:grpSpPr>
        <p:pic>
          <p:nvPicPr>
            <p:cNvPr id="280584" name="Picture 8" descr="barre"/>
            <p:cNvPicPr>
              <a:picLocks noChangeAspect="1" noChangeArrowheads="1"/>
            </p:cNvPicPr>
            <p:nvPr userDrawn="1"/>
          </p:nvPicPr>
          <p:blipFill>
            <a:blip r:embed="rId15" cstate="print"/>
            <a:srcRect/>
            <a:stretch>
              <a:fillRect/>
            </a:stretch>
          </p:blipFill>
          <p:spPr bwMode="auto">
            <a:xfrm>
              <a:off x="105" y="220"/>
              <a:ext cx="5565" cy="262"/>
            </a:xfrm>
            <a:prstGeom prst="rect">
              <a:avLst/>
            </a:prstGeom>
            <a:noFill/>
          </p:spPr>
        </p:pic>
        <p:pic>
          <p:nvPicPr>
            <p:cNvPr id="280585" name="Picture 9" descr="elan"/>
            <p:cNvPicPr>
              <a:picLocks noChangeAspect="1" noChangeArrowheads="1"/>
            </p:cNvPicPr>
            <p:nvPr userDrawn="1"/>
          </p:nvPicPr>
          <p:blipFill>
            <a:blip r:embed="rId16" cstate="print"/>
            <a:srcRect/>
            <a:stretch>
              <a:fillRect/>
            </a:stretch>
          </p:blipFill>
          <p:spPr bwMode="auto">
            <a:xfrm>
              <a:off x="2370" y="165"/>
              <a:ext cx="1069" cy="309"/>
            </a:xfrm>
            <a:prstGeom prst="rect">
              <a:avLst/>
            </a:prstGeom>
            <a:noFill/>
          </p:spPr>
        </p:pic>
      </p:grpSp>
      <p:pic>
        <p:nvPicPr>
          <p:cNvPr id="280586" name="Picture 10"/>
          <p:cNvPicPr>
            <a:picLocks noChangeAspect="1" noChangeArrowheads="1"/>
          </p:cNvPicPr>
          <p:nvPr userDrawn="1"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95250" y="768350"/>
            <a:ext cx="577850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682" r:id="rId2"/>
    <p:sldLayoutId id="2147483683" r:id="rId3"/>
    <p:sldLayoutId id="2147483684" r:id="rId4"/>
    <p:sldLayoutId id="2147483685" r:id="rId5"/>
    <p:sldLayoutId id="2147483686" r:id="rId6"/>
    <p:sldLayoutId id="2147483687" r:id="rId7"/>
    <p:sldLayoutId id="2147483688" r:id="rId8"/>
    <p:sldLayoutId id="2147483689" r:id="rId9"/>
    <p:sldLayoutId id="2147483690" r:id="rId10"/>
    <p:sldLayoutId id="214748369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6" name="Rectangle 2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r-FR"/>
          </a:p>
        </p:txBody>
      </p:sp>
      <p:grpSp>
        <p:nvGrpSpPr>
          <p:cNvPr id="2049" name="Group 1"/>
          <p:cNvGrpSpPr>
            <a:grpSpLocks noChangeAspect="1"/>
          </p:cNvGrpSpPr>
          <p:nvPr/>
        </p:nvGrpSpPr>
        <p:grpSpPr bwMode="auto">
          <a:xfrm>
            <a:off x="190440" y="1822428"/>
            <a:ext cx="8605838" cy="4176713"/>
            <a:chOff x="1417" y="3101"/>
            <a:chExt cx="13552" cy="6577"/>
          </a:xfrm>
        </p:grpSpPr>
        <p:sp>
          <p:nvSpPr>
            <p:cNvPr id="2075" name="AutoShape 27"/>
            <p:cNvSpPr>
              <a:spLocks noChangeAspect="1" noChangeArrowheads="1" noTextEdit="1"/>
            </p:cNvSpPr>
            <p:nvPr/>
          </p:nvSpPr>
          <p:spPr bwMode="auto">
            <a:xfrm>
              <a:off x="1417" y="3101"/>
              <a:ext cx="13552" cy="6577"/>
            </a:xfrm>
            <a:prstGeom prst="rect">
              <a:avLst/>
            </a:prstGeom>
            <a:solidFill>
              <a:srgbClr val="4F81BD"/>
            </a:solidFill>
            <a:ln w="38100">
              <a:solidFill>
                <a:srgbClr val="F2F2F2"/>
              </a:solidFill>
              <a:miter lim="800000"/>
              <a:headEnd/>
              <a:tailEnd/>
            </a:ln>
            <a:effec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74" name="Text Box 26"/>
            <p:cNvSpPr txBox="1">
              <a:spLocks noChangeArrowheads="1"/>
            </p:cNvSpPr>
            <p:nvPr/>
          </p:nvSpPr>
          <p:spPr bwMode="auto">
            <a:xfrm>
              <a:off x="2025" y="3388"/>
              <a:ext cx="3419" cy="920"/>
            </a:xfrm>
            <a:prstGeom prst="rect">
              <a:avLst/>
            </a:prstGeom>
            <a:solidFill>
              <a:srgbClr val="FFFF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2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TIARA-PP Governing Council</a:t>
              </a:r>
              <a:endParaRPr kumimoji="0" lang="en-GB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1 representative per contractor</a:t>
              </a:r>
              <a:endParaRPr kumimoji="0" lang="en-GB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73" name="Text Box 25"/>
            <p:cNvSpPr txBox="1">
              <a:spLocks noChangeArrowheads="1"/>
            </p:cNvSpPr>
            <p:nvPr/>
          </p:nvSpPr>
          <p:spPr bwMode="auto">
            <a:xfrm>
              <a:off x="5923" y="3493"/>
              <a:ext cx="3419" cy="711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TIARA-PP Coordinator</a:t>
              </a:r>
              <a:endParaRPr kumimoji="0" lang="en-US" sz="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			</a:t>
              </a:r>
              <a:endParaRPr kumimoji="0" lang="en-GB" sz="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0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		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72" name="Text Box 24"/>
            <p:cNvSpPr txBox="1">
              <a:spLocks noChangeArrowheads="1"/>
            </p:cNvSpPr>
            <p:nvPr/>
          </p:nvSpPr>
          <p:spPr bwMode="auto">
            <a:xfrm>
              <a:off x="8514" y="4674"/>
              <a:ext cx="3487" cy="414"/>
            </a:xfrm>
            <a:prstGeom prst="rect">
              <a:avLst/>
            </a:prstGeom>
            <a:solidFill>
              <a:srgbClr val="FFCC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Industry advisory committee?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71" name="AutoShape 23"/>
            <p:cNvSpPr>
              <a:spLocks noChangeShapeType="1"/>
            </p:cNvSpPr>
            <p:nvPr/>
          </p:nvSpPr>
          <p:spPr bwMode="auto">
            <a:xfrm>
              <a:off x="9342" y="3849"/>
              <a:ext cx="916" cy="825"/>
            </a:xfrm>
            <a:prstGeom prst="bentConnector2">
              <a:avLst/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70" name="Text Box 22"/>
            <p:cNvSpPr txBox="1">
              <a:spLocks noChangeArrowheads="1"/>
            </p:cNvSpPr>
            <p:nvPr/>
          </p:nvSpPr>
          <p:spPr bwMode="auto">
            <a:xfrm>
              <a:off x="2025" y="4489"/>
              <a:ext cx="3419" cy="1710"/>
            </a:xfrm>
            <a:prstGeom prst="rect">
              <a:avLst/>
            </a:prstGeom>
            <a:solidFill>
              <a:srgbClr val="CCFF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Project Management (WP1)</a:t>
              </a:r>
              <a:endParaRPr kumimoji="0" lang="en-GB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1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Project Office</a:t>
              </a:r>
              <a:endParaRPr kumimoji="0" lang="en-GB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Dissemination assistant: 	</a:t>
              </a:r>
              <a:endParaRPr kumimoji="0" lang="en-GB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Web master:		</a:t>
              </a:r>
              <a:endParaRPr kumimoji="0" lang="en-GB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Assistant financial matters:	</a:t>
              </a:r>
              <a:endParaRPr kumimoji="0" lang="en-GB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Assistant legal matters:	</a:t>
              </a:r>
              <a:endParaRPr kumimoji="0" lang="en-GB" sz="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0" i="0" u="none" strike="noStrike" cap="none" normalizeH="0" baseline="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Administrative assistant:   </a:t>
              </a:r>
              <a:endParaRPr kumimoji="0" lang="en-GB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9" name="Text Box 21"/>
            <p:cNvSpPr txBox="1">
              <a:spLocks noChangeArrowheads="1"/>
            </p:cNvSpPr>
            <p:nvPr/>
          </p:nvSpPr>
          <p:spPr bwMode="auto">
            <a:xfrm>
              <a:off x="3645" y="7302"/>
              <a:ext cx="1468" cy="580"/>
            </a:xfrm>
            <a:prstGeom prst="rect">
              <a:avLst/>
            </a:prstGeom>
            <a:solidFill>
              <a:srgbClr val="CCFF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Governance (WP2)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8" name="Text Box 20"/>
            <p:cNvSpPr txBox="1">
              <a:spLocks noChangeArrowheads="1"/>
            </p:cNvSpPr>
            <p:nvPr/>
          </p:nvSpPr>
          <p:spPr bwMode="auto">
            <a:xfrm>
              <a:off x="5322" y="7275"/>
              <a:ext cx="2101" cy="607"/>
            </a:xfrm>
            <a:prstGeom prst="rect">
              <a:avLst/>
            </a:prstGeom>
            <a:solidFill>
              <a:srgbClr val="CCFF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R&amp;D Infrastructure (WP3)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7" name="Text Box 19"/>
            <p:cNvSpPr txBox="1">
              <a:spLocks noChangeArrowheads="1"/>
            </p:cNvSpPr>
            <p:nvPr/>
          </p:nvSpPr>
          <p:spPr bwMode="auto">
            <a:xfrm>
              <a:off x="7813" y="7289"/>
              <a:ext cx="2131" cy="593"/>
            </a:xfrm>
            <a:prstGeom prst="rect">
              <a:avLst/>
            </a:prstGeom>
            <a:solidFill>
              <a:srgbClr val="CCFF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R&amp;D program (WP4)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6" name="AutoShape 18"/>
            <p:cNvSpPr>
              <a:spLocks noChangeShapeType="1"/>
            </p:cNvSpPr>
            <p:nvPr/>
          </p:nvSpPr>
          <p:spPr bwMode="auto">
            <a:xfrm rot="5400000">
              <a:off x="5969" y="3679"/>
              <a:ext cx="1140" cy="2189"/>
            </a:xfrm>
            <a:prstGeom prst="bentConnector2">
              <a:avLst/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65" name="AutoShape 17"/>
            <p:cNvSpPr>
              <a:spLocks noChangeShapeType="1"/>
            </p:cNvSpPr>
            <p:nvPr/>
          </p:nvSpPr>
          <p:spPr bwMode="auto">
            <a:xfrm rot="5400000">
              <a:off x="4457" y="4126"/>
              <a:ext cx="3098" cy="3254"/>
            </a:xfrm>
            <a:prstGeom prst="bentConnector3">
              <a:avLst>
                <a:gd name="adj1" fmla="val 87699"/>
              </a:avLst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64" name="AutoShape 16"/>
            <p:cNvSpPr>
              <a:spLocks noChangeShapeType="1"/>
            </p:cNvSpPr>
            <p:nvPr/>
          </p:nvSpPr>
          <p:spPr bwMode="auto">
            <a:xfrm rot="5400000">
              <a:off x="5467" y="5110"/>
              <a:ext cx="3071" cy="1260"/>
            </a:xfrm>
            <a:prstGeom prst="bentConnector3">
              <a:avLst>
                <a:gd name="adj1" fmla="val 88926"/>
              </a:avLst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63" name="AutoShape 15"/>
            <p:cNvSpPr>
              <a:spLocks noChangeShapeType="1"/>
            </p:cNvSpPr>
            <p:nvPr/>
          </p:nvSpPr>
          <p:spPr bwMode="auto">
            <a:xfrm rot="5400000" flipH="1">
              <a:off x="6713" y="5124"/>
              <a:ext cx="3085" cy="1246"/>
            </a:xfrm>
            <a:prstGeom prst="bentConnector3">
              <a:avLst>
                <a:gd name="adj1" fmla="val 11116"/>
              </a:avLst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62" name="Text Box 14"/>
            <p:cNvSpPr txBox="1">
              <a:spLocks noChangeArrowheads="1"/>
            </p:cNvSpPr>
            <p:nvPr/>
          </p:nvSpPr>
          <p:spPr bwMode="auto">
            <a:xfrm>
              <a:off x="3777" y="8511"/>
              <a:ext cx="2415" cy="417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WPn+1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1" name="Text Box 13"/>
            <p:cNvSpPr txBox="1">
              <a:spLocks noChangeArrowheads="1"/>
            </p:cNvSpPr>
            <p:nvPr/>
          </p:nvSpPr>
          <p:spPr bwMode="auto">
            <a:xfrm>
              <a:off x="6497" y="8496"/>
              <a:ext cx="2281" cy="432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it-IT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WPn+2</a:t>
              </a:r>
              <a:endParaRPr kumimoji="0" lang="it-IT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60" name="Text Box 12"/>
            <p:cNvSpPr txBox="1">
              <a:spLocks noChangeArrowheads="1"/>
            </p:cNvSpPr>
            <p:nvPr/>
          </p:nvSpPr>
          <p:spPr bwMode="auto">
            <a:xfrm>
              <a:off x="9237" y="8511"/>
              <a:ext cx="2431" cy="410"/>
            </a:xfrm>
            <a:prstGeom prst="rect">
              <a:avLst/>
            </a:prstGeom>
            <a:solidFill>
              <a:srgbClr val="CC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WP…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9" name="AutoShape 11"/>
            <p:cNvSpPr>
              <a:spLocks noChangeShapeType="1"/>
            </p:cNvSpPr>
            <p:nvPr/>
          </p:nvSpPr>
          <p:spPr bwMode="auto">
            <a:xfrm rot="5400000">
              <a:off x="4155" y="5034"/>
              <a:ext cx="4307" cy="2648"/>
            </a:xfrm>
            <a:prstGeom prst="bentConnector3">
              <a:avLst>
                <a:gd name="adj1" fmla="val 91407"/>
              </a:avLst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58" name="AutoShape 10"/>
            <p:cNvSpPr>
              <a:spLocks noChangeShapeType="1"/>
            </p:cNvSpPr>
            <p:nvPr/>
          </p:nvSpPr>
          <p:spPr bwMode="auto">
            <a:xfrm rot="16200000" flipH="1">
              <a:off x="5490" y="6347"/>
              <a:ext cx="4292" cy="5"/>
            </a:xfrm>
            <a:prstGeom prst="bentConnector3">
              <a:avLst>
                <a:gd name="adj1" fmla="val 49977"/>
              </a:avLst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57" name="AutoShape 9"/>
            <p:cNvSpPr>
              <a:spLocks noChangeShapeType="1"/>
            </p:cNvSpPr>
            <p:nvPr/>
          </p:nvSpPr>
          <p:spPr bwMode="auto">
            <a:xfrm rot="16200000" flipH="1">
              <a:off x="6889" y="4948"/>
              <a:ext cx="4307" cy="2820"/>
            </a:xfrm>
            <a:prstGeom prst="bentConnector3">
              <a:avLst>
                <a:gd name="adj1" fmla="val 91384"/>
              </a:avLst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56" name="AutoShape 8"/>
            <p:cNvSpPr>
              <a:spLocks noChangeArrowheads="1"/>
            </p:cNvSpPr>
            <p:nvPr/>
          </p:nvSpPr>
          <p:spPr bwMode="auto">
            <a:xfrm>
              <a:off x="1540" y="7275"/>
              <a:ext cx="1954" cy="697"/>
            </a:xfrm>
            <a:prstGeom prst="flowChartProcess">
              <a:avLst/>
            </a:prstGeom>
            <a:solidFill>
              <a:srgbClr val="CCFF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Organizational</a:t>
              </a:r>
              <a:endParaRPr kumimoji="0" lang="en-US" sz="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WP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5" name="AutoShape 7"/>
            <p:cNvSpPr>
              <a:spLocks noChangeArrowheads="1"/>
            </p:cNvSpPr>
            <p:nvPr/>
          </p:nvSpPr>
          <p:spPr bwMode="auto">
            <a:xfrm>
              <a:off x="1550" y="8328"/>
              <a:ext cx="1944" cy="705"/>
            </a:xfrm>
            <a:prstGeom prst="flowChartProcess">
              <a:avLst/>
            </a:prstGeom>
            <a:solidFill>
              <a:srgbClr val="CCFFFF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“Projects”</a:t>
              </a:r>
              <a:endParaRPr kumimoji="0" lang="en-US" sz="6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  <a:p>
              <a:pPr marL="0" marR="0" lvl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sz="12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WP</a:t>
              </a:r>
              <a:endParaRPr kumimoji="0" lang="en-US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4" name="Text Box 6"/>
            <p:cNvSpPr txBox="1">
              <a:spLocks noChangeArrowheads="1"/>
            </p:cNvSpPr>
            <p:nvPr/>
          </p:nvSpPr>
          <p:spPr bwMode="auto">
            <a:xfrm>
              <a:off x="10145" y="7275"/>
              <a:ext cx="2401" cy="586"/>
            </a:xfrm>
            <a:prstGeom prst="rect">
              <a:avLst/>
            </a:prstGeom>
            <a:solidFill>
              <a:srgbClr val="CCFF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Education and Training (WP5)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3" name="Text Box 5"/>
            <p:cNvSpPr txBox="1">
              <a:spLocks noChangeArrowheads="1"/>
            </p:cNvSpPr>
            <p:nvPr/>
          </p:nvSpPr>
          <p:spPr bwMode="auto">
            <a:xfrm>
              <a:off x="12658" y="7275"/>
              <a:ext cx="2236" cy="580"/>
            </a:xfrm>
            <a:prstGeom prst="rect">
              <a:avLst/>
            </a:prstGeom>
            <a:solidFill>
              <a:srgbClr val="CCFF66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GB" sz="1000" b="1" i="0" u="none" strike="noStrike" cap="none" normalizeH="0" baseline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" pitchFamily="18" charset="0"/>
                  <a:ea typeface="Times New Roman" pitchFamily="18" charset="0"/>
                  <a:cs typeface="Times New Roman" pitchFamily="18" charset="0"/>
                </a:rPr>
                <a:t>Industry involvement (WP6)</a:t>
              </a: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</a:endParaRPr>
            </a:p>
          </p:txBody>
        </p:sp>
        <p:sp>
          <p:nvSpPr>
            <p:cNvPr id="2052" name="AutoShape 4"/>
            <p:cNvSpPr>
              <a:spLocks noChangeShapeType="1"/>
            </p:cNvSpPr>
            <p:nvPr/>
          </p:nvSpPr>
          <p:spPr bwMode="auto">
            <a:xfrm rot="16200000" flipH="1">
              <a:off x="7954" y="3883"/>
              <a:ext cx="3071" cy="3713"/>
            </a:xfrm>
            <a:prstGeom prst="bentConnector3">
              <a:avLst>
                <a:gd name="adj1" fmla="val 89056"/>
              </a:avLst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51" name="AutoShape 3"/>
            <p:cNvSpPr>
              <a:spLocks noChangeShapeType="1"/>
            </p:cNvSpPr>
            <p:nvPr/>
          </p:nvSpPr>
          <p:spPr bwMode="auto">
            <a:xfrm rot="16200000" flipH="1">
              <a:off x="9169" y="2668"/>
              <a:ext cx="3071" cy="6143"/>
            </a:xfrm>
            <a:prstGeom prst="bentConnector3">
              <a:avLst>
                <a:gd name="adj1" fmla="val 88569"/>
              </a:avLst>
            </a:prstGeom>
            <a:noFill/>
            <a:ln w="19050">
              <a:solidFill>
                <a:srgbClr val="000000"/>
              </a:solidFill>
              <a:miter lim="800000"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  <p:sp>
          <p:nvSpPr>
            <p:cNvPr id="2050" name="AutoShape 2"/>
            <p:cNvSpPr>
              <a:spLocks noChangeShapeType="1"/>
            </p:cNvSpPr>
            <p:nvPr/>
          </p:nvSpPr>
          <p:spPr bwMode="auto">
            <a:xfrm>
              <a:off x="5444" y="3844"/>
              <a:ext cx="479" cy="5"/>
            </a:xfrm>
            <a:prstGeom prst="straightConnector1">
              <a:avLst/>
            </a:prstGeom>
            <a:noFill/>
            <a:ln w="19050">
              <a:solidFill>
                <a:srgbClr val="000000"/>
              </a:solidFill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fr-FR"/>
            </a:p>
          </p:txBody>
        </p:sp>
      </p:grpSp>
      <p:sp>
        <p:nvSpPr>
          <p:cNvPr id="30" name="ZoneTexte 29"/>
          <p:cNvSpPr txBox="1"/>
          <p:nvPr/>
        </p:nvSpPr>
        <p:spPr>
          <a:xfrm>
            <a:off x="2655959" y="215856"/>
            <a:ext cx="39864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/>
              <a:t>TIARA-PP Organisation</a:t>
            </a:r>
            <a:endParaRPr lang="fr-FR" sz="28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oneTexte 10"/>
          <p:cNvSpPr txBox="1"/>
          <p:nvPr/>
        </p:nvSpPr>
        <p:spPr>
          <a:xfrm>
            <a:off x="2655191" y="215856"/>
            <a:ext cx="39879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/>
              <a:t>TIARA-PP </a:t>
            </a:r>
            <a:r>
              <a:rPr lang="fr-FR" sz="2800" b="1" dirty="0" err="1" smtClean="0"/>
              <a:t>project</a:t>
            </a:r>
            <a:r>
              <a:rPr lang="fr-FR" sz="2800" b="1" dirty="0" smtClean="0"/>
              <a:t> office</a:t>
            </a:r>
            <a:endParaRPr lang="fr-FR" sz="2800" b="1" dirty="0"/>
          </a:p>
        </p:txBody>
      </p:sp>
      <p:sp>
        <p:nvSpPr>
          <p:cNvPr id="6" name="Text Box 22"/>
          <p:cNvSpPr txBox="1">
            <a:spLocks noChangeArrowheads="1"/>
          </p:cNvSpPr>
          <p:nvPr/>
        </p:nvSpPr>
        <p:spPr bwMode="auto">
          <a:xfrm>
            <a:off x="299980" y="2703876"/>
            <a:ext cx="8580554" cy="2076106"/>
          </a:xfrm>
          <a:prstGeom prst="rect">
            <a:avLst/>
          </a:prstGeom>
          <a:solidFill>
            <a:srgbClr val="CCFF66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l" eaLnBrk="0" hangingPunct="0"/>
            <a:r>
              <a:rPr lang="en-GB" sz="2400" dirty="0" smtClean="0">
                <a:ea typeface="Times New Roman" pitchFamily="18" charset="0"/>
                <a:cs typeface="Times New Roman" pitchFamily="18" charset="0"/>
              </a:rPr>
              <a:t>Administrative assistant:	Identified (operational)</a:t>
            </a:r>
            <a:endParaRPr lang="en-GB" sz="2400" dirty="0" smtClean="0"/>
          </a:p>
          <a:p>
            <a:pPr lvl="0" algn="l" eaLnBrk="0" hangingPunct="0"/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Dissemination assistant: 	</a:t>
            </a:r>
            <a:r>
              <a:rPr lang="en-GB" sz="2400" dirty="0" smtClean="0">
                <a:ea typeface="Times New Roman" pitchFamily="18" charset="0"/>
                <a:cs typeface="Times New Roman" pitchFamily="18" charset="0"/>
              </a:rPr>
              <a:t> (needed once PP approved)</a:t>
            </a:r>
            <a:endParaRPr kumimoji="0" lang="en-GB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lvl="0" algn="l" eaLnBrk="0" hangingPunct="0"/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Web master:			</a:t>
            </a:r>
            <a:r>
              <a:rPr lang="en-GB" sz="2400" dirty="0" smtClean="0">
                <a:ea typeface="Times New Roman" pitchFamily="18" charset="0"/>
                <a:cs typeface="Times New Roman" pitchFamily="18" charset="0"/>
              </a:rPr>
              <a:t>Identified (operational)</a:t>
            </a:r>
            <a:endParaRPr kumimoji="0" lang="en-GB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lvl="0" algn="l" eaLnBrk="0" hangingPunct="0"/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Assistant financial matters:	</a:t>
            </a:r>
            <a:r>
              <a:rPr lang="en-GB" sz="2400" dirty="0" smtClean="0">
                <a:ea typeface="Times New Roman" pitchFamily="18" charset="0"/>
                <a:cs typeface="Times New Roman" pitchFamily="18" charset="0"/>
              </a:rPr>
              <a:t>Identified (needed once PP approved)</a:t>
            </a:r>
            <a:endParaRPr kumimoji="0" lang="en-GB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  <a:p>
            <a:pPr lvl="0" algn="l" eaLnBrk="0" hangingPunct="0"/>
            <a:r>
              <a:rPr kumimoji="0" lang="en-GB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lt"/>
                <a:ea typeface="Times New Roman" pitchFamily="18" charset="0"/>
                <a:cs typeface="Times New Roman" pitchFamily="18" charset="0"/>
              </a:rPr>
              <a:t>Assistant legal matters:	</a:t>
            </a:r>
            <a:r>
              <a:rPr lang="en-GB" sz="2400" dirty="0" smtClean="0">
                <a:ea typeface="Times New Roman" pitchFamily="18" charset="0"/>
                <a:cs typeface="Times New Roman" pitchFamily="18" charset="0"/>
              </a:rPr>
              <a:t>Identified (needed once PP approved)</a:t>
            </a:r>
            <a:endParaRPr kumimoji="0" lang="en-GB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lt"/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871665" y="1676376"/>
            <a:ext cx="4760470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sz="2400" dirty="0" smtClean="0"/>
              <a:t>The </a:t>
            </a:r>
            <a:r>
              <a:rPr lang="fr-FR" sz="2400" dirty="0" err="1" smtClean="0"/>
              <a:t>project</a:t>
            </a:r>
            <a:r>
              <a:rPr lang="fr-FR" sz="2400" dirty="0" smtClean="0"/>
              <a:t> office </a:t>
            </a:r>
            <a:r>
              <a:rPr lang="fr-FR" sz="2400" dirty="0" err="1" smtClean="0"/>
              <a:t>is</a:t>
            </a:r>
            <a:r>
              <a:rPr lang="fr-FR" sz="2400" dirty="0" smtClean="0"/>
              <a:t> </a:t>
            </a:r>
            <a:r>
              <a:rPr lang="fr-FR" sz="2400" dirty="0" err="1" smtClean="0"/>
              <a:t>almost</a:t>
            </a:r>
            <a:r>
              <a:rPr lang="fr-FR" sz="2400" dirty="0" smtClean="0"/>
              <a:t> </a:t>
            </a:r>
            <a:r>
              <a:rPr lang="fr-FR" sz="2400" dirty="0" err="1" smtClean="0"/>
              <a:t>complete</a:t>
            </a:r>
            <a:endParaRPr lang="fr-FR" sz="24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oneTexte 10"/>
          <p:cNvSpPr txBox="1"/>
          <p:nvPr/>
        </p:nvSpPr>
        <p:spPr>
          <a:xfrm>
            <a:off x="2354118" y="215856"/>
            <a:ext cx="45901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/>
              <a:t>TIARA-PP WP management</a:t>
            </a:r>
            <a:endParaRPr lang="fr-FR" sz="2800" b="1" dirty="0"/>
          </a:p>
        </p:txBody>
      </p:sp>
      <p:sp>
        <p:nvSpPr>
          <p:cNvPr id="7" name="ZoneTexte 6"/>
          <p:cNvSpPr txBox="1"/>
          <p:nvPr/>
        </p:nvSpPr>
        <p:spPr>
          <a:xfrm>
            <a:off x="871665" y="1676376"/>
            <a:ext cx="605871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sz="2400" dirty="0" smtClean="0"/>
              <a:t>The WP </a:t>
            </a:r>
            <a:r>
              <a:rPr lang="fr-FR" sz="2400" dirty="0" err="1" smtClean="0"/>
              <a:t>coordinators</a:t>
            </a:r>
            <a:r>
              <a:rPr lang="fr-FR" sz="2400" dirty="0" smtClean="0"/>
              <a:t> </a:t>
            </a:r>
            <a:r>
              <a:rPr lang="fr-FR" sz="2400" dirty="0" err="1" smtClean="0"/>
              <a:t>will</a:t>
            </a:r>
            <a:r>
              <a:rPr lang="fr-FR" sz="2400" dirty="0" smtClean="0"/>
              <a:t> </a:t>
            </a:r>
            <a:r>
              <a:rPr lang="fr-FR" sz="2400" dirty="0" err="1" smtClean="0"/>
              <a:t>be</a:t>
            </a:r>
            <a:r>
              <a:rPr lang="fr-FR" sz="2400" dirty="0" smtClean="0"/>
              <a:t> </a:t>
            </a:r>
            <a:r>
              <a:rPr lang="fr-FR" sz="2400" dirty="0" err="1" smtClean="0"/>
              <a:t>will</a:t>
            </a:r>
            <a:r>
              <a:rPr lang="fr-FR" sz="2400" dirty="0" smtClean="0"/>
              <a:t> </a:t>
            </a:r>
            <a:r>
              <a:rPr lang="fr-FR" sz="2400" dirty="0" err="1" smtClean="0"/>
              <a:t>be</a:t>
            </a:r>
            <a:r>
              <a:rPr lang="fr-FR" sz="2400" dirty="0" smtClean="0"/>
              <a:t> part of the </a:t>
            </a:r>
          </a:p>
          <a:p>
            <a:pPr algn="l"/>
            <a:r>
              <a:rPr lang="fr-FR" sz="2400" b="1" dirty="0" smtClean="0"/>
              <a:t>TIARA Steering Committee (TSC)</a:t>
            </a:r>
            <a:endParaRPr lang="fr-FR" sz="2400" b="1" dirty="0"/>
          </a:p>
        </p:txBody>
      </p:sp>
      <p:sp>
        <p:nvSpPr>
          <p:cNvPr id="5" name="ZoneTexte 4"/>
          <p:cNvSpPr txBox="1"/>
          <p:nvPr/>
        </p:nvSpPr>
        <p:spPr>
          <a:xfrm>
            <a:off x="993726" y="3209922"/>
            <a:ext cx="690528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fr-FR" sz="2400" dirty="0" smtClean="0"/>
              <a:t>Possible options for WP coordination</a:t>
            </a:r>
          </a:p>
          <a:p>
            <a:pPr lvl="1" algn="l">
              <a:buFont typeface="Arial" pitchFamily="34" charset="0"/>
              <a:buChar char="•"/>
            </a:pPr>
            <a:r>
              <a:rPr lang="fr-FR" sz="2400" b="1" dirty="0" smtClean="0"/>
              <a:t> 1 WP leader + 1 (or </a:t>
            </a:r>
            <a:r>
              <a:rPr lang="fr-FR" sz="2400" b="1" dirty="0" err="1" smtClean="0"/>
              <a:t>several</a:t>
            </a:r>
            <a:r>
              <a:rPr lang="fr-FR" sz="2400" b="1" dirty="0" smtClean="0"/>
              <a:t>) </a:t>
            </a:r>
            <a:r>
              <a:rPr lang="fr-FR" sz="2400" b="1" dirty="0" err="1" smtClean="0"/>
              <a:t>deputy</a:t>
            </a:r>
            <a:r>
              <a:rPr lang="fr-FR" sz="2400" b="1" dirty="0" smtClean="0"/>
              <a:t>(</a:t>
            </a:r>
            <a:r>
              <a:rPr lang="fr-FR" sz="2400" b="1" dirty="0" err="1" smtClean="0"/>
              <a:t>ies</a:t>
            </a:r>
            <a:r>
              <a:rPr lang="fr-FR" sz="2400" b="1" dirty="0" smtClean="0"/>
              <a:t>)</a:t>
            </a:r>
          </a:p>
          <a:p>
            <a:pPr lvl="1" algn="l">
              <a:buFont typeface="Arial" pitchFamily="34" charset="0"/>
              <a:buChar char="•"/>
            </a:pPr>
            <a:r>
              <a:rPr lang="fr-FR" sz="2400" b="1" dirty="0" smtClean="0"/>
              <a:t> 2 WP </a:t>
            </a:r>
            <a:r>
              <a:rPr lang="fr-FR" sz="2400" b="1" dirty="0" err="1" smtClean="0"/>
              <a:t>co</a:t>
            </a:r>
            <a:r>
              <a:rPr lang="fr-FR" sz="2400" b="1" dirty="0" smtClean="0"/>
              <a:t>-leaders </a:t>
            </a:r>
          </a:p>
          <a:p>
            <a:pPr lvl="1" algn="l">
              <a:buFont typeface="Arial" pitchFamily="34" charset="0"/>
              <a:buChar char="•"/>
            </a:pPr>
            <a:r>
              <a:rPr lang="fr-FR" sz="2400" b="1" dirty="0" smtClean="0"/>
              <a:t> a </a:t>
            </a:r>
            <a:r>
              <a:rPr lang="fr-FR" sz="2400" b="1" dirty="0" err="1" smtClean="0"/>
              <a:t>combination</a:t>
            </a:r>
            <a:r>
              <a:rPr lang="fr-FR" sz="2400" b="1" dirty="0" smtClean="0"/>
              <a:t> of the </a:t>
            </a:r>
            <a:r>
              <a:rPr lang="fr-FR" sz="2400" b="1" dirty="0" err="1" smtClean="0"/>
              <a:t>above</a:t>
            </a:r>
            <a:r>
              <a:rPr lang="fr-FR" sz="2400" b="1" dirty="0" smtClean="0"/>
              <a:t> </a:t>
            </a:r>
            <a:r>
              <a:rPr lang="fr-FR" sz="2400" b="1" dirty="0" err="1" smtClean="0"/>
              <a:t>depending</a:t>
            </a:r>
            <a:r>
              <a:rPr lang="fr-FR" sz="2400" b="1" dirty="0" smtClean="0"/>
              <a:t> on </a:t>
            </a:r>
            <a:r>
              <a:rPr lang="fr-FR" sz="2400" b="1" dirty="0" err="1" smtClean="0"/>
              <a:t>WPs</a:t>
            </a:r>
            <a:endParaRPr lang="fr-FR" sz="2400" b="1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ZoneTexte 10"/>
          <p:cNvSpPr txBox="1"/>
          <p:nvPr/>
        </p:nvSpPr>
        <p:spPr>
          <a:xfrm>
            <a:off x="2354118" y="215856"/>
            <a:ext cx="45901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b="1" dirty="0" smtClean="0"/>
              <a:t>TIARA-PP WP management</a:t>
            </a:r>
            <a:endParaRPr lang="fr-FR" sz="2800" b="1" dirty="0"/>
          </a:p>
        </p:txBody>
      </p:sp>
      <p:sp>
        <p:nvSpPr>
          <p:cNvPr id="7" name="ZoneTexte 6"/>
          <p:cNvSpPr txBox="1"/>
          <p:nvPr/>
        </p:nvSpPr>
        <p:spPr>
          <a:xfrm>
            <a:off x="871665" y="1676376"/>
            <a:ext cx="6058710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400" smtClean="0"/>
              <a:t>The WP coordinators will be will be part of the </a:t>
            </a:r>
          </a:p>
          <a:p>
            <a:pPr algn="l"/>
            <a:r>
              <a:rPr lang="en-US" sz="2400" b="1" smtClean="0"/>
              <a:t>TIARA Steering Committee (TSC)</a:t>
            </a:r>
            <a:endParaRPr lang="en-US" sz="2400" b="1"/>
          </a:p>
        </p:txBody>
      </p:sp>
      <p:sp>
        <p:nvSpPr>
          <p:cNvPr id="5" name="ZoneTexte 4"/>
          <p:cNvSpPr txBox="1"/>
          <p:nvPr/>
        </p:nvSpPr>
        <p:spPr>
          <a:xfrm>
            <a:off x="993726" y="3209922"/>
            <a:ext cx="6905288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en-US" sz="2400" smtClean="0"/>
              <a:t>Possible options for WP coordination</a:t>
            </a:r>
          </a:p>
          <a:p>
            <a:pPr lvl="1" algn="l">
              <a:buFont typeface="Arial" pitchFamily="34" charset="0"/>
              <a:buChar char="•"/>
            </a:pPr>
            <a:r>
              <a:rPr lang="en-US" sz="2400" b="1" smtClean="0"/>
              <a:t> 1 WP leader + 1 (or several) deputy(ies)</a:t>
            </a:r>
          </a:p>
          <a:p>
            <a:pPr lvl="1" algn="l">
              <a:buFont typeface="Arial" pitchFamily="34" charset="0"/>
              <a:buChar char="•"/>
            </a:pPr>
            <a:r>
              <a:rPr lang="en-US" sz="2400" b="1" smtClean="0"/>
              <a:t> 2 WP co-leaders </a:t>
            </a:r>
          </a:p>
          <a:p>
            <a:pPr lvl="1" algn="l">
              <a:buFont typeface="Arial" pitchFamily="34" charset="0"/>
              <a:buChar char="•"/>
            </a:pPr>
            <a:r>
              <a:rPr lang="en-US" sz="2400" b="1" smtClean="0"/>
              <a:t> a combination of the above depending on WPs</a:t>
            </a:r>
            <a:endParaRPr lang="en-US" sz="2400" b="1"/>
          </a:p>
        </p:txBody>
      </p:sp>
      <p:sp>
        <p:nvSpPr>
          <p:cNvPr id="6" name="ZoneTexte 5"/>
          <p:cNvSpPr txBox="1"/>
          <p:nvPr/>
        </p:nvSpPr>
        <p:spPr>
          <a:xfrm>
            <a:off x="446031" y="5145111"/>
            <a:ext cx="8557792" cy="1569660"/>
          </a:xfrm>
          <a:prstGeom prst="rect">
            <a:avLst/>
          </a:prstGeom>
          <a:solidFill>
            <a:srgbClr val="FFFF00"/>
          </a:solidFill>
        </p:spPr>
        <p:txBody>
          <a:bodyPr wrap="none" rtlCol="0">
            <a:spAutoFit/>
          </a:bodyPr>
          <a:lstStyle/>
          <a:p>
            <a:pPr algn="l"/>
            <a:r>
              <a:rPr lang="en-US" sz="2400" smtClean="0"/>
              <a:t>Important to have identified all WP leaders </a:t>
            </a:r>
          </a:p>
          <a:p>
            <a:pPr algn="l"/>
            <a:r>
              <a:rPr lang="en-US" sz="2400" smtClean="0"/>
              <a:t>by September 14th (Council week) at the very latest, </a:t>
            </a:r>
          </a:p>
          <a:p>
            <a:pPr algn="l"/>
            <a:r>
              <a:rPr lang="en-US" sz="2400" smtClean="0"/>
              <a:t>such that we can start to work as soon as the decision to submit </a:t>
            </a:r>
          </a:p>
          <a:p>
            <a:pPr algn="l"/>
            <a:r>
              <a:rPr lang="en-US" sz="2400" smtClean="0"/>
              <a:t>the TIARA-PP is approved by CERN Council (only 2.5 month left) </a:t>
            </a:r>
            <a:endParaRPr lang="en-US" sz="240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dèle par défaut">
  <a:themeElements>
    <a:clrScheme name="Modèle par défaut 6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0C0C0"/>
      </a:accent1>
      <a:accent2>
        <a:srgbClr val="0066FF"/>
      </a:accent2>
      <a:accent3>
        <a:srgbClr val="FFFFFF"/>
      </a:accent3>
      <a:accent4>
        <a:srgbClr val="000000"/>
      </a:accent4>
      <a:accent5>
        <a:srgbClr val="DCDCDC"/>
      </a:accent5>
      <a:accent6>
        <a:srgbClr val="005CE7"/>
      </a:accent6>
      <a:hlink>
        <a:srgbClr val="FF0000"/>
      </a:hlink>
      <a:folHlink>
        <a:srgbClr val="009900"/>
      </a:folHlink>
    </a:clrScheme>
    <a:fontScheme name="Modèle par défaut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Modèle par défaut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èle par défaut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èle par défaut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SL Talk template">
  <a:themeElements>
    <a:clrScheme name="">
      <a:dk1>
        <a:srgbClr val="000000"/>
      </a:dk1>
      <a:lt1>
        <a:srgbClr val="FFFFFF"/>
      </a:lt1>
      <a:dk2>
        <a:srgbClr val="006B61"/>
      </a:dk2>
      <a:lt2>
        <a:srgbClr val="C0C0C0"/>
      </a:lt2>
      <a:accent1>
        <a:srgbClr val="FF00FF"/>
      </a:accent1>
      <a:accent2>
        <a:srgbClr val="00C0C0"/>
      </a:accent2>
      <a:accent3>
        <a:srgbClr val="FFFFFF"/>
      </a:accent3>
      <a:accent4>
        <a:srgbClr val="000000"/>
      </a:accent4>
      <a:accent5>
        <a:srgbClr val="FFAAFF"/>
      </a:accent5>
      <a:accent6>
        <a:srgbClr val="00AEAE"/>
      </a:accent6>
      <a:hlink>
        <a:srgbClr val="00C000"/>
      </a:hlink>
      <a:folHlink>
        <a:srgbClr val="800080"/>
      </a:folHlink>
    </a:clrScheme>
    <a:fontScheme name="SL Talk template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SL Talk template 1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33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L Talk template 3">
        <a:dk1>
          <a:srgbClr val="000000"/>
        </a:dk1>
        <a:lt1>
          <a:srgbClr val="FFFFCC"/>
        </a:lt1>
        <a:dk2>
          <a:srgbClr val="999933"/>
        </a:dk2>
        <a:lt2>
          <a:srgbClr val="808000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4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5">
        <a:dk1>
          <a:srgbClr val="000000"/>
        </a:dk1>
        <a:lt1>
          <a:srgbClr val="FFFFFF"/>
        </a:lt1>
        <a:dk2>
          <a:srgbClr val="000000"/>
        </a:dk2>
        <a:lt2>
          <a:srgbClr val="9F9F9F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6">
        <a:dk1>
          <a:srgbClr val="000000"/>
        </a:dk1>
        <a:lt1>
          <a:srgbClr val="FFFFFF"/>
        </a:lt1>
        <a:dk2>
          <a:srgbClr val="000000"/>
        </a:dk2>
        <a:lt2>
          <a:srgbClr val="868686"/>
        </a:lt2>
        <a:accent1>
          <a:srgbClr val="CBCBCB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005CE7"/>
        </a:accent6>
        <a:hlink>
          <a:srgbClr val="FF0033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L Talk template 7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4_Conception personnalisée">
  <a:themeElements>
    <a:clrScheme name="4_Conception personnalisé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4_Conception personnalisé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FFFF00">
            <a:alpha val="67000"/>
          </a:srgbClr>
        </a:solidFill>
        <a:ln w="9525" cap="flat" cmpd="sng" algn="ctr">
          <a:solidFill>
            <a:schemeClr val="hlink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fr-FR" sz="20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Times New Roman" pitchFamily="18" charset="0"/>
          </a:defRPr>
        </a:defPPr>
      </a:lstStyle>
    </a:lnDef>
  </a:objectDefaults>
  <a:extraClrSchemeLst>
    <a:extraClrScheme>
      <a:clrScheme name="4_Conception personnalisé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4_Conception personnalisé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4_Conception personnalisé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Thèm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22529</TotalTime>
  <Words>216</Words>
  <Application>Microsoft Office PowerPoint</Application>
  <PresentationFormat>Affichage à l'écran (4:3)</PresentationFormat>
  <Paragraphs>51</Paragraphs>
  <Slides>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3</vt:i4>
      </vt:variant>
      <vt:variant>
        <vt:lpstr>Titres des diapositives</vt:lpstr>
      </vt:variant>
      <vt:variant>
        <vt:i4>4</vt:i4>
      </vt:variant>
    </vt:vector>
  </HeadingPairs>
  <TitlesOfParts>
    <vt:vector size="7" baseType="lpstr">
      <vt:lpstr>Modèle par défaut</vt:lpstr>
      <vt:lpstr>SL Talk template</vt:lpstr>
      <vt:lpstr>4_Conception personnalisée</vt:lpstr>
      <vt:lpstr>Diapositive 1</vt:lpstr>
      <vt:lpstr>Diapositive 2</vt:lpstr>
      <vt:lpstr>Diapositive 3</vt:lpstr>
      <vt:lpstr>Diapositive 4</vt:lpstr>
    </vt:vector>
  </TitlesOfParts>
  <Company>CEA/DSM/DAPNIA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aleksan</dc:creator>
  <cp:lastModifiedBy>Aleksan</cp:lastModifiedBy>
  <cp:revision>833</cp:revision>
  <dcterms:created xsi:type="dcterms:W3CDTF">2002-09-23T10:15:47Z</dcterms:created>
  <dcterms:modified xsi:type="dcterms:W3CDTF">2009-09-01T14:13:14Z</dcterms:modified>
</cp:coreProperties>
</file>