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diagrams/layout1.xml" ContentType="application/vnd.openxmlformats-officedocument.drawingml.diagram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39" r:id="rId2"/>
    <p:sldMasterId id="2147483650" r:id="rId3"/>
    <p:sldMasterId id="2147483726" r:id="rId4"/>
    <p:sldMasterId id="2147483714" r:id="rId5"/>
    <p:sldMasterId id="2147483657" r:id="rId6"/>
  </p:sldMasterIdLst>
  <p:notesMasterIdLst>
    <p:notesMasterId r:id="rId19"/>
  </p:notesMasterIdLst>
  <p:handoutMasterIdLst>
    <p:handoutMasterId r:id="rId20"/>
  </p:handoutMasterIdLst>
  <p:sldIdLst>
    <p:sldId id="366" r:id="rId7"/>
    <p:sldId id="517" r:id="rId8"/>
    <p:sldId id="566" r:id="rId9"/>
    <p:sldId id="565" r:id="rId10"/>
    <p:sldId id="573" r:id="rId11"/>
    <p:sldId id="564" r:id="rId12"/>
    <p:sldId id="567" r:id="rId13"/>
    <p:sldId id="568" r:id="rId14"/>
    <p:sldId id="569" r:id="rId15"/>
    <p:sldId id="570" r:id="rId16"/>
    <p:sldId id="571" r:id="rId17"/>
    <p:sldId id="563" r:id="rId18"/>
  </p:sldIdLst>
  <p:sldSz cx="9144000" cy="6858000" type="screen4x3"/>
  <p:notesSz cx="6794500" cy="99314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9E2A"/>
    <a:srgbClr val="003399"/>
    <a:srgbClr val="0000FF"/>
    <a:srgbClr val="0033CC"/>
    <a:srgbClr val="000099"/>
    <a:srgbClr val="FFFF99"/>
    <a:srgbClr val="FFFFCC"/>
    <a:srgbClr val="FFFF66"/>
    <a:srgbClr val="FF6600"/>
    <a:srgbClr val="FFC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9" autoAdjust="0"/>
    <p:restoredTop sz="94615" autoAdjust="0"/>
  </p:normalViewPr>
  <p:slideViewPr>
    <p:cSldViewPr>
      <p:cViewPr>
        <p:scale>
          <a:sx n="66" d="100"/>
          <a:sy n="66" d="100"/>
        </p:scale>
        <p:origin x="-702" y="-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notesViewPr>
    <p:cSldViewPr>
      <p:cViewPr varScale="1">
        <p:scale>
          <a:sx n="49" d="100"/>
          <a:sy n="49" d="100"/>
        </p:scale>
        <p:origin x="-2070" y="-114"/>
      </p:cViewPr>
      <p:guideLst>
        <p:guide orient="horz" pos="3128"/>
        <p:guide pos="2140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497463-F55D-4262-8D0B-22A4BA73CBF7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42D7F121-160D-4C6D-869A-CDE167908215}">
      <dgm:prSet phldrT="[Texte]" custT="1"/>
      <dgm:spPr>
        <a:solidFill>
          <a:srgbClr val="C00000"/>
        </a:solidFill>
        <a:ln>
          <a:noFill/>
        </a:ln>
      </dgm:spPr>
      <dgm:t>
        <a:bodyPr/>
        <a:lstStyle/>
        <a:p>
          <a:r>
            <a:rPr lang="fr-FR" sz="3600" dirty="0" smtClean="0"/>
            <a:t>Test Infrastructure</a:t>
          </a:r>
          <a:endParaRPr lang="fr-FR" sz="3600" dirty="0"/>
        </a:p>
      </dgm:t>
    </dgm:pt>
    <dgm:pt modelId="{8F9AD877-4C8A-46BE-AF1C-7F69642392BF}" type="parTrans" cxnId="{5BA37EC7-9155-4F25-BF4A-9D1B551DC254}">
      <dgm:prSet/>
      <dgm:spPr/>
      <dgm:t>
        <a:bodyPr/>
        <a:lstStyle/>
        <a:p>
          <a:endParaRPr lang="fr-FR"/>
        </a:p>
      </dgm:t>
    </dgm:pt>
    <dgm:pt modelId="{ECD78763-43D8-4A58-A6FC-127C9980EFA2}" type="sibTrans" cxnId="{5BA37EC7-9155-4F25-BF4A-9D1B551DC254}">
      <dgm:prSet/>
      <dgm:spPr>
        <a:gradFill rotWithShape="0">
          <a:gsLst>
            <a:gs pos="19000">
              <a:srgbClr val="C00000"/>
            </a:gs>
            <a:gs pos="100000">
              <a:srgbClr val="FFC000"/>
            </a:gs>
            <a:gs pos="100000">
              <a:srgbClr val="D1C39F"/>
            </a:gs>
          </a:gsLst>
          <a:lin ang="3600000" scaled="0"/>
        </a:gradFill>
      </dgm:spPr>
      <dgm:t>
        <a:bodyPr/>
        <a:lstStyle/>
        <a:p>
          <a:endParaRPr lang="fr-FR"/>
        </a:p>
      </dgm:t>
    </dgm:pt>
    <dgm:pt modelId="{498CA280-BCF4-49B8-9C98-3FCAAD3E9553}">
      <dgm:prSet phldrT="[Texte]" custT="1"/>
      <dgm:spPr>
        <a:solidFill>
          <a:srgbClr val="FFC000"/>
        </a:solidFill>
        <a:ln>
          <a:noFill/>
        </a:ln>
      </dgm:spPr>
      <dgm:t>
        <a:bodyPr/>
        <a:lstStyle/>
        <a:p>
          <a:r>
            <a:rPr lang="fr-FR" sz="3600" dirty="0" smtClean="0"/>
            <a:t>R&amp;D </a:t>
          </a:r>
          <a:r>
            <a:rPr lang="fr-FR" sz="3600" dirty="0" err="1" smtClean="0"/>
            <a:t>Projects</a:t>
          </a:r>
          <a:endParaRPr lang="fr-FR" sz="3600" dirty="0"/>
        </a:p>
      </dgm:t>
    </dgm:pt>
    <dgm:pt modelId="{D8A60736-B4A9-4B61-9EED-6A460725B211}" type="parTrans" cxnId="{23283932-6631-4B75-ACBF-3FE5A61EE3A1}">
      <dgm:prSet/>
      <dgm:spPr/>
      <dgm:t>
        <a:bodyPr/>
        <a:lstStyle/>
        <a:p>
          <a:endParaRPr lang="fr-FR"/>
        </a:p>
      </dgm:t>
    </dgm:pt>
    <dgm:pt modelId="{EBFD576C-8827-48B9-A84C-0764FAE593F2}" type="sibTrans" cxnId="{23283932-6631-4B75-ACBF-3FE5A61EE3A1}">
      <dgm:prSet/>
      <dgm:spPr>
        <a:gradFill rotWithShape="0">
          <a:gsLst>
            <a:gs pos="7000">
              <a:srgbClr val="33CC33"/>
            </a:gs>
            <a:gs pos="100000">
              <a:srgbClr val="FFC000"/>
            </a:gs>
            <a:gs pos="100000">
              <a:srgbClr val="D1C39F"/>
            </a:gs>
          </a:gsLst>
          <a:lin ang="0" scaled="0"/>
        </a:gradFill>
      </dgm:spPr>
      <dgm:t>
        <a:bodyPr/>
        <a:lstStyle/>
        <a:p>
          <a:endParaRPr lang="fr-FR"/>
        </a:p>
      </dgm:t>
    </dgm:pt>
    <dgm:pt modelId="{0EE7D5B4-9AFE-486E-9A4B-FC8EC96FEC45}">
      <dgm:prSet phldrT="[Texte]" custT="1"/>
      <dgm:spPr>
        <a:solidFill>
          <a:srgbClr val="00CC66"/>
        </a:solidFill>
        <a:ln>
          <a:noFill/>
        </a:ln>
      </dgm:spPr>
      <dgm:t>
        <a:bodyPr/>
        <a:lstStyle/>
        <a:p>
          <a:r>
            <a:rPr lang="fr-FR" sz="3600" dirty="0" smtClean="0"/>
            <a:t>Education and Training</a:t>
          </a:r>
          <a:endParaRPr lang="fr-FR" sz="3600" dirty="0"/>
        </a:p>
      </dgm:t>
    </dgm:pt>
    <dgm:pt modelId="{53E58613-6541-4891-B834-8FA6D381523A}" type="parTrans" cxnId="{0550CDF3-4A7C-4F87-AC3C-BC43D990ECAA}">
      <dgm:prSet/>
      <dgm:spPr/>
      <dgm:t>
        <a:bodyPr/>
        <a:lstStyle/>
        <a:p>
          <a:endParaRPr lang="fr-FR"/>
        </a:p>
      </dgm:t>
    </dgm:pt>
    <dgm:pt modelId="{FF092F58-4A69-4EFD-80C6-1652DF675C92}" type="sibTrans" cxnId="{0550CDF3-4A7C-4F87-AC3C-BC43D990ECAA}">
      <dgm:prSet/>
      <dgm:spPr>
        <a:gradFill rotWithShape="0">
          <a:gsLst>
            <a:gs pos="19000">
              <a:srgbClr val="C00000"/>
            </a:gs>
            <a:gs pos="100000">
              <a:srgbClr val="00B050"/>
            </a:gs>
            <a:gs pos="100000">
              <a:srgbClr val="D1C39F"/>
            </a:gs>
          </a:gsLst>
          <a:lin ang="7200000" scaled="0"/>
        </a:gradFill>
      </dgm:spPr>
      <dgm:t>
        <a:bodyPr/>
        <a:lstStyle/>
        <a:p>
          <a:endParaRPr lang="fr-FR"/>
        </a:p>
      </dgm:t>
    </dgm:pt>
    <dgm:pt modelId="{C51F71A7-9FDE-431C-9E1D-8BD187B67699}" type="pres">
      <dgm:prSet presAssocID="{72497463-F55D-4262-8D0B-22A4BA73CBF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AF67337B-48ED-4C50-A41E-29E60481B65F}" type="pres">
      <dgm:prSet presAssocID="{42D7F121-160D-4C6D-869A-CDE167908215}" presName="node" presStyleLbl="node1" presStyleIdx="0" presStyleCnt="3" custScaleX="96224" custScaleY="88662" custRadScaleRad="99895" custRadScaleInc="-77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3D4D872D-E60F-4CCD-8AA4-C9D708C217BC}" type="pres">
      <dgm:prSet presAssocID="{ECD78763-43D8-4A58-A6FC-127C9980EFA2}" presName="sibTrans" presStyleLbl="sibTrans2D1" presStyleIdx="0" presStyleCnt="3" custScaleX="152478" custScaleY="161715" custLinFactNeighborX="31334" custLinFactNeighborY="-11617"/>
      <dgm:spPr/>
      <dgm:t>
        <a:bodyPr/>
        <a:lstStyle/>
        <a:p>
          <a:endParaRPr lang="fr-FR"/>
        </a:p>
      </dgm:t>
    </dgm:pt>
    <dgm:pt modelId="{0CAB58CA-4471-4AA7-BCC4-815A3C8714DB}" type="pres">
      <dgm:prSet presAssocID="{ECD78763-43D8-4A58-A6FC-127C9980EFA2}" presName="connectorText" presStyleLbl="sibTrans2D1" presStyleIdx="0" presStyleCnt="3"/>
      <dgm:spPr/>
      <dgm:t>
        <a:bodyPr/>
        <a:lstStyle/>
        <a:p>
          <a:endParaRPr lang="fr-FR"/>
        </a:p>
      </dgm:t>
    </dgm:pt>
    <dgm:pt modelId="{03F7DB26-AFE4-4007-9675-DFD9CB02ABEE}" type="pres">
      <dgm:prSet presAssocID="{498CA280-BCF4-49B8-9C98-3FCAAD3E9553}" presName="node" presStyleLbl="node1" presStyleIdx="1" presStyleCnt="3" custScaleX="87428" custScaleY="9104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CF1DFF8-A14A-4ACE-982D-3F9C2B83DA53}" type="pres">
      <dgm:prSet presAssocID="{EBFD576C-8827-48B9-A84C-0764FAE593F2}" presName="sibTrans" presStyleLbl="sibTrans2D1" presStyleIdx="1" presStyleCnt="3" custScaleX="117714" custScaleY="138310"/>
      <dgm:spPr/>
      <dgm:t>
        <a:bodyPr/>
        <a:lstStyle/>
        <a:p>
          <a:endParaRPr lang="fr-FR"/>
        </a:p>
      </dgm:t>
    </dgm:pt>
    <dgm:pt modelId="{CA85B38B-9242-4B21-ADC1-DE1948840FF4}" type="pres">
      <dgm:prSet presAssocID="{EBFD576C-8827-48B9-A84C-0764FAE593F2}" presName="connectorText" presStyleLbl="sibTrans2D1" presStyleIdx="1" presStyleCnt="3"/>
      <dgm:spPr/>
      <dgm:t>
        <a:bodyPr/>
        <a:lstStyle/>
        <a:p>
          <a:endParaRPr lang="fr-FR"/>
        </a:p>
      </dgm:t>
    </dgm:pt>
    <dgm:pt modelId="{459AE8EF-09A8-455E-8C60-EF0A02DA99CD}" type="pres">
      <dgm:prSet presAssocID="{0EE7D5B4-9AFE-486E-9A4B-FC8EC96FEC45}" presName="node" presStyleLbl="node1" presStyleIdx="2" presStyleCnt="3" custScaleX="85284" custScaleY="90535" custRadScaleRad="103361" custRadScaleInc="-64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B6914F3-3E13-4061-8D57-89A32EDD64ED}" type="pres">
      <dgm:prSet presAssocID="{FF092F58-4A69-4EFD-80C6-1652DF675C92}" presName="sibTrans" presStyleLbl="sibTrans2D1" presStyleIdx="2" presStyleCnt="3" custScaleX="168759" custScaleY="180240" custLinFactNeighborX="-50862" custLinFactNeighborY="-1639"/>
      <dgm:spPr/>
      <dgm:t>
        <a:bodyPr/>
        <a:lstStyle/>
        <a:p>
          <a:endParaRPr lang="fr-FR"/>
        </a:p>
      </dgm:t>
    </dgm:pt>
    <dgm:pt modelId="{5FF7A683-A996-461E-9D0E-05FD7B6E4EF5}" type="pres">
      <dgm:prSet presAssocID="{FF092F58-4A69-4EFD-80C6-1652DF675C92}" presName="connectorText" presStyleLbl="sibTrans2D1" presStyleIdx="2" presStyleCnt="3"/>
      <dgm:spPr/>
      <dgm:t>
        <a:bodyPr/>
        <a:lstStyle/>
        <a:p>
          <a:endParaRPr lang="fr-FR"/>
        </a:p>
      </dgm:t>
    </dgm:pt>
  </dgm:ptLst>
  <dgm:cxnLst>
    <dgm:cxn modelId="{B151197A-63FD-467F-9EAB-2B5845E8C1B6}" type="presOf" srcId="{498CA280-BCF4-49B8-9C98-3FCAAD3E9553}" destId="{03F7DB26-AFE4-4007-9675-DFD9CB02ABEE}" srcOrd="0" destOrd="0" presId="urn:microsoft.com/office/officeart/2005/8/layout/cycle7"/>
    <dgm:cxn modelId="{459F40C3-C43C-4836-8152-5A4B42D01E62}" type="presOf" srcId="{FF092F58-4A69-4EFD-80C6-1652DF675C92}" destId="{5FF7A683-A996-461E-9D0E-05FD7B6E4EF5}" srcOrd="1" destOrd="0" presId="urn:microsoft.com/office/officeart/2005/8/layout/cycle7"/>
    <dgm:cxn modelId="{9254604E-9CB0-4A81-8316-A31F23D28783}" type="presOf" srcId="{42D7F121-160D-4C6D-869A-CDE167908215}" destId="{AF67337B-48ED-4C50-A41E-29E60481B65F}" srcOrd="0" destOrd="0" presId="urn:microsoft.com/office/officeart/2005/8/layout/cycle7"/>
    <dgm:cxn modelId="{59088BC4-15DA-489F-8D2C-8E0CD51E958D}" type="presOf" srcId="{EBFD576C-8827-48B9-A84C-0764FAE593F2}" destId="{CA85B38B-9242-4B21-ADC1-DE1948840FF4}" srcOrd="1" destOrd="0" presId="urn:microsoft.com/office/officeart/2005/8/layout/cycle7"/>
    <dgm:cxn modelId="{25B23CD8-4CC2-4336-AE28-6973F6D0329C}" type="presOf" srcId="{EBFD576C-8827-48B9-A84C-0764FAE593F2}" destId="{5CF1DFF8-A14A-4ACE-982D-3F9C2B83DA53}" srcOrd="0" destOrd="0" presId="urn:microsoft.com/office/officeart/2005/8/layout/cycle7"/>
    <dgm:cxn modelId="{23283932-6631-4B75-ACBF-3FE5A61EE3A1}" srcId="{72497463-F55D-4262-8D0B-22A4BA73CBF7}" destId="{498CA280-BCF4-49B8-9C98-3FCAAD3E9553}" srcOrd="1" destOrd="0" parTransId="{D8A60736-B4A9-4B61-9EED-6A460725B211}" sibTransId="{EBFD576C-8827-48B9-A84C-0764FAE593F2}"/>
    <dgm:cxn modelId="{69F04744-8133-4111-B527-41B971DAA3D4}" type="presOf" srcId="{ECD78763-43D8-4A58-A6FC-127C9980EFA2}" destId="{0CAB58CA-4471-4AA7-BCC4-815A3C8714DB}" srcOrd="1" destOrd="0" presId="urn:microsoft.com/office/officeart/2005/8/layout/cycle7"/>
    <dgm:cxn modelId="{0550CDF3-4A7C-4F87-AC3C-BC43D990ECAA}" srcId="{72497463-F55D-4262-8D0B-22A4BA73CBF7}" destId="{0EE7D5B4-9AFE-486E-9A4B-FC8EC96FEC45}" srcOrd="2" destOrd="0" parTransId="{53E58613-6541-4891-B834-8FA6D381523A}" sibTransId="{FF092F58-4A69-4EFD-80C6-1652DF675C92}"/>
    <dgm:cxn modelId="{512E2FEE-DE38-4497-99AC-B5B4C6F6470E}" type="presOf" srcId="{72497463-F55D-4262-8D0B-22A4BA73CBF7}" destId="{C51F71A7-9FDE-431C-9E1D-8BD187B67699}" srcOrd="0" destOrd="0" presId="urn:microsoft.com/office/officeart/2005/8/layout/cycle7"/>
    <dgm:cxn modelId="{5F76570E-D1FF-47B7-B369-11C6A40777C3}" type="presOf" srcId="{0EE7D5B4-9AFE-486E-9A4B-FC8EC96FEC45}" destId="{459AE8EF-09A8-455E-8C60-EF0A02DA99CD}" srcOrd="0" destOrd="0" presId="urn:microsoft.com/office/officeart/2005/8/layout/cycle7"/>
    <dgm:cxn modelId="{5BA37EC7-9155-4F25-BF4A-9D1B551DC254}" srcId="{72497463-F55D-4262-8D0B-22A4BA73CBF7}" destId="{42D7F121-160D-4C6D-869A-CDE167908215}" srcOrd="0" destOrd="0" parTransId="{8F9AD877-4C8A-46BE-AF1C-7F69642392BF}" sibTransId="{ECD78763-43D8-4A58-A6FC-127C9980EFA2}"/>
    <dgm:cxn modelId="{F7AF339A-0AD8-400B-9118-3D2D5E6FA1FC}" type="presOf" srcId="{FF092F58-4A69-4EFD-80C6-1652DF675C92}" destId="{8B6914F3-3E13-4061-8D57-89A32EDD64ED}" srcOrd="0" destOrd="0" presId="urn:microsoft.com/office/officeart/2005/8/layout/cycle7"/>
    <dgm:cxn modelId="{6B8625B8-554A-4D58-82A7-D1F4A7A3A4D0}" type="presOf" srcId="{ECD78763-43D8-4A58-A6FC-127C9980EFA2}" destId="{3D4D872D-E60F-4CCD-8AA4-C9D708C217BC}" srcOrd="0" destOrd="0" presId="urn:microsoft.com/office/officeart/2005/8/layout/cycle7"/>
    <dgm:cxn modelId="{1113640A-E811-4D75-AC78-E795692DB46C}" type="presParOf" srcId="{C51F71A7-9FDE-431C-9E1D-8BD187B67699}" destId="{AF67337B-48ED-4C50-A41E-29E60481B65F}" srcOrd="0" destOrd="0" presId="urn:microsoft.com/office/officeart/2005/8/layout/cycle7"/>
    <dgm:cxn modelId="{0DA29463-1D9C-4802-BF54-82CCBD6EA3BC}" type="presParOf" srcId="{C51F71A7-9FDE-431C-9E1D-8BD187B67699}" destId="{3D4D872D-E60F-4CCD-8AA4-C9D708C217BC}" srcOrd="1" destOrd="0" presId="urn:microsoft.com/office/officeart/2005/8/layout/cycle7"/>
    <dgm:cxn modelId="{44CC6C7A-AD35-40E5-BC35-BEDFF46D972C}" type="presParOf" srcId="{3D4D872D-E60F-4CCD-8AA4-C9D708C217BC}" destId="{0CAB58CA-4471-4AA7-BCC4-815A3C8714DB}" srcOrd="0" destOrd="0" presId="urn:microsoft.com/office/officeart/2005/8/layout/cycle7"/>
    <dgm:cxn modelId="{B248F756-D76F-4E83-8737-A20191E4F2B4}" type="presParOf" srcId="{C51F71A7-9FDE-431C-9E1D-8BD187B67699}" destId="{03F7DB26-AFE4-4007-9675-DFD9CB02ABEE}" srcOrd="2" destOrd="0" presId="urn:microsoft.com/office/officeart/2005/8/layout/cycle7"/>
    <dgm:cxn modelId="{B8A8DBB9-15E8-48DF-82A3-2F59661D787C}" type="presParOf" srcId="{C51F71A7-9FDE-431C-9E1D-8BD187B67699}" destId="{5CF1DFF8-A14A-4ACE-982D-3F9C2B83DA53}" srcOrd="3" destOrd="0" presId="urn:microsoft.com/office/officeart/2005/8/layout/cycle7"/>
    <dgm:cxn modelId="{81127B23-F780-433C-AF05-9B41A8E16DDA}" type="presParOf" srcId="{5CF1DFF8-A14A-4ACE-982D-3F9C2B83DA53}" destId="{CA85B38B-9242-4B21-ADC1-DE1948840FF4}" srcOrd="0" destOrd="0" presId="urn:microsoft.com/office/officeart/2005/8/layout/cycle7"/>
    <dgm:cxn modelId="{0B159497-5C8E-4B84-8842-C999406090EC}" type="presParOf" srcId="{C51F71A7-9FDE-431C-9E1D-8BD187B67699}" destId="{459AE8EF-09A8-455E-8C60-EF0A02DA99CD}" srcOrd="4" destOrd="0" presId="urn:microsoft.com/office/officeart/2005/8/layout/cycle7"/>
    <dgm:cxn modelId="{F0AF5D7D-41B3-4111-A516-3FBE5CAC7568}" type="presParOf" srcId="{C51F71A7-9FDE-431C-9E1D-8BD187B67699}" destId="{8B6914F3-3E13-4061-8D57-89A32EDD64ED}" srcOrd="5" destOrd="0" presId="urn:microsoft.com/office/officeart/2005/8/layout/cycle7"/>
    <dgm:cxn modelId="{CDC9E808-C198-4A77-AEEC-41CD377E7630}" type="presParOf" srcId="{8B6914F3-3E13-4061-8D57-89A32EDD64ED}" destId="{5FF7A683-A996-461E-9D0E-05FD7B6E4EF5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F67337B-48ED-4C50-A41E-29E60481B65F}">
      <dsp:nvSpPr>
        <dsp:cNvPr id="0" name=""/>
        <dsp:cNvSpPr/>
      </dsp:nvSpPr>
      <dsp:spPr>
        <a:xfrm>
          <a:off x="2738482" y="157112"/>
          <a:ext cx="3032263" cy="1396982"/>
        </a:xfrm>
        <a:prstGeom prst="roundRect">
          <a:avLst>
            <a:gd name="adj" fmla="val 10000"/>
          </a:avLst>
        </a:prstGeom>
        <a:solidFill>
          <a:srgbClr val="C00000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600" kern="1200" dirty="0" smtClean="0"/>
            <a:t>Test Infrastructure</a:t>
          </a:r>
          <a:endParaRPr lang="fr-FR" sz="3600" kern="1200" dirty="0"/>
        </a:p>
      </dsp:txBody>
      <dsp:txXfrm>
        <a:off x="2738482" y="157112"/>
        <a:ext cx="3032263" cy="1396982"/>
      </dsp:txXfrm>
    </dsp:sp>
    <dsp:sp modelId="{3D4D872D-E60F-4CCD-8AA4-C9D708C217BC}">
      <dsp:nvSpPr>
        <dsp:cNvPr id="0" name=""/>
        <dsp:cNvSpPr/>
      </dsp:nvSpPr>
      <dsp:spPr>
        <a:xfrm rot="3585035">
          <a:off x="4642557" y="2588563"/>
          <a:ext cx="3124134" cy="891809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19000">
              <a:srgbClr val="C00000"/>
            </a:gs>
            <a:gs pos="100000">
              <a:srgbClr val="FFC000"/>
            </a:gs>
            <a:gs pos="100000">
              <a:srgbClr val="D1C39F"/>
            </a:gs>
          </a:gsLst>
          <a:lin ang="36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4000" kern="1200"/>
        </a:p>
      </dsp:txBody>
      <dsp:txXfrm rot="3585035">
        <a:off x="4642557" y="2588563"/>
        <a:ext cx="3124134" cy="891809"/>
      </dsp:txXfrm>
    </dsp:sp>
    <dsp:sp modelId="{03F7DB26-AFE4-4007-9675-DFD9CB02ABEE}">
      <dsp:nvSpPr>
        <dsp:cNvPr id="0" name=""/>
        <dsp:cNvSpPr/>
      </dsp:nvSpPr>
      <dsp:spPr>
        <a:xfrm>
          <a:off x="5504030" y="4642968"/>
          <a:ext cx="2755079" cy="1434514"/>
        </a:xfrm>
        <a:prstGeom prst="roundRect">
          <a:avLst>
            <a:gd name="adj" fmla="val 10000"/>
          </a:avLst>
        </a:prstGeom>
        <a:solidFill>
          <a:srgbClr val="FFC000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600" kern="1200" dirty="0" smtClean="0"/>
            <a:t>R&amp;D </a:t>
          </a:r>
          <a:r>
            <a:rPr lang="fr-FR" sz="3600" kern="1200" dirty="0" err="1" smtClean="0"/>
            <a:t>Projects</a:t>
          </a:r>
          <a:endParaRPr lang="fr-FR" sz="3600" kern="1200" dirty="0"/>
        </a:p>
      </dsp:txBody>
      <dsp:txXfrm>
        <a:off x="5504030" y="4642968"/>
        <a:ext cx="2755079" cy="1434514"/>
      </dsp:txXfrm>
    </dsp:sp>
    <dsp:sp modelId="{5CF1DFF8-A14A-4ACE-982D-3F9C2B83DA53}">
      <dsp:nvSpPr>
        <dsp:cNvPr id="0" name=""/>
        <dsp:cNvSpPr/>
      </dsp:nvSpPr>
      <dsp:spPr>
        <a:xfrm rot="10755392">
          <a:off x="3017644" y="5013349"/>
          <a:ext cx="2411852" cy="762737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7000">
              <a:srgbClr val="33CC33"/>
            </a:gs>
            <a:gs pos="100000">
              <a:srgbClr val="FFC000"/>
            </a:gs>
            <a:gs pos="100000">
              <a:srgbClr val="D1C39F"/>
            </a:gs>
          </a:gsLst>
          <a:lin ang="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3400" kern="1200"/>
        </a:p>
      </dsp:txBody>
      <dsp:txXfrm rot="10755392">
        <a:off x="3017644" y="5013349"/>
        <a:ext cx="2411852" cy="762737"/>
      </dsp:txXfrm>
    </dsp:sp>
    <dsp:sp modelId="{459AE8EF-09A8-455E-8C60-EF0A02DA99CD}">
      <dsp:nvSpPr>
        <dsp:cNvPr id="0" name=""/>
        <dsp:cNvSpPr/>
      </dsp:nvSpPr>
      <dsp:spPr>
        <a:xfrm>
          <a:off x="255593" y="4715524"/>
          <a:ext cx="2687516" cy="1426494"/>
        </a:xfrm>
        <a:prstGeom prst="roundRect">
          <a:avLst>
            <a:gd name="adj" fmla="val 10000"/>
          </a:avLst>
        </a:prstGeom>
        <a:solidFill>
          <a:srgbClr val="00CC66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3600" kern="1200" dirty="0" smtClean="0"/>
            <a:t>Education and Training</a:t>
          </a:r>
          <a:endParaRPr lang="fr-FR" sz="3600" kern="1200" dirty="0"/>
        </a:p>
      </dsp:txBody>
      <dsp:txXfrm>
        <a:off x="255593" y="4715524"/>
        <a:ext cx="2687516" cy="1426494"/>
      </dsp:txXfrm>
    </dsp:sp>
    <dsp:sp modelId="{8B6914F3-3E13-4061-8D57-89A32EDD64ED}">
      <dsp:nvSpPr>
        <dsp:cNvPr id="0" name=""/>
        <dsp:cNvSpPr/>
      </dsp:nvSpPr>
      <dsp:spPr>
        <a:xfrm rot="18008413">
          <a:off x="160292" y="2628787"/>
          <a:ext cx="3457717" cy="993968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19000">
              <a:srgbClr val="C00000"/>
            </a:gs>
            <a:gs pos="100000">
              <a:srgbClr val="00B050"/>
            </a:gs>
            <a:gs pos="100000">
              <a:srgbClr val="D1C39F"/>
            </a:gs>
          </a:gsLst>
          <a:lin ang="7200000" scaled="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4500" kern="1200"/>
        </a:p>
      </dsp:txBody>
      <dsp:txXfrm rot="18008413">
        <a:off x="160292" y="2628787"/>
        <a:ext cx="3457717" cy="9939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endParaRPr lang="fr-FR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fld id="{F21F73CF-8A3D-4FEB-97FE-B9EB1D28CDC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endParaRPr lang="fr-FR"/>
          </a:p>
        </p:txBody>
      </p:sp>
      <p:sp>
        <p:nvSpPr>
          <p:cNvPr id="119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6125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8050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fld id="{40BFFA65-E53C-4CA9-8014-17DE6073630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BFFA65-E53C-4CA9-8014-17DE60736307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C48D1-1435-4A0D-8927-B8A5879706D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8D833-7539-474E-B78F-0671A455C7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78547-2CBA-482D-A8A5-D1EAF4BABB6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1424-8239-4225-9273-FDAE7F9C2BA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24BED-A090-46EC-8ECF-3C0BEDC89A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55B3E-4D23-43F8-9AE1-F80373EA23D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8832" y="0"/>
            <a:ext cx="2235168" cy="1117232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flag-2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4908" cy="1088371"/>
          </a:xfrm>
          <a:prstGeom prst="rect">
            <a:avLst/>
          </a:prstGeom>
          <a:noFill/>
        </p:spPr>
      </p:pic>
      <p:cxnSp>
        <p:nvCxnSpPr>
          <p:cNvPr id="9" name="Connecteur droit 8"/>
          <p:cNvCxnSpPr/>
          <p:nvPr userDrawn="1"/>
        </p:nvCxnSpPr>
        <p:spPr bwMode="auto">
          <a:xfrm rot="10800000">
            <a:off x="0" y="1092169"/>
            <a:ext cx="9144000" cy="36513"/>
          </a:xfrm>
          <a:prstGeom prst="line">
            <a:avLst/>
          </a:prstGeom>
          <a:ln>
            <a:solidFill>
              <a:srgbClr val="92D05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8112E-BFC3-4111-9823-8AC4D53B354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63267-490D-4E48-B23C-282C17163A7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2FEA2-BB8F-40B2-A27A-2C421BF2A7C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D8CDF-F950-41CE-BC14-B6DEE70EEA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0402" name="Group 2"/>
          <p:cNvGrpSpPr>
            <a:grpSpLocks/>
          </p:cNvGrpSpPr>
          <p:nvPr/>
        </p:nvGrpSpPr>
        <p:grpSpPr bwMode="auto">
          <a:xfrm>
            <a:off x="0" y="908050"/>
            <a:ext cx="9132888" cy="152400"/>
            <a:chOff x="0" y="720"/>
            <a:chExt cx="5753" cy="144"/>
          </a:xfrm>
        </p:grpSpPr>
        <p:sp>
          <p:nvSpPr>
            <p:cNvPr id="230403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30404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3040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0407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5324" y="0"/>
            <a:ext cx="1898676" cy="949039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-flag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95369" cy="948095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0350" y="152400"/>
            <a:ext cx="2000250" cy="6172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152400"/>
            <a:ext cx="5848350" cy="6172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799FDB0C-E14E-451D-A2D5-FA056A6DC3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8BD51CC0-2C69-49E9-84E7-70A32C1D26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4069F78A-4806-4066-9CD2-5E359E3BE1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7E0F73-B8EB-4700-8D55-EAEDE980531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1B5A64-DCA5-4A64-B97C-D8ECB4F4C6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F2887834-61A5-4870-B0E0-8B2ED475790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BE06D892-B0BB-4484-AE6E-4CD8B56199B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E0BF127E-2598-436E-8499-F02644BC72F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AA12C650-2B7E-450B-8B81-68E3923179E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2ACC9A23-4F05-4A49-A0DF-2030AED121D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9AE2325A-2FF6-4F60-8C56-A18B4A266FF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17" Type="http://schemas.openxmlformats.org/officeDocument/2006/relationships/image" Target="../media/image11.emf"/><Relationship Id="rId2" Type="http://schemas.openxmlformats.org/officeDocument/2006/relationships/slideLayout" Target="../slideLayouts/slideLayout58.xml"/><Relationship Id="rId16" Type="http://schemas.openxmlformats.org/officeDocument/2006/relationships/image" Target="../media/image10.jpeg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image" Target="../media/image9.png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image" Target="../media/image8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7DB52-783C-4356-8BFD-36F360A5A9BD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378" name="Group 2"/>
          <p:cNvGrpSpPr>
            <a:grpSpLocks/>
          </p:cNvGrpSpPr>
          <p:nvPr/>
        </p:nvGrpSpPr>
        <p:grpSpPr bwMode="auto">
          <a:xfrm>
            <a:off x="11113" y="908050"/>
            <a:ext cx="9132887" cy="152400"/>
            <a:chOff x="0" y="720"/>
            <a:chExt cx="5753" cy="144"/>
          </a:xfrm>
        </p:grpSpPr>
        <p:sp>
          <p:nvSpPr>
            <p:cNvPr id="229379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9380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2938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52400"/>
            <a:ext cx="6557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938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66800"/>
            <a:ext cx="8001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9383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6584950" y="6453188"/>
            <a:ext cx="2468563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600">
                <a:latin typeface="Arial Unicode MS" pitchFamily="34" charset="-128"/>
              </a:rPr>
              <a:t>CARE 05, 23/11/2005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>
            <a:off x="611188" y="6453188"/>
            <a:ext cx="42989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400">
                <a:latin typeface="Arial" charset="0"/>
              </a:rPr>
              <a:t>R. Losito, </a:t>
            </a:r>
            <a:r>
              <a:rPr lang="en-US" sz="1800" i="1"/>
              <a:t>The PHIN Photoinjector for CTF3</a:t>
            </a:r>
          </a:p>
        </p:txBody>
      </p:sp>
      <p:pic>
        <p:nvPicPr>
          <p:cNvPr id="229387" name="Picture 11" descr="logoPHIN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29388" name="Picture 12" descr="AB-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00FF"/>
        </a:buClr>
        <a:buSzPct val="80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C0128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96E9E-92D5-4629-89B0-E03185FBB6D6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00B01-8C2F-4587-AFD5-A5DEA97ED669}" type="datetimeFigureOut">
              <a:rPr lang="fr-FR" smtClean="0"/>
              <a:pPr/>
              <a:t>05/10/2009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54775"/>
            <a:ext cx="21336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FF"/>
                </a:solidFill>
                <a:latin typeface="+mn-lt"/>
              </a:defRPr>
            </a:lvl1pPr>
          </a:lstStyle>
          <a:p>
            <a:r>
              <a:rPr lang="fr-FR"/>
              <a:t>              </a:t>
            </a:r>
            <a:fld id="{CE710782-01FE-490E-95F7-3873E9C503F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280579" name="Rectangle 3"/>
          <p:cNvSpPr>
            <a:spLocks noChangeArrowheads="1"/>
          </p:cNvSpPr>
          <p:nvPr userDrawn="1"/>
        </p:nvSpPr>
        <p:spPr bwMode="auto">
          <a:xfrm>
            <a:off x="730250" y="6484938"/>
            <a:ext cx="14827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 i="1">
                <a:solidFill>
                  <a:srgbClr val="0000FF"/>
                </a:solidFill>
                <a:latin typeface="Arial" charset="0"/>
              </a:rPr>
              <a:t>Bernard  Visentin</a:t>
            </a:r>
          </a:p>
        </p:txBody>
      </p:sp>
      <p:pic>
        <p:nvPicPr>
          <p:cNvPr id="280580" name="Picture 4" descr="barre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8925" y="6092825"/>
            <a:ext cx="8855075" cy="431800"/>
          </a:xfrm>
          <a:prstGeom prst="rect">
            <a:avLst/>
          </a:prstGeom>
          <a:noFill/>
        </p:spPr>
      </p:pic>
      <p:sp>
        <p:nvSpPr>
          <p:cNvPr id="280581" name="Rectangle 5"/>
          <p:cNvSpPr>
            <a:spLocks noChangeArrowheads="1"/>
          </p:cNvSpPr>
          <p:nvPr userDrawn="1"/>
        </p:nvSpPr>
        <p:spPr bwMode="auto">
          <a:xfrm>
            <a:off x="2679700" y="6496050"/>
            <a:ext cx="40703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>
                <a:solidFill>
                  <a:srgbClr val="0000FF"/>
                </a:solidFill>
                <a:latin typeface="Arial" charset="0"/>
              </a:rPr>
              <a:t>      Annual Meeting                  CERN – 23/11/ 2005</a:t>
            </a:r>
          </a:p>
        </p:txBody>
      </p:sp>
      <p:pic>
        <p:nvPicPr>
          <p:cNvPr id="280582" name="Picture 6" descr="logoCAR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327525" y="6381750"/>
            <a:ext cx="677863" cy="419100"/>
          </a:xfrm>
          <a:prstGeom prst="rect">
            <a:avLst/>
          </a:prstGeom>
          <a:noFill/>
        </p:spPr>
      </p:pic>
      <p:grpSp>
        <p:nvGrpSpPr>
          <p:cNvPr id="280583" name="Group 7"/>
          <p:cNvGrpSpPr>
            <a:grpSpLocks/>
          </p:cNvGrpSpPr>
          <p:nvPr userDrawn="1"/>
        </p:nvGrpSpPr>
        <p:grpSpPr bwMode="auto">
          <a:xfrm>
            <a:off x="150813" y="177800"/>
            <a:ext cx="8834437" cy="503238"/>
            <a:chOff x="105" y="165"/>
            <a:chExt cx="5565" cy="317"/>
          </a:xfrm>
        </p:grpSpPr>
        <p:pic>
          <p:nvPicPr>
            <p:cNvPr id="280584" name="Picture 8" descr="barre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05" y="220"/>
              <a:ext cx="5565" cy="262"/>
            </a:xfrm>
            <a:prstGeom prst="rect">
              <a:avLst/>
            </a:prstGeom>
            <a:noFill/>
          </p:spPr>
        </p:pic>
        <p:pic>
          <p:nvPicPr>
            <p:cNvPr id="280585" name="Picture 9" descr="elan"/>
            <p:cNvPicPr>
              <a:picLocks noChangeAspect="1" noChangeArrowheads="1"/>
            </p:cNvPicPr>
            <p:nvPr userDrawn="1"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70" y="165"/>
              <a:ext cx="1069" cy="309"/>
            </a:xfrm>
            <a:prstGeom prst="rect">
              <a:avLst/>
            </a:prstGeom>
            <a:noFill/>
          </p:spPr>
        </p:pic>
      </p:grpSp>
      <p:pic>
        <p:nvPicPr>
          <p:cNvPr id="280586" name="Picture 10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95250" y="768350"/>
            <a:ext cx="5778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u-tiara.eu/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5" name="Text Box 5"/>
          <p:cNvSpPr txBox="1">
            <a:spLocks noChangeArrowheads="1"/>
          </p:cNvSpPr>
          <p:nvPr/>
        </p:nvSpPr>
        <p:spPr bwMode="auto">
          <a:xfrm>
            <a:off x="6767263" y="1166813"/>
            <a:ext cx="214680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 dirty="0" smtClean="0"/>
              <a:t>WP leaders meeting</a:t>
            </a:r>
          </a:p>
          <a:p>
            <a:r>
              <a:rPr lang="en-US" sz="1800" b="1" dirty="0" smtClean="0"/>
              <a:t>R</a:t>
            </a:r>
            <a:r>
              <a:rPr lang="en-US" sz="1800" b="1" dirty="0"/>
              <a:t>. Aleksan</a:t>
            </a:r>
          </a:p>
          <a:p>
            <a:r>
              <a:rPr lang="en-US" sz="1800" b="1" dirty="0" smtClean="0"/>
              <a:t>October 5</a:t>
            </a:r>
            <a:r>
              <a:rPr lang="en-US" sz="1800" b="1" baseline="30000" dirty="0" smtClean="0"/>
              <a:t>th</a:t>
            </a:r>
            <a:r>
              <a:rPr lang="en-US" sz="1800" b="1" dirty="0" smtClean="0"/>
              <a:t>, </a:t>
            </a:r>
            <a:r>
              <a:rPr lang="en-US" sz="1800" b="1" dirty="0"/>
              <a:t>2009</a:t>
            </a:r>
            <a:endParaRPr lang="fr-FR" sz="1800" b="1" dirty="0"/>
          </a:p>
        </p:txBody>
      </p:sp>
      <p:sp>
        <p:nvSpPr>
          <p:cNvPr id="133144" name="Text Box 24"/>
          <p:cNvSpPr txBox="1">
            <a:spLocks noChangeArrowheads="1"/>
          </p:cNvSpPr>
          <p:nvPr/>
        </p:nvSpPr>
        <p:spPr bwMode="auto">
          <a:xfrm>
            <a:off x="2928915" y="0"/>
            <a:ext cx="2666114" cy="1015663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60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TEMP\ESGARD\Acc RandD Sustainability\TIARA\Administration\TIARA-logo\Tiara 4Fond noir 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87440"/>
            <a:ext cx="9144000" cy="4570560"/>
          </a:xfrm>
          <a:prstGeom prst="rect">
            <a:avLst/>
          </a:prstGeom>
          <a:noFill/>
        </p:spPr>
      </p:pic>
      <p:sp>
        <p:nvSpPr>
          <p:cNvPr id="6" name="Text Box 28"/>
          <p:cNvSpPr txBox="1">
            <a:spLocks noChangeArrowheads="1"/>
          </p:cNvSpPr>
          <p:nvPr/>
        </p:nvSpPr>
        <p:spPr bwMode="auto">
          <a:xfrm>
            <a:off x="6673850" y="5476921"/>
            <a:ext cx="24701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Objectives</a:t>
            </a:r>
            <a:endParaRPr lang="en-US" b="1" dirty="0">
              <a:solidFill>
                <a:schemeClr val="hlin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Tx/>
              <a:buAutoNum type="arabicPeriod"/>
            </a:pPr>
            <a:r>
              <a:rPr lang="en-US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General Context</a:t>
            </a:r>
          </a:p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Building TIARA</a:t>
            </a:r>
            <a:endParaRPr lang="en-US" b="1" dirty="0">
              <a:solidFill>
                <a:schemeClr val="hlin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Tx/>
              <a:buAutoNum type="arabicPeriod"/>
            </a:pPr>
            <a:r>
              <a:rPr lang="en-US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519057" y="1676376"/>
            <a:ext cx="8178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chemeClr val="bg1"/>
                </a:solidFill>
              </a:rPr>
              <a:t>TIARA aims at integrating national and international European accelerator R&amp;D infrastructures currently in operation, in construction or emerging in a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19057" y="4889520"/>
            <a:ext cx="799634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chemeClr val="bg1"/>
                </a:solidFill>
              </a:rPr>
              <a:t>TIARA will ensure the optimization, the complementary and the sustainability of the facilities for a broad range of studies in accelerator science to the service of a wide variety of scientific communities.</a:t>
            </a:r>
            <a:endParaRPr lang="fr-FR" sz="2400" dirty="0">
              <a:solidFill>
                <a:schemeClr val="bg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28596" y="2881305"/>
            <a:ext cx="79598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single European distributed and internationally open Accelerator R&amp;D infrastructure for the development of accelerator sciences.</a:t>
            </a:r>
            <a:r>
              <a:rPr lang="en-US" sz="3200" b="1" dirty="0" smtClean="0">
                <a:solidFill>
                  <a:srgbClr val="FFC000"/>
                </a:solidFill>
              </a:rPr>
              <a:t> </a:t>
            </a:r>
          </a:p>
        </p:txBody>
      </p:sp>
      <p:sp>
        <p:nvSpPr>
          <p:cNvPr id="17" name="Text Box 24"/>
          <p:cNvSpPr txBox="1">
            <a:spLocks noChangeArrowheads="1"/>
          </p:cNvSpPr>
          <p:nvPr/>
        </p:nvSpPr>
        <p:spPr bwMode="auto">
          <a:xfrm>
            <a:off x="3135436" y="252369"/>
            <a:ext cx="2262159" cy="646331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Objectives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235168" y="117220"/>
            <a:ext cx="4553747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Virtuous Triangle</a:t>
            </a:r>
            <a:endParaRPr lang="fr-FR" sz="3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Diagramme 6"/>
          <p:cNvGraphicFramePr/>
          <p:nvPr/>
        </p:nvGraphicFramePr>
        <p:xfrm>
          <a:off x="446031" y="715981"/>
          <a:ext cx="8359806" cy="61420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8" name="Groupe 7"/>
          <p:cNvGrpSpPr/>
          <p:nvPr/>
        </p:nvGrpSpPr>
        <p:grpSpPr>
          <a:xfrm>
            <a:off x="3074967" y="2260584"/>
            <a:ext cx="2994066" cy="3231392"/>
            <a:chOff x="3111480" y="2187558"/>
            <a:chExt cx="2994066" cy="3231392"/>
          </a:xfrm>
        </p:grpSpPr>
        <p:sp>
          <p:nvSpPr>
            <p:cNvPr id="10" name="Ellipse 9"/>
            <p:cNvSpPr/>
            <p:nvPr/>
          </p:nvSpPr>
          <p:spPr bwMode="auto">
            <a:xfrm>
              <a:off x="3111480" y="2516175"/>
              <a:ext cx="2994066" cy="2902775"/>
            </a:xfrm>
            <a:prstGeom prst="ellipse">
              <a:avLst/>
            </a:prstGeom>
            <a:solidFill>
              <a:srgbClr val="0099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32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itchFamily="18" charset="0"/>
                </a:rPr>
                <a:t>Coordination and </a:t>
              </a:r>
              <a:r>
                <a:rPr kumimoji="0" lang="fr-FR" sz="3200" b="0" i="0" u="none" strike="noStrike" cap="none" normalizeH="0" baseline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itchFamily="18" charset="0"/>
                </a:rPr>
                <a:t>Funding</a:t>
              </a:r>
              <a:r>
                <a:rPr kumimoji="0" lang="fr-FR" sz="32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itchFamily="18" charset="0"/>
                </a:rPr>
                <a:t> </a:t>
              </a:r>
              <a:r>
                <a:rPr kumimoji="0" lang="fr-FR" sz="3200" b="0" i="0" u="none" strike="noStrike" cap="none" normalizeH="0" baseline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latin typeface="Times New Roman" pitchFamily="18" charset="0"/>
                </a:rPr>
                <a:t>Mechanis</a:t>
              </a:r>
              <a:r>
                <a:rPr lang="fr-FR" sz="3200" dirty="0" err="1" smtClean="0">
                  <a:solidFill>
                    <a:schemeClr val="bg1"/>
                  </a:solidFill>
                </a:rPr>
                <a:t>m</a:t>
              </a:r>
              <a:endParaRPr kumimoji="0" lang="fr-FR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1" name="Flèche vers le haut 10"/>
            <p:cNvSpPr/>
            <p:nvPr/>
          </p:nvSpPr>
          <p:spPr bwMode="auto">
            <a:xfrm>
              <a:off x="4352922" y="2187558"/>
              <a:ext cx="547695" cy="693747"/>
            </a:xfrm>
            <a:prstGeom prst="upArrow">
              <a:avLst/>
            </a:prstGeom>
            <a:solidFill>
              <a:srgbClr val="0099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2" name="Flèche vers le bas 11"/>
            <p:cNvSpPr/>
            <p:nvPr/>
          </p:nvSpPr>
          <p:spPr bwMode="auto">
            <a:xfrm rot="2640000">
              <a:off x="3266113" y="4846055"/>
              <a:ext cx="511182" cy="526791"/>
            </a:xfrm>
            <a:prstGeom prst="downArrow">
              <a:avLst/>
            </a:prstGeom>
            <a:solidFill>
              <a:srgbClr val="0099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" name="Flèche vers le bas 12"/>
            <p:cNvSpPr/>
            <p:nvPr/>
          </p:nvSpPr>
          <p:spPr bwMode="auto">
            <a:xfrm rot="-2640000">
              <a:off x="5523035" y="4810578"/>
              <a:ext cx="511182" cy="526791"/>
            </a:xfrm>
            <a:prstGeom prst="downArrow">
              <a:avLst/>
            </a:prstGeom>
            <a:solidFill>
              <a:srgbClr val="0099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336492" y="1201707"/>
            <a:ext cx="81058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chemeClr val="bg1"/>
                </a:solidFill>
              </a:rPr>
              <a:t>Therefore TIARA will develop an integrated distributed accelerator R&amp;D infrastructure  enabling  also</a:t>
            </a:r>
            <a:endParaRPr lang="fr-FR" sz="2400" dirty="0">
              <a:solidFill>
                <a:schemeClr val="bg1"/>
              </a:solidFill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066751" y="5289063"/>
            <a:ext cx="7886809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</a:rPr>
              <a:t>To strengthen the</a:t>
            </a:r>
            <a:r>
              <a:rPr kumimoji="0" lang="en-US" sz="24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</a:rPr>
              <a:t> collaboration with industry: TIARA will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</a:rPr>
              <a:t>offer a framework,</a:t>
            </a:r>
            <a:r>
              <a:rPr kumimoji="0" lang="en-US" sz="24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</a:rPr>
              <a:t>economically</a:t>
            </a:r>
            <a:r>
              <a:rPr kumimoji="0" lang="en-US" sz="24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</a:rPr>
              <a:t> attractive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</a:rPr>
              <a:t>, </a:t>
            </a:r>
            <a:r>
              <a:rPr kumimoji="0" lang="en-US" sz="24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</a:rPr>
              <a:t>to develop industrial products both for the development of research facilities and medical and</a:t>
            </a:r>
            <a:r>
              <a:rPr kumimoji="0" lang="en-US" sz="24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Times New Roman" pitchFamily="18" charset="0"/>
              </a:rPr>
              <a:t> industrial accelerators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</a:rPr>
              <a:t>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66751" y="2151045"/>
            <a:ext cx="77772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4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To develop a European accelerator R&amp;D </a:t>
            </a:r>
            <a:r>
              <a:rPr lang="en-US" sz="2400" b="1" dirty="0" err="1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programme</a:t>
            </a:r>
            <a:r>
              <a:rPr lang="en-US" sz="24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: TIARA  aims at establishing  the structure to define, implementing and partially financing that </a:t>
            </a:r>
            <a:r>
              <a:rPr lang="en-US" sz="2400" b="1" dirty="0" err="1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programme</a:t>
            </a:r>
            <a:endParaRPr lang="fr-FR" sz="2400" dirty="0" smtClean="0">
              <a:solidFill>
                <a:schemeClr val="bg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66750" y="3465513"/>
            <a:ext cx="77407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hangingPunct="0"/>
            <a:r>
              <a:rPr lang="en-US" sz="24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To promote education and training for young and less young accelerator scientists and engineers: TIARA aims at  establishing, implementing  and  partially financing  the actions  that will be proposed in a coherent plan </a:t>
            </a:r>
            <a:endParaRPr lang="en-US" sz="2400" b="1" dirty="0" smtClean="0">
              <a:solidFill>
                <a:schemeClr val="bg1"/>
              </a:solidFill>
              <a:ea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35809" y="117220"/>
            <a:ext cx="4352475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Additional objectives</a:t>
            </a:r>
            <a:endParaRPr lang="fr-FR" sz="3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Étoile à 4 branches 7"/>
          <p:cNvSpPr/>
          <p:nvPr/>
        </p:nvSpPr>
        <p:spPr bwMode="auto">
          <a:xfrm>
            <a:off x="336492" y="2300448"/>
            <a:ext cx="584208" cy="657234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" name="Étoile à 4 branches 9"/>
          <p:cNvSpPr/>
          <p:nvPr/>
        </p:nvSpPr>
        <p:spPr bwMode="auto">
          <a:xfrm>
            <a:off x="336492" y="3611565"/>
            <a:ext cx="584208" cy="657234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" name="Étoile à 4 branches 11"/>
          <p:cNvSpPr/>
          <p:nvPr/>
        </p:nvSpPr>
        <p:spPr bwMode="auto">
          <a:xfrm>
            <a:off x="336492" y="5581889"/>
            <a:ext cx="584208" cy="657234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09239" y="76505"/>
            <a:ext cx="4147482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 participants</a:t>
            </a:r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226952" y="1420785"/>
          <a:ext cx="8069374" cy="4151361"/>
        </p:xfrm>
        <a:graphic>
          <a:graphicData uri="http://schemas.openxmlformats.org/drawingml/2006/table">
            <a:tbl>
              <a:tblPr/>
              <a:tblGrid>
                <a:gridCol w="1643086"/>
                <a:gridCol w="3286170"/>
                <a:gridCol w="1679598"/>
                <a:gridCol w="1460520"/>
              </a:tblGrid>
              <a:tr h="2727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Number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Organization Name</a:t>
                      </a:r>
                      <a:endParaRPr lang="fr-FR" sz="200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Country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2000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Cost</a:t>
                      </a:r>
                      <a:r>
                        <a:rPr lang="fr-FR" sz="20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model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55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(coordinator)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CEA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France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2000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actual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5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  <a:endParaRPr lang="fr-FR" sz="200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CERN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International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20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60%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8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</a:t>
                      </a:r>
                      <a:endParaRPr lang="fr-FR" sz="200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CNRS/IN2P3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France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20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60%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7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</a:t>
                      </a:r>
                      <a:endParaRPr lang="fr-FR" sz="200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CIEMAT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Spain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2000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actual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4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</a:t>
                      </a:r>
                      <a:endParaRPr lang="fr-FR" sz="200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DESY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Germany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20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60%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6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</a:t>
                      </a:r>
                      <a:endParaRPr lang="fr-FR" sz="200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GSI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Germany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2000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actual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6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</a:t>
                      </a:r>
                      <a:endParaRPr lang="fr-FR" sz="200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INFN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Italy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20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60%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7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</a:t>
                      </a:r>
                      <a:endParaRPr lang="fr-FR" sz="200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PSI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Switzerland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20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20%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4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9</a:t>
                      </a:r>
                      <a:endParaRPr lang="fr-FR" sz="200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STFC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UK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2000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actual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7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</a:t>
                      </a:r>
                      <a:endParaRPr lang="fr-FR" sz="200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Uppsala University (rep. Scand. Consortium)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Sweden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20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60%</a:t>
                      </a:r>
                      <a:endParaRPr lang="fr-FR" sz="2000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263466" y="5875371"/>
            <a:ext cx="49824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Note: 	Might be 1 more participant</a:t>
            </a:r>
          </a:p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	should be associated partners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901539" y="3977094"/>
            <a:ext cx="724172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CERN council </a:t>
            </a:r>
          </a:p>
          <a:p>
            <a:pPr lvl="1" algn="l"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 appreciated and supported the TIARA project</a:t>
            </a:r>
          </a:p>
          <a:p>
            <a:pPr lvl="1" algn="l"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 unanimously approved the submission of a</a:t>
            </a:r>
          </a:p>
          <a:p>
            <a:pPr lvl="1" algn="l"/>
            <a:r>
              <a:rPr lang="en-U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TIARA proposal as a CNI-Preparatory Phase</a:t>
            </a: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2938541" y="117220"/>
            <a:ext cx="3147016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CERN Council</a:t>
            </a:r>
            <a:endParaRPr lang="fr-FR" sz="3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901539" y="2159847"/>
            <a:ext cx="72611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September 18</a:t>
            </a:r>
            <a:r>
              <a:rPr lang="en-US" sz="2400" b="1" i="1" baseline="30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US" sz="2400" b="1" baseline="30000" dirty="0" smtClean="0">
                <a:solidFill>
                  <a:srgbClr val="FFC000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: TIARA has been presented to the </a:t>
            </a:r>
          </a:p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CERN Council at the European session of the Council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901539" y="3072672"/>
            <a:ext cx="69270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With the </a:t>
            </a:r>
            <a:r>
              <a:rPr lang="en-U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presence of R. J. Smits</a:t>
            </a:r>
            <a:r>
              <a:rPr lang="en-US" sz="2400" b="1" dirty="0" smtClean="0">
                <a:solidFill>
                  <a:schemeClr val="bg1"/>
                </a:solidFill>
              </a:rPr>
              <a:t> (Director research </a:t>
            </a:r>
          </a:p>
          <a:p>
            <a:pPr algn="l"/>
            <a:r>
              <a:rPr lang="en-US" sz="2400" b="1" dirty="0" err="1" smtClean="0">
                <a:solidFill>
                  <a:schemeClr val="bg1"/>
                </a:solidFill>
              </a:rPr>
              <a:t>programmes</a:t>
            </a:r>
            <a:r>
              <a:rPr lang="en-US" sz="2400" b="1" dirty="0" smtClean="0">
                <a:solidFill>
                  <a:schemeClr val="bg1"/>
                </a:solidFill>
              </a:rPr>
              <a:t> and capacity within DG Research)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901539" y="5619780"/>
            <a:ext cx="80947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Highest recognition and visibility</a:t>
            </a:r>
          </a:p>
          <a:p>
            <a:pPr algn="l"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But highest responsibility on us with obligation to develop</a:t>
            </a:r>
          </a:p>
          <a:p>
            <a:pPr algn="l"/>
            <a:r>
              <a:rPr lang="en-U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 outstanding proposal</a:t>
            </a:r>
            <a:endParaRPr lang="en-US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Flèche courbée vers la droite 13"/>
          <p:cNvSpPr/>
          <p:nvPr/>
        </p:nvSpPr>
        <p:spPr bwMode="auto">
          <a:xfrm>
            <a:off x="226953" y="4633929"/>
            <a:ext cx="474669" cy="1460520"/>
          </a:xfrm>
          <a:prstGeom prst="curvedRightArrow">
            <a:avLst>
              <a:gd name="adj1" fmla="val 50000"/>
              <a:gd name="adj2" fmla="val 93151"/>
              <a:gd name="adj3" fmla="val 25000"/>
            </a:avLst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884187" y="1311246"/>
            <a:ext cx="78861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September 2</a:t>
            </a:r>
            <a:r>
              <a:rPr lang="en-US" sz="2400" b="1" i="1" baseline="30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nd</a:t>
            </a:r>
            <a:r>
              <a:rPr lang="en-US" sz="2400" b="1" i="1" dirty="0" smtClean="0">
                <a:solidFill>
                  <a:srgbClr val="FFC000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:TIARA has been discussed within the TPB</a:t>
            </a:r>
          </a:p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and  agreed to be proposed to CERN Council for CNI-PP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1" name="Étoile à 4 branches 10"/>
          <p:cNvSpPr/>
          <p:nvPr/>
        </p:nvSpPr>
        <p:spPr bwMode="auto">
          <a:xfrm>
            <a:off x="117414" y="1420785"/>
            <a:ext cx="584208" cy="657234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Étoile à 4 branches 12"/>
          <p:cNvSpPr/>
          <p:nvPr/>
        </p:nvSpPr>
        <p:spPr bwMode="auto">
          <a:xfrm>
            <a:off x="117414" y="2260584"/>
            <a:ext cx="584208" cy="657234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54095" y="117220"/>
            <a:ext cx="1915910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FP7 Call</a:t>
            </a:r>
            <a:endParaRPr lang="fr-FR" sz="3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92083" y="2662227"/>
            <a:ext cx="81058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INFRA-2010-2.2.11: 	</a:t>
            </a:r>
            <a:r>
              <a:rPr lang="en-US" sz="2400" dirty="0" smtClean="0">
                <a:solidFill>
                  <a:schemeClr val="bg1"/>
                </a:solidFill>
              </a:rPr>
              <a:t>One project in the European strategy for</a:t>
            </a:r>
          </a:p>
          <a:p>
            <a:pPr algn="l"/>
            <a:r>
              <a:rPr lang="en-US" sz="2400" dirty="0" smtClean="0">
                <a:solidFill>
                  <a:schemeClr val="bg1"/>
                </a:solidFill>
              </a:rPr>
              <a:t>			particle physics (CERN  Council)</a:t>
            </a:r>
            <a:endParaRPr lang="fr-FR" sz="2400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28596" y="1384272"/>
            <a:ext cx="60492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Aiming at : CNI-Preparatory Phase FP7-call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28596" y="3538539"/>
            <a:ext cx="42739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dirty="0" smtClean="0">
                <a:solidFill>
                  <a:schemeClr val="bg1"/>
                </a:solidFill>
              </a:rPr>
              <a:t>Call issued on July 30, 2009</a:t>
            </a:r>
          </a:p>
          <a:p>
            <a:pPr algn="l"/>
            <a:r>
              <a:rPr lang="en-US" sz="2400" dirty="0" smtClean="0">
                <a:solidFill>
                  <a:schemeClr val="bg1"/>
                </a:solidFill>
              </a:rPr>
              <a:t>Deadline on </a:t>
            </a:r>
            <a:r>
              <a:rPr lang="en-US" sz="2400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December 3, 2009</a:t>
            </a:r>
          </a:p>
          <a:p>
            <a:pPr algn="l"/>
            <a:r>
              <a:rPr lang="en-US" sz="2400" dirty="0" smtClean="0">
                <a:solidFill>
                  <a:schemeClr val="bg1"/>
                </a:solidFill>
              </a:rPr>
              <a:t>Maximum EC contribution: </a:t>
            </a:r>
            <a:r>
              <a:rPr lang="en-US" sz="2400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6M€</a:t>
            </a:r>
            <a:endParaRPr lang="en-US" sz="2400" b="1" i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84247" y="1895454"/>
            <a:ext cx="87102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dirty="0" smtClean="0">
                <a:solidFill>
                  <a:schemeClr val="bg1"/>
                </a:solidFill>
              </a:rPr>
              <a:t>Eligibility:</a:t>
            </a:r>
            <a:r>
              <a:rPr lang="en-US" sz="2400" b="1" dirty="0" smtClean="0">
                <a:solidFill>
                  <a:schemeClr val="bg1"/>
                </a:solidFill>
              </a:rPr>
              <a:t> 10 new infrastructures in the update of the ESFRI list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643469" y="2297097"/>
            <a:ext cx="5982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C000"/>
                </a:solidFill>
              </a:rPr>
              <a:t>and</a:t>
            </a:r>
            <a:endParaRPr lang="fr-FR" b="1" dirty="0">
              <a:solidFill>
                <a:srgbClr val="FFC00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65109" y="4926033"/>
            <a:ext cx="73725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dirty="0" smtClean="0">
                <a:solidFill>
                  <a:schemeClr val="bg1"/>
                </a:solidFill>
              </a:rPr>
              <a:t>All information on the call and proposal guidelines on the </a:t>
            </a:r>
          </a:p>
          <a:p>
            <a:pPr algn="l"/>
            <a:r>
              <a:rPr lang="en-US" sz="2400" dirty="0" smtClean="0">
                <a:solidFill>
                  <a:schemeClr val="bg1"/>
                </a:solidFill>
              </a:rPr>
              <a:t>TIARA website: </a:t>
            </a:r>
            <a:r>
              <a:rPr lang="en-U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http://www.eu-tiara.eu</a:t>
            </a:r>
            <a:endParaRPr lang="en-U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87016" y="117220"/>
            <a:ext cx="4250074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 organization</a:t>
            </a:r>
            <a:endParaRPr lang="fr-FR" sz="3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9" name="Group 1"/>
          <p:cNvGrpSpPr>
            <a:grpSpLocks noChangeAspect="1"/>
          </p:cNvGrpSpPr>
          <p:nvPr/>
        </p:nvGrpSpPr>
        <p:grpSpPr bwMode="auto">
          <a:xfrm>
            <a:off x="274696" y="1822428"/>
            <a:ext cx="8605838" cy="4176713"/>
            <a:chOff x="1417" y="3101"/>
            <a:chExt cx="13552" cy="6577"/>
          </a:xfrm>
        </p:grpSpPr>
        <p:sp>
          <p:nvSpPr>
            <p:cNvPr id="10" name="AutoShape 27"/>
            <p:cNvSpPr>
              <a:spLocks noChangeAspect="1" noChangeArrowheads="1" noTextEdit="1"/>
            </p:cNvSpPr>
            <p:nvPr/>
          </p:nvSpPr>
          <p:spPr bwMode="auto">
            <a:xfrm>
              <a:off x="1417" y="3101"/>
              <a:ext cx="13552" cy="6577"/>
            </a:xfrm>
            <a:prstGeom prst="rect">
              <a:avLst/>
            </a:prstGeom>
            <a:solidFill>
              <a:srgbClr val="4F81BD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" name="Text Box 26"/>
            <p:cNvSpPr txBox="1">
              <a:spLocks noChangeArrowheads="1"/>
            </p:cNvSpPr>
            <p:nvPr/>
          </p:nvSpPr>
          <p:spPr bwMode="auto">
            <a:xfrm>
              <a:off x="2025" y="3388"/>
              <a:ext cx="3419" cy="92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2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TIARA-PP Governing Council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1 representative per contractor</a:t>
              </a:r>
              <a:endPara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2" name="Text Box 25"/>
            <p:cNvSpPr txBox="1">
              <a:spLocks noChangeArrowheads="1"/>
            </p:cNvSpPr>
            <p:nvPr/>
          </p:nvSpPr>
          <p:spPr bwMode="auto">
            <a:xfrm>
              <a:off x="5923" y="3493"/>
              <a:ext cx="3419" cy="711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TIARA-PP Coordinator</a:t>
              </a:r>
              <a:endParaRPr kumimoji="0" lang="en-US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			</a:t>
              </a:r>
              <a:endParaRPr kumimoji="0" lang="en-GB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		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3" name="Text Box 24"/>
            <p:cNvSpPr txBox="1">
              <a:spLocks noChangeArrowheads="1"/>
            </p:cNvSpPr>
            <p:nvPr/>
          </p:nvSpPr>
          <p:spPr bwMode="auto">
            <a:xfrm>
              <a:off x="8514" y="4674"/>
              <a:ext cx="3487" cy="41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Industry advisory committee?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4" name="AutoShape 23"/>
            <p:cNvSpPr>
              <a:spLocks noChangeShapeType="1"/>
            </p:cNvSpPr>
            <p:nvPr/>
          </p:nvSpPr>
          <p:spPr bwMode="auto">
            <a:xfrm>
              <a:off x="9342" y="3849"/>
              <a:ext cx="916" cy="825"/>
            </a:xfrm>
            <a:prstGeom prst="bentConnector2">
              <a:avLst/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Text Box 22"/>
            <p:cNvSpPr txBox="1">
              <a:spLocks noChangeArrowheads="1"/>
            </p:cNvSpPr>
            <p:nvPr/>
          </p:nvSpPr>
          <p:spPr bwMode="auto">
            <a:xfrm>
              <a:off x="2025" y="4489"/>
              <a:ext cx="3419" cy="1710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Project Management (WP1)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Project Office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Dissemination assistant: 	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Web master:		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Assistant financial matters:	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Assistant legal matters:	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Administrative assistant:   </a:t>
              </a:r>
              <a:endPara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6" name="Text Box 21"/>
            <p:cNvSpPr txBox="1">
              <a:spLocks noChangeArrowheads="1"/>
            </p:cNvSpPr>
            <p:nvPr/>
          </p:nvSpPr>
          <p:spPr bwMode="auto">
            <a:xfrm>
              <a:off x="3645" y="7302"/>
              <a:ext cx="1468" cy="580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Governance (WP2)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7" name="Text Box 20"/>
            <p:cNvSpPr txBox="1">
              <a:spLocks noChangeArrowheads="1"/>
            </p:cNvSpPr>
            <p:nvPr/>
          </p:nvSpPr>
          <p:spPr bwMode="auto">
            <a:xfrm>
              <a:off x="5322" y="7275"/>
              <a:ext cx="2101" cy="607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R&amp;D Infrastructure (WP3)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8" name="Text Box 19"/>
            <p:cNvSpPr txBox="1">
              <a:spLocks noChangeArrowheads="1"/>
            </p:cNvSpPr>
            <p:nvPr/>
          </p:nvSpPr>
          <p:spPr bwMode="auto">
            <a:xfrm>
              <a:off x="7813" y="7289"/>
              <a:ext cx="2131" cy="593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R&amp;D program (WP4)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9" name="AutoShape 18"/>
            <p:cNvSpPr>
              <a:spLocks noChangeShapeType="1"/>
            </p:cNvSpPr>
            <p:nvPr/>
          </p:nvSpPr>
          <p:spPr bwMode="auto">
            <a:xfrm rot="5400000">
              <a:off x="5969" y="3679"/>
              <a:ext cx="1140" cy="2189"/>
            </a:xfrm>
            <a:prstGeom prst="bentConnector2">
              <a:avLst/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AutoShape 17"/>
            <p:cNvSpPr>
              <a:spLocks noChangeShapeType="1"/>
            </p:cNvSpPr>
            <p:nvPr/>
          </p:nvSpPr>
          <p:spPr bwMode="auto">
            <a:xfrm rot="5400000">
              <a:off x="4457" y="4126"/>
              <a:ext cx="3098" cy="3254"/>
            </a:xfrm>
            <a:prstGeom prst="bentConnector3">
              <a:avLst>
                <a:gd name="adj1" fmla="val 87699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AutoShape 16"/>
            <p:cNvSpPr>
              <a:spLocks noChangeShapeType="1"/>
            </p:cNvSpPr>
            <p:nvPr/>
          </p:nvSpPr>
          <p:spPr bwMode="auto">
            <a:xfrm rot="5400000">
              <a:off x="5467" y="5110"/>
              <a:ext cx="3071" cy="1260"/>
            </a:xfrm>
            <a:prstGeom prst="bentConnector3">
              <a:avLst>
                <a:gd name="adj1" fmla="val 88926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AutoShape 15"/>
            <p:cNvSpPr>
              <a:spLocks noChangeShapeType="1"/>
            </p:cNvSpPr>
            <p:nvPr/>
          </p:nvSpPr>
          <p:spPr bwMode="auto">
            <a:xfrm rot="5400000" flipH="1">
              <a:off x="6713" y="5124"/>
              <a:ext cx="3085" cy="1246"/>
            </a:xfrm>
            <a:prstGeom prst="bentConnector3">
              <a:avLst>
                <a:gd name="adj1" fmla="val 11116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Text Box 14"/>
            <p:cNvSpPr txBox="1">
              <a:spLocks noChangeArrowheads="1"/>
            </p:cNvSpPr>
            <p:nvPr/>
          </p:nvSpPr>
          <p:spPr bwMode="auto">
            <a:xfrm>
              <a:off x="3777" y="8511"/>
              <a:ext cx="2415" cy="417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WPn+1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4" name="Text Box 13"/>
            <p:cNvSpPr txBox="1">
              <a:spLocks noChangeArrowheads="1"/>
            </p:cNvSpPr>
            <p:nvPr/>
          </p:nvSpPr>
          <p:spPr bwMode="auto">
            <a:xfrm>
              <a:off x="6497" y="8496"/>
              <a:ext cx="2281" cy="432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it-IT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WPn+2</a:t>
              </a:r>
              <a:endParaRPr kumimoji="0" lang="it-IT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5" name="Text Box 12"/>
            <p:cNvSpPr txBox="1">
              <a:spLocks noChangeArrowheads="1"/>
            </p:cNvSpPr>
            <p:nvPr/>
          </p:nvSpPr>
          <p:spPr bwMode="auto">
            <a:xfrm>
              <a:off x="9237" y="8511"/>
              <a:ext cx="2431" cy="410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WP…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6" name="AutoShape 11"/>
            <p:cNvSpPr>
              <a:spLocks noChangeShapeType="1"/>
            </p:cNvSpPr>
            <p:nvPr/>
          </p:nvSpPr>
          <p:spPr bwMode="auto">
            <a:xfrm rot="5400000">
              <a:off x="4155" y="5034"/>
              <a:ext cx="4307" cy="2648"/>
            </a:xfrm>
            <a:prstGeom prst="bentConnector3">
              <a:avLst>
                <a:gd name="adj1" fmla="val 91407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AutoShape 10"/>
            <p:cNvSpPr>
              <a:spLocks noChangeShapeType="1"/>
            </p:cNvSpPr>
            <p:nvPr/>
          </p:nvSpPr>
          <p:spPr bwMode="auto">
            <a:xfrm rot="16200000" flipH="1">
              <a:off x="5490" y="6347"/>
              <a:ext cx="4292" cy="5"/>
            </a:xfrm>
            <a:prstGeom prst="bentConnector3">
              <a:avLst>
                <a:gd name="adj1" fmla="val 49977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AutoShape 9"/>
            <p:cNvSpPr>
              <a:spLocks noChangeShapeType="1"/>
            </p:cNvSpPr>
            <p:nvPr/>
          </p:nvSpPr>
          <p:spPr bwMode="auto">
            <a:xfrm rot="16200000" flipH="1">
              <a:off x="6889" y="4948"/>
              <a:ext cx="4307" cy="2820"/>
            </a:xfrm>
            <a:prstGeom prst="bentConnector3">
              <a:avLst>
                <a:gd name="adj1" fmla="val 91384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AutoShape 8"/>
            <p:cNvSpPr>
              <a:spLocks noChangeArrowheads="1"/>
            </p:cNvSpPr>
            <p:nvPr/>
          </p:nvSpPr>
          <p:spPr bwMode="auto">
            <a:xfrm>
              <a:off x="1540" y="7275"/>
              <a:ext cx="1954" cy="697"/>
            </a:xfrm>
            <a:prstGeom prst="flowChartProcess">
              <a:avLst/>
            </a:prstGeom>
            <a:solidFill>
              <a:srgbClr val="CC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Organizational</a:t>
              </a:r>
              <a:endParaRPr kumimoji="0" lang="en-US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WP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30" name="AutoShape 7"/>
            <p:cNvSpPr>
              <a:spLocks noChangeArrowheads="1"/>
            </p:cNvSpPr>
            <p:nvPr/>
          </p:nvSpPr>
          <p:spPr bwMode="auto">
            <a:xfrm>
              <a:off x="1550" y="8328"/>
              <a:ext cx="1944" cy="705"/>
            </a:xfrm>
            <a:prstGeom prst="flowChartProcess">
              <a:avLst/>
            </a:prstGeom>
            <a:solidFill>
              <a:srgbClr val="CC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“Projects”</a:t>
              </a:r>
              <a:endParaRPr kumimoji="0" lang="en-US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WP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31" name="Text Box 6"/>
            <p:cNvSpPr txBox="1">
              <a:spLocks noChangeArrowheads="1"/>
            </p:cNvSpPr>
            <p:nvPr/>
          </p:nvSpPr>
          <p:spPr bwMode="auto">
            <a:xfrm>
              <a:off x="10145" y="7275"/>
              <a:ext cx="2401" cy="586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Education and Training (WP5)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32" name="Text Box 5"/>
            <p:cNvSpPr txBox="1">
              <a:spLocks noChangeArrowheads="1"/>
            </p:cNvSpPr>
            <p:nvPr/>
          </p:nvSpPr>
          <p:spPr bwMode="auto">
            <a:xfrm>
              <a:off x="12658" y="7275"/>
              <a:ext cx="2236" cy="580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Industry involvement (WP6)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33" name="AutoShape 4"/>
            <p:cNvSpPr>
              <a:spLocks noChangeShapeType="1"/>
            </p:cNvSpPr>
            <p:nvPr/>
          </p:nvSpPr>
          <p:spPr bwMode="auto">
            <a:xfrm rot="16200000" flipH="1">
              <a:off x="7954" y="3883"/>
              <a:ext cx="3071" cy="3713"/>
            </a:xfrm>
            <a:prstGeom prst="bentConnector3">
              <a:avLst>
                <a:gd name="adj1" fmla="val 89056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AutoShape 3"/>
            <p:cNvSpPr>
              <a:spLocks noChangeShapeType="1"/>
            </p:cNvSpPr>
            <p:nvPr/>
          </p:nvSpPr>
          <p:spPr bwMode="auto">
            <a:xfrm rot="16200000" flipH="1">
              <a:off x="9169" y="2668"/>
              <a:ext cx="3071" cy="6143"/>
            </a:xfrm>
            <a:prstGeom prst="bentConnector3">
              <a:avLst>
                <a:gd name="adj1" fmla="val 88569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AutoShape 2"/>
            <p:cNvSpPr>
              <a:spLocks noChangeShapeType="1"/>
            </p:cNvSpPr>
            <p:nvPr/>
          </p:nvSpPr>
          <p:spPr bwMode="auto">
            <a:xfrm>
              <a:off x="5444" y="3844"/>
              <a:ext cx="479" cy="5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  <p:sp>
        <p:nvSpPr>
          <p:cNvPr id="36" name="ZoneTexte 35"/>
          <p:cNvSpPr txBox="1"/>
          <p:nvPr/>
        </p:nvSpPr>
        <p:spPr>
          <a:xfrm>
            <a:off x="226953" y="1238220"/>
            <a:ext cx="86398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General structure (approved by the TPB and the CERN council)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417394" y="5645788"/>
            <a:ext cx="725821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WP1:	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Management of the consortium</a:t>
            </a:r>
            <a:r>
              <a:rPr kumimoji="0" lang="en-US" sz="1800" b="1" i="1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(MGT)</a:t>
            </a:r>
            <a:endParaRPr lang="en-US" sz="1800" i="1" u="sng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Objective: Organization of the Preparatory Phase</a:t>
            </a: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work,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Dissemination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and outreach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057944" y="76505"/>
            <a:ext cx="4250073" cy="1015663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 organization</a:t>
            </a:r>
          </a:p>
          <a:p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(cont’d)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226953" y="1165194"/>
            <a:ext cx="72697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In PP guidelines,  there are different types of WP:</a:t>
            </a:r>
          </a:p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MGT, COOR, SUPP, RTD (implications are financial)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409518" y="2589201"/>
            <a:ext cx="7100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b="1" dirty="0" smtClean="0">
                <a:solidFill>
                  <a:schemeClr val="bg1"/>
                </a:solidFill>
              </a:rPr>
              <a:t>MGT: 	</a:t>
            </a:r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100% of costs (direct + indirect full or flat rate)</a:t>
            </a:r>
            <a:endParaRPr lang="en-US" sz="24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409518" y="3222926"/>
            <a:ext cx="80409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b="1" dirty="0" smtClean="0">
                <a:solidFill>
                  <a:schemeClr val="bg1"/>
                </a:solidFill>
              </a:rPr>
              <a:t>COORD, SUPP: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100% of costs (direct + indirect 7% flat rate)</a:t>
            </a:r>
            <a:endParaRPr lang="en-US" sz="24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46031" y="2114532"/>
            <a:ext cx="44278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Cost eligible for reimbursement </a:t>
            </a:r>
            <a:endParaRPr lang="fr-FR" sz="2400" dirty="0"/>
          </a:p>
        </p:txBody>
      </p:sp>
      <p:sp>
        <p:nvSpPr>
          <p:cNvPr id="21" name="ZoneTexte 20"/>
          <p:cNvSpPr txBox="1"/>
          <p:nvPr/>
        </p:nvSpPr>
        <p:spPr>
          <a:xfrm>
            <a:off x="409518" y="3830643"/>
            <a:ext cx="82705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b="1" dirty="0" smtClean="0">
                <a:solidFill>
                  <a:schemeClr val="bg1"/>
                </a:solidFill>
              </a:rPr>
              <a:t>RTD: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75%  (or 50%?) of costs (direct + indirect full or flat rate)</a:t>
            </a:r>
            <a:endParaRPr lang="en-US" sz="24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482544" y="4414851"/>
            <a:ext cx="42778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In TIARA,  3 categories of WP 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486996" y="5035572"/>
            <a:ext cx="34437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1. Management of TIARA-PP</a:t>
            </a:r>
            <a:endParaRPr lang="fr-FR" b="1" u="sng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09518" y="2080971"/>
            <a:ext cx="869796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WP2: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Governance of TIARA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(SUPP)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Developing governance allow one to involve as many fields as possible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09518" y="2847744"/>
            <a:ext cx="873448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>
              <a:buFontTx/>
              <a:buChar char="•"/>
              <a:tabLst>
                <a:tab pos="1143000" algn="l"/>
              </a:tabLst>
            </a:pPr>
            <a:r>
              <a:rPr kumimoji="0" lang="fr-FR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fr-FR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WP3: </a:t>
            </a:r>
            <a:r>
              <a:rPr kumimoji="0" lang="fr-FR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Accelerator </a:t>
            </a:r>
            <a:r>
              <a:rPr lang="fr-FR" sz="1800" b="1" i="1" u="sng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R&amp;D Infrastructures in Europe</a:t>
            </a:r>
            <a:r>
              <a:rPr lang="fr-FR" sz="1800" b="1" i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  (SUPP)</a:t>
            </a:r>
            <a:endParaRPr kumimoji="0" lang="fr-FR" sz="1800" b="1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algn="just"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Objective: Integrating and optimizing European Infrastructures for accelerator R&amp;D </a:t>
            </a:r>
            <a:endParaRPr lang="fr-FR" sz="1800" dirty="0" smtClean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09518" y="3585557"/>
            <a:ext cx="862494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WP4: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Joint R&amp;D programming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(SUPP)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Defining a Joint R&amp;D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Programme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in the field of accelerator science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09518" y="4388843"/>
            <a:ext cx="862494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WP5: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Education and Training for accelerator sciences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(SUPP)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Promoting education and training for accelerator research in Europe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09518" y="5108598"/>
            <a:ext cx="833283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WP6: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Collaboration with Industry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(SUPP)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Investigating how industry can be involved in the programs, projects and actions carried out by TIARA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36492" y="1347759"/>
            <a:ext cx="28861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2. General TIARA issues</a:t>
            </a:r>
            <a:endParaRPr lang="fr-FR" b="1" u="sng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57944" y="76505"/>
            <a:ext cx="4250073" cy="1015663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 organization</a:t>
            </a:r>
          </a:p>
          <a:p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(cont’d)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57944" y="76505"/>
            <a:ext cx="4250073" cy="1015663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 organization</a:t>
            </a:r>
          </a:p>
          <a:p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(cont’d)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36492" y="1347759"/>
            <a:ext cx="42420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3. </a:t>
            </a:r>
            <a:r>
              <a:rPr lang="fr-FR" b="1" u="sng" dirty="0" err="1" smtClean="0">
                <a:solidFill>
                  <a:schemeClr val="bg1"/>
                </a:solidFill>
              </a:rPr>
              <a:t>Specific</a:t>
            </a:r>
            <a:r>
              <a:rPr lang="fr-FR" b="1" u="sng" dirty="0" smtClean="0">
                <a:solidFill>
                  <a:schemeClr val="bg1"/>
                </a:solidFill>
              </a:rPr>
              <a:t> R&amp;D infrastructure issues</a:t>
            </a:r>
            <a:endParaRPr lang="fr-FR" b="1" u="sng" dirty="0">
              <a:solidFill>
                <a:schemeClr val="bg1"/>
              </a:solidFill>
            </a:endParaRP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263466" y="2297097"/>
            <a:ext cx="8815555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The aim of these WPs is to identify and organize the infrastructures and the critical</a:t>
            </a:r>
            <a:r>
              <a:rPr kumimoji="0" lang="en-US" sz="18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 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R&amp;D program needed to develop further some specific 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imes New Roman" pitchFamily="18" charset="0"/>
              </a:rPr>
              <a:t>large scale facilities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. It could 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include some very limited critical hardware work related to the R&amp;D infrastructures.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n-lt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Indeed, there exist specific and immediate needs for organizing R&amp;D infrastructures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and projects that are important present challenges for TIARA in relation to emerging large 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accelerator facilities. In order to maximize efficiency, the specific work needed for 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those large scale projects will be done in WP7-WPn. 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The aim of these WPs is to bring the corresponding infrastructures up to date for 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implementing the R&amp;D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programme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, which would bring to maturity the technology 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for the construction of the corresponding large scale facility. 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These work packages will work in close interactions with WP3.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</a:rPr>
              <a:t> 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73005" y="1931967"/>
            <a:ext cx="83328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WP7-WPn: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Specific R&amp;D</a:t>
            </a:r>
            <a:r>
              <a:rPr kumimoji="0" lang="en-US" sz="1800" b="1" i="1" u="sng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infrastructures</a:t>
            </a:r>
            <a:r>
              <a:rPr kumimoji="0" lang="en-US" sz="1800" b="1" i="1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(RTD)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55570" y="5473728"/>
            <a:ext cx="72655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b="1" dirty="0" smtClean="0">
                <a:solidFill>
                  <a:schemeClr val="bg1"/>
                </a:solidFill>
              </a:rPr>
              <a:t>4 potential  area related to large scale facilities have been alluded</a:t>
            </a:r>
          </a:p>
          <a:p>
            <a:pPr algn="l"/>
            <a:r>
              <a:rPr lang="en-US" b="1" dirty="0" smtClean="0">
                <a:solidFill>
                  <a:schemeClr val="bg1"/>
                </a:solidFill>
              </a:rPr>
              <a:t>CLIC, intense </a:t>
            </a:r>
            <a:r>
              <a:rPr lang="en-US" b="1" dirty="0" smtClean="0">
                <a:solidFill>
                  <a:schemeClr val="bg1"/>
                </a:solidFill>
                <a:latin typeface="Symbol" pitchFamily="18" charset="2"/>
              </a:rPr>
              <a:t>n-</a:t>
            </a:r>
            <a:r>
              <a:rPr lang="en-US" b="1" dirty="0" smtClean="0">
                <a:solidFill>
                  <a:schemeClr val="bg1"/>
                </a:solidFill>
              </a:rPr>
              <a:t>beam facility, Super-B, EURISOL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92083" y="6150114"/>
            <a:ext cx="78814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Decision to include them depends on there proposal and their coherent</a:t>
            </a:r>
          </a:p>
          <a:p>
            <a:pPr algn="l"/>
            <a:r>
              <a:rPr lang="en-US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integration within the TIARA objective</a:t>
            </a:r>
            <a:endParaRPr lang="en-US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657600" y="7938"/>
            <a:ext cx="1789113" cy="485775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/>
              <a:t>Conclusions</a:t>
            </a:r>
            <a:endParaRPr lang="fr-FR" sz="2400" b="1"/>
          </a:p>
        </p:txBody>
      </p:sp>
      <p:pic>
        <p:nvPicPr>
          <p:cNvPr id="15" name="Picture 17" descr="In Microcosm, CERN's science cent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5149850"/>
            <a:ext cx="9109075" cy="1708150"/>
          </a:xfrm>
          <a:prstGeom prst="rect">
            <a:avLst/>
          </a:prstGeom>
          <a:noFill/>
        </p:spPr>
      </p:pic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2583156" y="5541961"/>
            <a:ext cx="617592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Accelerator science could </a:t>
            </a:r>
            <a:r>
              <a:rPr lang="en-US" sz="2400" b="1" dirty="0">
                <a:solidFill>
                  <a:schemeClr val="bg1"/>
                </a:solidFill>
              </a:rPr>
              <a:t>be </a:t>
            </a:r>
            <a:r>
              <a:rPr lang="en-US" sz="2400" b="1" dirty="0" smtClean="0">
                <a:solidFill>
                  <a:schemeClr val="bg1"/>
                </a:solidFill>
              </a:rPr>
              <a:t>a powerful mean</a:t>
            </a:r>
            <a:endParaRPr lang="en-US" sz="2400" b="1" dirty="0">
              <a:solidFill>
                <a:schemeClr val="bg1"/>
              </a:solidFill>
            </a:endParaRPr>
          </a:p>
          <a:p>
            <a:r>
              <a:rPr lang="en-US" sz="2400" b="1" dirty="0" smtClean="0">
                <a:solidFill>
                  <a:schemeClr val="bg1"/>
                </a:solidFill>
              </a:rPr>
              <a:t>toward scientific, technical </a:t>
            </a:r>
          </a:p>
          <a:p>
            <a:r>
              <a:rPr lang="en-US" sz="2400" b="1" dirty="0" smtClean="0">
                <a:solidFill>
                  <a:schemeClr val="bg1"/>
                </a:solidFill>
              </a:rPr>
              <a:t>and industrial breakthroughs…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7" name="ZoneTexte 16">
            <a:hlinkClick r:id="" action="ppaction://noaction"/>
          </p:cNvPr>
          <p:cNvSpPr txBox="1"/>
          <p:nvPr/>
        </p:nvSpPr>
        <p:spPr>
          <a:xfrm>
            <a:off x="4498974" y="5108598"/>
            <a:ext cx="2197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err="1" smtClean="0">
                <a:solidFill>
                  <a:schemeClr val="bg1"/>
                </a:solidFill>
              </a:rPr>
              <a:t>With</a:t>
            </a:r>
            <a:r>
              <a:rPr lang="fr-FR" sz="2800" b="1" dirty="0" smtClean="0">
                <a:solidFill>
                  <a:schemeClr val="bg1"/>
                </a:solidFill>
              </a:rPr>
              <a:t> TIARA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984411" y="2050307"/>
            <a:ext cx="7750071" cy="830997"/>
          </a:xfrm>
          <a:prstGeom prst="rect">
            <a:avLst/>
          </a:prstGeom>
          <a:solidFill>
            <a:srgbClr val="66FF66">
              <a:alpha val="82001"/>
            </a:srgbClr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2400" b="1" dirty="0"/>
              <a:t>Accelerator R&amp;D is now fully part of the </a:t>
            </a:r>
            <a:r>
              <a:rPr lang="en-US" sz="2400" b="1" dirty="0" smtClean="0"/>
              <a:t>Particle Physics </a:t>
            </a:r>
          </a:p>
          <a:p>
            <a:pPr algn="l">
              <a:buFont typeface="Wingdings" pitchFamily="2" charset="2"/>
              <a:buNone/>
            </a:pPr>
            <a:r>
              <a:rPr lang="en-US" sz="2400" b="1" dirty="0" err="1" smtClean="0"/>
              <a:t>programme</a:t>
            </a:r>
            <a:r>
              <a:rPr lang="en-US" sz="2400" b="1" dirty="0" smtClean="0"/>
              <a:t>  </a:t>
            </a:r>
            <a:r>
              <a:rPr lang="en-US" sz="2400" b="1" dirty="0"/>
              <a:t>in Europe</a:t>
            </a: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995685" y="1100970"/>
            <a:ext cx="7636257" cy="830997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 smtClean="0"/>
              <a:t>ESGARD has promoted and coordinated the elaboration</a:t>
            </a:r>
          </a:p>
          <a:p>
            <a:r>
              <a:rPr lang="en-US" sz="2400" b="1" dirty="0" smtClean="0"/>
              <a:t>of a collaborative Accelerator </a:t>
            </a:r>
            <a:r>
              <a:rPr lang="en-US" sz="2400" b="1" dirty="0"/>
              <a:t>R&amp;D </a:t>
            </a:r>
            <a:r>
              <a:rPr lang="en-US" sz="2400" b="1" dirty="0" smtClean="0"/>
              <a:t>program in Europe</a:t>
            </a:r>
          </a:p>
        </p:txBody>
      </p:sp>
      <p:sp>
        <p:nvSpPr>
          <p:cNvPr id="20" name="AutoShape 9"/>
          <p:cNvSpPr>
            <a:spLocks noChangeArrowheads="1"/>
          </p:cNvSpPr>
          <p:nvPr/>
        </p:nvSpPr>
        <p:spPr bwMode="auto">
          <a:xfrm>
            <a:off x="358775" y="1102594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21" name="AutoShape 10"/>
          <p:cNvSpPr>
            <a:spLocks noChangeArrowheads="1"/>
          </p:cNvSpPr>
          <p:nvPr/>
        </p:nvSpPr>
        <p:spPr bwMode="auto">
          <a:xfrm>
            <a:off x="358775" y="2013795"/>
            <a:ext cx="396875" cy="468312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22" name="Text Box 15"/>
          <p:cNvSpPr txBox="1">
            <a:spLocks noChangeArrowheads="1"/>
          </p:cNvSpPr>
          <p:nvPr/>
        </p:nvSpPr>
        <p:spPr bwMode="auto">
          <a:xfrm>
            <a:off x="966788" y="2999646"/>
            <a:ext cx="8186921" cy="1200329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/>
              <a:t>We </a:t>
            </a:r>
            <a:r>
              <a:rPr lang="en-US" sz="2400" b="1" dirty="0" smtClean="0"/>
              <a:t>need to go beyond and develop </a:t>
            </a:r>
            <a:r>
              <a:rPr lang="en-US" sz="2400" b="1" dirty="0"/>
              <a:t>a </a:t>
            </a:r>
            <a:r>
              <a:rPr lang="en-US" sz="2400" b="1" dirty="0" smtClean="0"/>
              <a:t>sustainable structure &amp;</a:t>
            </a:r>
          </a:p>
          <a:p>
            <a:pPr algn="l"/>
            <a:r>
              <a:rPr lang="en-US" sz="2400" b="1" dirty="0" smtClean="0"/>
              <a:t>mechanism ensuring a vivid more comprehensive accelerator</a:t>
            </a:r>
          </a:p>
          <a:p>
            <a:pPr algn="l"/>
            <a:r>
              <a:rPr lang="en-US" sz="2400" b="1" dirty="0" smtClean="0"/>
              <a:t>R&amp;D </a:t>
            </a:r>
            <a:r>
              <a:rPr lang="en-US" sz="2400" b="1" dirty="0" err="1" smtClean="0"/>
              <a:t>programme</a:t>
            </a:r>
            <a:r>
              <a:rPr lang="en-US" sz="2400" b="1" dirty="0" smtClean="0"/>
              <a:t> with the  creation of TIARA</a:t>
            </a:r>
            <a:endParaRPr lang="en-US" sz="2400" b="1" dirty="0"/>
          </a:p>
        </p:txBody>
      </p:sp>
      <p:sp>
        <p:nvSpPr>
          <p:cNvPr id="23" name="AutoShape 16"/>
          <p:cNvSpPr>
            <a:spLocks noChangeArrowheads="1"/>
          </p:cNvSpPr>
          <p:nvPr/>
        </p:nvSpPr>
        <p:spPr bwMode="auto">
          <a:xfrm>
            <a:off x="317500" y="2963133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957213" y="4314114"/>
            <a:ext cx="7923003" cy="830997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/>
              <a:t>We </a:t>
            </a:r>
            <a:r>
              <a:rPr lang="en-US" sz="2400" b="1" dirty="0" smtClean="0"/>
              <a:t>have now to work out the details and implementation of</a:t>
            </a:r>
          </a:p>
          <a:p>
            <a:pPr algn="l"/>
            <a:r>
              <a:rPr lang="en-US" sz="2400" b="1" dirty="0" smtClean="0"/>
              <a:t>TIARA within a FP7 Preparatory Phase</a:t>
            </a:r>
            <a:endParaRPr lang="en-US" sz="2400" b="1" dirty="0"/>
          </a:p>
        </p:txBody>
      </p:sp>
      <p:sp>
        <p:nvSpPr>
          <p:cNvPr id="25" name="AutoShape 16"/>
          <p:cNvSpPr>
            <a:spLocks noChangeArrowheads="1"/>
          </p:cNvSpPr>
          <p:nvPr/>
        </p:nvSpPr>
        <p:spPr bwMode="auto">
          <a:xfrm>
            <a:off x="307925" y="4277601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L Talk template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SL Talk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L Talk templat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 Talk templat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Conception personnalisée">
  <a:themeElements>
    <a:clrScheme name="4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4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23072</TotalTime>
  <Words>1001</Words>
  <Application>Microsoft Office PowerPoint</Application>
  <PresentationFormat>Affichage à l'écran (4:3)</PresentationFormat>
  <Paragraphs>182</Paragraphs>
  <Slides>12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6</vt:i4>
      </vt:variant>
      <vt:variant>
        <vt:lpstr>Titres des diapositives</vt:lpstr>
      </vt:variant>
      <vt:variant>
        <vt:i4>12</vt:i4>
      </vt:variant>
    </vt:vector>
  </HeadingPairs>
  <TitlesOfParts>
    <vt:vector size="18" baseType="lpstr">
      <vt:lpstr>Modèle par défaut</vt:lpstr>
      <vt:lpstr>2_Conception personnalisée</vt:lpstr>
      <vt:lpstr>SL Talk template</vt:lpstr>
      <vt:lpstr>1_Conception personnalisée</vt:lpstr>
      <vt:lpstr>Conception personnalisée</vt:lpstr>
      <vt:lpstr>4_Conception personnalisée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</vt:vector>
  </TitlesOfParts>
  <Company>CEA/DSM/DAPNIA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aleksan</dc:creator>
  <cp:lastModifiedBy>Aleksan</cp:lastModifiedBy>
  <cp:revision>936</cp:revision>
  <dcterms:created xsi:type="dcterms:W3CDTF">2002-09-23T10:15:47Z</dcterms:created>
  <dcterms:modified xsi:type="dcterms:W3CDTF">2009-10-05T08:07:35Z</dcterms:modified>
</cp:coreProperties>
</file>