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5.xml" ContentType="application/vnd.openxmlformats-officedocument.them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slideLayouts/slideLayout25.xml" ContentType="application/vnd.openxmlformats-officedocument.presentationml.slideLayout+xml"/>
  <Default Extension="emf" ContentType="image/x-em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0" r:id="rId2"/>
    <p:sldMasterId id="2147483657" r:id="rId3"/>
  </p:sldMasterIdLst>
  <p:notesMasterIdLst>
    <p:notesMasterId r:id="rId11"/>
  </p:notesMasterIdLst>
  <p:handoutMasterIdLst>
    <p:handoutMasterId r:id="rId12"/>
  </p:handoutMasterIdLst>
  <p:sldIdLst>
    <p:sldId id="569" r:id="rId4"/>
    <p:sldId id="571" r:id="rId5"/>
    <p:sldId id="572" r:id="rId6"/>
    <p:sldId id="573" r:id="rId7"/>
    <p:sldId id="574" r:id="rId8"/>
    <p:sldId id="575" r:id="rId9"/>
    <p:sldId id="576" r:id="rId10"/>
  </p:sldIdLst>
  <p:sldSz cx="9144000" cy="6858000" type="screen4x3"/>
  <p:notesSz cx="6794500" cy="9931400"/>
  <p:defaultTextStyle>
    <a:defPPr>
      <a:defRPr lang="fr-FR"/>
    </a:defPPr>
    <a:lvl1pPr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C000"/>
    <a:srgbClr val="0099CC"/>
    <a:srgbClr val="000000"/>
    <a:srgbClr val="66FF99"/>
    <a:srgbClr val="FFFF66"/>
    <a:srgbClr val="FF0000"/>
    <a:srgbClr val="151515"/>
    <a:srgbClr val="00CCFF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333" autoAdjust="0"/>
    <p:restoredTop sz="94615" autoAdjust="0"/>
  </p:normalViewPr>
  <p:slideViewPr>
    <p:cSldViewPr>
      <p:cViewPr>
        <p:scale>
          <a:sx n="66" d="100"/>
          <a:sy n="66" d="100"/>
        </p:scale>
        <p:origin x="-780" y="-2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8"/>
    </p:cViewPr>
  </p:sorter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theme" Target="theme/theme1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32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t" anchorCtr="0" compatLnSpc="1">
            <a:prstTxWarp prst="textNoShape">
              <a:avLst/>
            </a:prstTxWarp>
          </a:bodyPr>
          <a:lstStyle>
            <a:lvl1pPr algn="l" defTabSz="955675">
              <a:defRPr sz="1300"/>
            </a:lvl1pPr>
          </a:lstStyle>
          <a:p>
            <a:endParaRPr lang="fr-FR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32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t" anchorCtr="0" compatLnSpc="1">
            <a:prstTxWarp prst="textNoShape">
              <a:avLst/>
            </a:prstTxWarp>
          </a:bodyPr>
          <a:lstStyle>
            <a:lvl1pPr algn="r" defTabSz="955675">
              <a:defRPr sz="1300"/>
            </a:lvl1pPr>
          </a:lstStyle>
          <a:p>
            <a:endParaRPr lang="fr-FR"/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4513"/>
            <a:ext cx="294322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b" anchorCtr="0" compatLnSpc="1">
            <a:prstTxWarp prst="textNoShape">
              <a:avLst/>
            </a:prstTxWarp>
          </a:bodyPr>
          <a:lstStyle>
            <a:lvl1pPr algn="l" defTabSz="955675">
              <a:defRPr sz="1300"/>
            </a:lvl1pPr>
          </a:lstStyle>
          <a:p>
            <a:endParaRPr lang="fr-FR"/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34513"/>
            <a:ext cx="294322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b" anchorCtr="0" compatLnSpc="1">
            <a:prstTxWarp prst="textNoShape">
              <a:avLst/>
            </a:prstTxWarp>
          </a:bodyPr>
          <a:lstStyle>
            <a:lvl1pPr algn="r" defTabSz="955675">
              <a:defRPr sz="1300"/>
            </a:lvl1pPr>
          </a:lstStyle>
          <a:p>
            <a:fld id="{F21F73CF-8A3D-4FEB-97FE-B9EB1D28CDC7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l" defTabSz="915988">
              <a:defRPr sz="1200"/>
            </a:lvl1pPr>
          </a:lstStyle>
          <a:p>
            <a:endParaRPr lang="fr-FR"/>
          </a:p>
        </p:txBody>
      </p:sp>
      <p:sp>
        <p:nvSpPr>
          <p:cNvPr id="1198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r" defTabSz="915988">
              <a:defRPr sz="1200"/>
            </a:lvl1pPr>
          </a:lstStyle>
          <a:p>
            <a:endParaRPr lang="fr-FR"/>
          </a:p>
        </p:txBody>
      </p:sp>
      <p:sp>
        <p:nvSpPr>
          <p:cNvPr id="1198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4400" y="746125"/>
            <a:ext cx="4965700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198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8050"/>
            <a:ext cx="5435600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198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4513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l" defTabSz="915988">
              <a:defRPr sz="1200"/>
            </a:lvl1pPr>
          </a:lstStyle>
          <a:p>
            <a:endParaRPr lang="fr-FR"/>
          </a:p>
        </p:txBody>
      </p:sp>
      <p:sp>
        <p:nvSpPr>
          <p:cNvPr id="1198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34513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r" defTabSz="915988">
              <a:defRPr sz="1200"/>
            </a:lvl1pPr>
          </a:lstStyle>
          <a:p>
            <a:fld id="{40BFFA65-E53C-4CA9-8014-17DE60736307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CC48D1-1435-4A0D-8927-B8A5879706D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D8D833-7539-474E-B78F-0671A455C735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778547-2CBA-482D-A8A5-D1EAF4BABB6E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471424-8239-4225-9273-FDAE7F9C2BA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C24BED-A090-46EC-8ECF-3C0BEDC89A5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D55B3E-4D23-43F8-9AE1-F80373EA23DF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849CD9-F812-47D8-B06C-4990666E86ED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98112E-BFC3-4111-9823-8AC4D53B354C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963267-490D-4E48-B23C-282C17163A77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B2FEA2-BB8F-40B2-A27A-2C421BF2A7C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8D8CDF-F950-41CE-BC14-B6DEE70EEA4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0402" name="Group 2"/>
          <p:cNvGrpSpPr>
            <a:grpSpLocks/>
          </p:cNvGrpSpPr>
          <p:nvPr/>
        </p:nvGrpSpPr>
        <p:grpSpPr bwMode="auto">
          <a:xfrm>
            <a:off x="0" y="908050"/>
            <a:ext cx="9132888" cy="152400"/>
            <a:chOff x="0" y="720"/>
            <a:chExt cx="5753" cy="144"/>
          </a:xfrm>
        </p:grpSpPr>
        <p:sp>
          <p:nvSpPr>
            <p:cNvPr id="230403" name="Rectangle 3"/>
            <p:cNvSpPr>
              <a:spLocks noChangeArrowheads="1"/>
            </p:cNvSpPr>
            <p:nvPr/>
          </p:nvSpPr>
          <p:spPr bwMode="auto">
            <a:xfrm>
              <a:off x="0" y="720"/>
              <a:ext cx="5753" cy="69"/>
            </a:xfrm>
            <a:prstGeom prst="rect">
              <a:avLst/>
            </a:prstGeom>
            <a:gradFill rotWithShape="0">
              <a:gsLst>
                <a:gs pos="0">
                  <a:srgbClr val="00C0C0">
                    <a:gamma/>
                    <a:shade val="49804"/>
                    <a:invGamma/>
                  </a:srgbClr>
                </a:gs>
                <a:gs pos="50000">
                  <a:srgbClr val="00C0C0"/>
                </a:gs>
                <a:gs pos="100000">
                  <a:srgbClr val="00C0C0">
                    <a:gamma/>
                    <a:shade val="4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30404" name="Rectangle 4"/>
            <p:cNvSpPr>
              <a:spLocks noChangeArrowheads="1"/>
            </p:cNvSpPr>
            <p:nvPr/>
          </p:nvSpPr>
          <p:spPr bwMode="auto">
            <a:xfrm>
              <a:off x="0" y="828"/>
              <a:ext cx="5753" cy="36"/>
            </a:xfrm>
            <a:prstGeom prst="rect">
              <a:avLst/>
            </a:prstGeom>
            <a:gradFill rotWithShape="0">
              <a:gsLst>
                <a:gs pos="0">
                  <a:srgbClr val="FF00FF">
                    <a:gamma/>
                    <a:shade val="69804"/>
                    <a:invGamma/>
                  </a:srgbClr>
                </a:gs>
                <a:gs pos="50000">
                  <a:srgbClr val="FF00FF"/>
                </a:gs>
                <a:gs pos="100000">
                  <a:srgbClr val="FF00FF">
                    <a:gamma/>
                    <a:shade val="6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230405" name="Rectangle 5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0406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30407" name="Line 7"/>
          <p:cNvSpPr>
            <a:spLocks noChangeShapeType="1"/>
          </p:cNvSpPr>
          <p:nvPr/>
        </p:nvSpPr>
        <p:spPr bwMode="auto">
          <a:xfrm>
            <a:off x="0" y="6400800"/>
            <a:ext cx="9074150" cy="0"/>
          </a:xfrm>
          <a:prstGeom prst="line">
            <a:avLst/>
          </a:prstGeom>
          <a:noFill/>
          <a:ln w="25400">
            <a:solidFill>
              <a:srgbClr val="D9319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30408" name="Text Box 8"/>
          <p:cNvSpPr txBox="1">
            <a:spLocks noChangeArrowheads="1"/>
          </p:cNvSpPr>
          <p:nvPr/>
        </p:nvSpPr>
        <p:spPr bwMode="auto">
          <a:xfrm>
            <a:off x="7669213" y="6400800"/>
            <a:ext cx="91440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endParaRPr lang="en-US" sz="1800">
              <a:latin typeface="Arial" charset="0"/>
            </a:endParaRPr>
          </a:p>
        </p:txBody>
      </p:sp>
      <p:pic>
        <p:nvPicPr>
          <p:cNvPr id="230409" name="Picture 9" descr="logoPHIN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4913" y="0"/>
            <a:ext cx="1589087" cy="906463"/>
          </a:xfrm>
          <a:prstGeom prst="rect">
            <a:avLst/>
          </a:prstGeom>
          <a:noFill/>
        </p:spPr>
      </p:pic>
      <p:pic>
        <p:nvPicPr>
          <p:cNvPr id="230410" name="Picture 10" descr="AB-Logo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895350" cy="895350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066800"/>
            <a:ext cx="392430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86300" y="1066800"/>
            <a:ext cx="392430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10350" y="152400"/>
            <a:ext cx="2000250" cy="61722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152400"/>
            <a:ext cx="5848350" cy="61722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799FDB0C-E14E-451D-A2D5-FA056A6DC3CD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8BD51CC0-2C69-49E9-84E7-70A32C1D265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4069F78A-4806-4066-9CD2-5E359E3BE135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0C7E0F73-B8EB-4700-8D55-EAEDE980531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0C1B5A64-DCA5-4A64-B97C-D8ECB4F4C63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F2887834-61A5-4870-B0E0-8B2ED475790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BE06D892-B0BB-4484-AE6E-4CD8B56199BB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E0BF127E-2598-436E-8499-F02644BC72F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AA12C650-2B7E-450B-8B81-68E3923179E4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2ACC9A23-4F05-4A49-A0DF-2030AED121DA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9AE2325A-2FF6-4F60-8C56-A18B4A266FF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17" Type="http://schemas.openxmlformats.org/officeDocument/2006/relationships/image" Target="../media/image7.emf"/><Relationship Id="rId2" Type="http://schemas.openxmlformats.org/officeDocument/2006/relationships/slideLayout" Target="../slideLayouts/slideLayout24.xml"/><Relationship Id="rId16" Type="http://schemas.openxmlformats.org/officeDocument/2006/relationships/image" Target="../media/image6.jpeg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5.png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4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73D15E6-C71C-414C-A639-A6D96048D94F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9378" name="Group 2"/>
          <p:cNvGrpSpPr>
            <a:grpSpLocks/>
          </p:cNvGrpSpPr>
          <p:nvPr/>
        </p:nvGrpSpPr>
        <p:grpSpPr bwMode="auto">
          <a:xfrm>
            <a:off x="11113" y="908050"/>
            <a:ext cx="9132887" cy="152400"/>
            <a:chOff x="0" y="720"/>
            <a:chExt cx="5753" cy="144"/>
          </a:xfrm>
        </p:grpSpPr>
        <p:sp>
          <p:nvSpPr>
            <p:cNvPr id="229379" name="Rectangle 3"/>
            <p:cNvSpPr>
              <a:spLocks noChangeArrowheads="1"/>
            </p:cNvSpPr>
            <p:nvPr/>
          </p:nvSpPr>
          <p:spPr bwMode="auto">
            <a:xfrm>
              <a:off x="0" y="720"/>
              <a:ext cx="5753" cy="69"/>
            </a:xfrm>
            <a:prstGeom prst="rect">
              <a:avLst/>
            </a:prstGeom>
            <a:gradFill rotWithShape="0">
              <a:gsLst>
                <a:gs pos="0">
                  <a:srgbClr val="00C0C0">
                    <a:gamma/>
                    <a:shade val="49804"/>
                    <a:invGamma/>
                  </a:srgbClr>
                </a:gs>
                <a:gs pos="50000">
                  <a:srgbClr val="00C0C0"/>
                </a:gs>
                <a:gs pos="100000">
                  <a:srgbClr val="00C0C0">
                    <a:gamma/>
                    <a:shade val="4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29380" name="Rectangle 4"/>
            <p:cNvSpPr>
              <a:spLocks noChangeArrowheads="1"/>
            </p:cNvSpPr>
            <p:nvPr/>
          </p:nvSpPr>
          <p:spPr bwMode="auto">
            <a:xfrm>
              <a:off x="0" y="828"/>
              <a:ext cx="5753" cy="36"/>
            </a:xfrm>
            <a:prstGeom prst="rect">
              <a:avLst/>
            </a:prstGeom>
            <a:gradFill rotWithShape="0">
              <a:gsLst>
                <a:gs pos="0">
                  <a:srgbClr val="FF00FF">
                    <a:gamma/>
                    <a:shade val="69804"/>
                    <a:invGamma/>
                  </a:srgbClr>
                </a:gs>
                <a:gs pos="50000">
                  <a:srgbClr val="FF00FF"/>
                </a:gs>
                <a:gs pos="100000">
                  <a:srgbClr val="FF00FF">
                    <a:gamma/>
                    <a:shade val="6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229381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152400"/>
            <a:ext cx="6557963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29382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066800"/>
            <a:ext cx="80010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29383" name="Line 7"/>
          <p:cNvSpPr>
            <a:spLocks noChangeShapeType="1"/>
          </p:cNvSpPr>
          <p:nvPr/>
        </p:nvSpPr>
        <p:spPr bwMode="auto">
          <a:xfrm>
            <a:off x="0" y="6400800"/>
            <a:ext cx="9074150" cy="0"/>
          </a:xfrm>
          <a:prstGeom prst="line">
            <a:avLst/>
          </a:prstGeom>
          <a:noFill/>
          <a:ln w="25400">
            <a:solidFill>
              <a:srgbClr val="D9319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29384" name="Text Box 8"/>
          <p:cNvSpPr txBox="1">
            <a:spLocks noChangeArrowheads="1"/>
          </p:cNvSpPr>
          <p:nvPr/>
        </p:nvSpPr>
        <p:spPr bwMode="auto">
          <a:xfrm>
            <a:off x="7669213" y="6400800"/>
            <a:ext cx="91440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endParaRPr lang="en-US" sz="1800">
              <a:latin typeface="Arial" charset="0"/>
            </a:endParaRPr>
          </a:p>
        </p:txBody>
      </p:sp>
      <p:sp>
        <p:nvSpPr>
          <p:cNvPr id="229385" name="Text Box 9"/>
          <p:cNvSpPr txBox="1">
            <a:spLocks noChangeArrowheads="1"/>
          </p:cNvSpPr>
          <p:nvPr/>
        </p:nvSpPr>
        <p:spPr bwMode="auto">
          <a:xfrm>
            <a:off x="6584950" y="6453188"/>
            <a:ext cx="2468563" cy="3365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1600">
                <a:latin typeface="Arial Unicode MS" pitchFamily="34" charset="-128"/>
              </a:rPr>
              <a:t>CARE 05, 23/11/2005</a:t>
            </a:r>
          </a:p>
        </p:txBody>
      </p:sp>
      <p:sp>
        <p:nvSpPr>
          <p:cNvPr id="229386" name="Text Box 10"/>
          <p:cNvSpPr txBox="1">
            <a:spLocks noChangeArrowheads="1"/>
          </p:cNvSpPr>
          <p:nvPr/>
        </p:nvSpPr>
        <p:spPr bwMode="auto">
          <a:xfrm>
            <a:off x="611188" y="6453188"/>
            <a:ext cx="4298950" cy="3667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1400">
                <a:latin typeface="Arial" charset="0"/>
              </a:rPr>
              <a:t>R. Losito, </a:t>
            </a:r>
            <a:r>
              <a:rPr lang="en-US" sz="1800" i="1"/>
              <a:t>The PHIN Photoinjector for CTF3</a:t>
            </a:r>
          </a:p>
        </p:txBody>
      </p:sp>
      <p:pic>
        <p:nvPicPr>
          <p:cNvPr id="229387" name="Picture 11" descr="logoPHIN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554913" y="0"/>
            <a:ext cx="1589087" cy="906463"/>
          </a:xfrm>
          <a:prstGeom prst="rect">
            <a:avLst/>
          </a:prstGeom>
          <a:noFill/>
        </p:spPr>
      </p:pic>
      <p:pic>
        <p:nvPicPr>
          <p:cNvPr id="229388" name="Picture 12" descr="AB-Logo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895350" cy="89535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rgbClr val="0000FF"/>
        </a:buClr>
        <a:buSzPct val="80000"/>
        <a:buFont typeface="Symbol" pitchFamily="18" charset="2"/>
        <a:buChar char="¨"/>
        <a:defRPr sz="24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W"/>
        <a:defRPr sz="20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rgbClr val="FC0128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578" name="Rectangle 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54775"/>
            <a:ext cx="2133600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FF"/>
                </a:solidFill>
                <a:latin typeface="+mn-lt"/>
              </a:defRPr>
            </a:lvl1pPr>
          </a:lstStyle>
          <a:p>
            <a:r>
              <a:rPr lang="fr-FR"/>
              <a:t>              </a:t>
            </a:r>
            <a:fld id="{CE710782-01FE-490E-95F7-3873E9C503F9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280579" name="Rectangle 3"/>
          <p:cNvSpPr>
            <a:spLocks noChangeArrowheads="1"/>
          </p:cNvSpPr>
          <p:nvPr userDrawn="1"/>
        </p:nvSpPr>
        <p:spPr bwMode="auto">
          <a:xfrm>
            <a:off x="730250" y="6484938"/>
            <a:ext cx="1482725" cy="37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eaLnBrk="0" hangingPunct="0"/>
            <a:r>
              <a:rPr lang="en-US" sz="1400" i="1">
                <a:solidFill>
                  <a:srgbClr val="0000FF"/>
                </a:solidFill>
                <a:latin typeface="Arial" charset="0"/>
              </a:rPr>
              <a:t>Bernard  Visentin</a:t>
            </a:r>
          </a:p>
        </p:txBody>
      </p:sp>
      <p:pic>
        <p:nvPicPr>
          <p:cNvPr id="280580" name="Picture 4" descr="barre2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88925" y="6092825"/>
            <a:ext cx="8855075" cy="431800"/>
          </a:xfrm>
          <a:prstGeom prst="rect">
            <a:avLst/>
          </a:prstGeom>
          <a:noFill/>
        </p:spPr>
      </p:pic>
      <p:sp>
        <p:nvSpPr>
          <p:cNvPr id="280581" name="Rectangle 5"/>
          <p:cNvSpPr>
            <a:spLocks noChangeArrowheads="1"/>
          </p:cNvSpPr>
          <p:nvPr userDrawn="1"/>
        </p:nvSpPr>
        <p:spPr bwMode="auto">
          <a:xfrm>
            <a:off x="2679700" y="6496050"/>
            <a:ext cx="407035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eaLnBrk="0" hangingPunct="0"/>
            <a:r>
              <a:rPr lang="en-US" sz="1400">
                <a:solidFill>
                  <a:srgbClr val="0000FF"/>
                </a:solidFill>
                <a:latin typeface="Arial" charset="0"/>
              </a:rPr>
              <a:t>      Annual Meeting                  CERN – 23/11/ 2005</a:t>
            </a:r>
          </a:p>
        </p:txBody>
      </p:sp>
      <p:pic>
        <p:nvPicPr>
          <p:cNvPr id="280582" name="Picture 6" descr="logoCARE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327525" y="6381750"/>
            <a:ext cx="677863" cy="419100"/>
          </a:xfrm>
          <a:prstGeom prst="rect">
            <a:avLst/>
          </a:prstGeom>
          <a:noFill/>
        </p:spPr>
      </p:pic>
      <p:grpSp>
        <p:nvGrpSpPr>
          <p:cNvPr id="280583" name="Group 7"/>
          <p:cNvGrpSpPr>
            <a:grpSpLocks/>
          </p:cNvGrpSpPr>
          <p:nvPr userDrawn="1"/>
        </p:nvGrpSpPr>
        <p:grpSpPr bwMode="auto">
          <a:xfrm>
            <a:off x="150813" y="177800"/>
            <a:ext cx="8834437" cy="503238"/>
            <a:chOff x="105" y="165"/>
            <a:chExt cx="5565" cy="317"/>
          </a:xfrm>
        </p:grpSpPr>
        <p:pic>
          <p:nvPicPr>
            <p:cNvPr id="280584" name="Picture 8" descr="barre"/>
            <p:cNvPicPr>
              <a:picLocks noChangeAspect="1" noChangeArrowheads="1"/>
            </p:cNvPicPr>
            <p:nvPr userDrawn="1"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105" y="220"/>
              <a:ext cx="5565" cy="262"/>
            </a:xfrm>
            <a:prstGeom prst="rect">
              <a:avLst/>
            </a:prstGeom>
            <a:noFill/>
          </p:spPr>
        </p:pic>
        <p:pic>
          <p:nvPicPr>
            <p:cNvPr id="280585" name="Picture 9" descr="elan"/>
            <p:cNvPicPr>
              <a:picLocks noChangeAspect="1" noChangeArrowheads="1"/>
            </p:cNvPicPr>
            <p:nvPr userDrawn="1"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2370" y="165"/>
              <a:ext cx="1069" cy="309"/>
            </a:xfrm>
            <a:prstGeom prst="rect">
              <a:avLst/>
            </a:prstGeom>
            <a:noFill/>
          </p:spPr>
        </p:pic>
      </p:grpSp>
      <p:pic>
        <p:nvPicPr>
          <p:cNvPr id="280586" name="Picture 10"/>
          <p:cNvPicPr>
            <a:picLocks noChangeAspect="1" noChangeArrowheads="1"/>
          </p:cNvPicPr>
          <p:nvPr userDrawn="1"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95250" y="768350"/>
            <a:ext cx="57785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6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 dirty="0"/>
          </a:p>
        </p:txBody>
      </p:sp>
      <p:grpSp>
        <p:nvGrpSpPr>
          <p:cNvPr id="2049" name="Group 1"/>
          <p:cNvGrpSpPr>
            <a:grpSpLocks noChangeAspect="1"/>
          </p:cNvGrpSpPr>
          <p:nvPr/>
        </p:nvGrpSpPr>
        <p:grpSpPr bwMode="auto">
          <a:xfrm>
            <a:off x="190440" y="1822428"/>
            <a:ext cx="8605838" cy="4176713"/>
            <a:chOff x="1417" y="3101"/>
            <a:chExt cx="13552" cy="6577"/>
          </a:xfrm>
        </p:grpSpPr>
        <p:sp>
          <p:nvSpPr>
            <p:cNvPr id="2075" name="AutoShape 27"/>
            <p:cNvSpPr>
              <a:spLocks noChangeAspect="1" noChangeArrowheads="1" noTextEdit="1"/>
            </p:cNvSpPr>
            <p:nvPr/>
          </p:nvSpPr>
          <p:spPr bwMode="auto">
            <a:xfrm>
              <a:off x="1417" y="3101"/>
              <a:ext cx="13552" cy="6577"/>
            </a:xfrm>
            <a:prstGeom prst="rect">
              <a:avLst/>
            </a:prstGeom>
            <a:solidFill>
              <a:srgbClr val="4F81BD"/>
            </a:solidFill>
            <a:ln w="38100">
              <a:solidFill>
                <a:srgbClr val="F2F2F2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 dirty="0"/>
            </a:p>
          </p:txBody>
        </p:sp>
        <p:sp>
          <p:nvSpPr>
            <p:cNvPr id="2074" name="Text Box 26"/>
            <p:cNvSpPr txBox="1">
              <a:spLocks noChangeArrowheads="1"/>
            </p:cNvSpPr>
            <p:nvPr/>
          </p:nvSpPr>
          <p:spPr bwMode="auto">
            <a:xfrm>
              <a:off x="2025" y="3388"/>
              <a:ext cx="3419" cy="920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2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TIARA-PP Governing Council</a:t>
              </a:r>
              <a:endParaRPr kumimoji="0" lang="en-GB" sz="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1 representative per contractor</a:t>
              </a:r>
              <a:endParaRPr kumimoji="0" lang="en-GB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73" name="Text Box 25"/>
            <p:cNvSpPr txBox="1">
              <a:spLocks noChangeArrowheads="1"/>
            </p:cNvSpPr>
            <p:nvPr/>
          </p:nvSpPr>
          <p:spPr bwMode="auto">
            <a:xfrm>
              <a:off x="5923" y="3493"/>
              <a:ext cx="3419" cy="711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TIARA-PP Coordinator</a:t>
              </a:r>
              <a:endParaRPr kumimoji="0" lang="en-US" sz="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			</a:t>
              </a:r>
              <a:endParaRPr kumimoji="0" lang="en-GB" sz="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		</a:t>
              </a:r>
              <a:endParaRPr kumimoji="0" lang="en-GB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72" name="Text Box 24"/>
            <p:cNvSpPr txBox="1">
              <a:spLocks noChangeArrowheads="1"/>
            </p:cNvSpPr>
            <p:nvPr/>
          </p:nvSpPr>
          <p:spPr bwMode="auto">
            <a:xfrm>
              <a:off x="8514" y="4674"/>
              <a:ext cx="3487" cy="414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Industry advisory committee?</a:t>
              </a:r>
              <a:endPara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71" name="AutoShape 23"/>
            <p:cNvSpPr>
              <a:spLocks noChangeShapeType="1"/>
            </p:cNvSpPr>
            <p:nvPr/>
          </p:nvSpPr>
          <p:spPr bwMode="auto">
            <a:xfrm>
              <a:off x="9342" y="3849"/>
              <a:ext cx="916" cy="825"/>
            </a:xfrm>
            <a:prstGeom prst="bentConnector2">
              <a:avLst/>
            </a:prstGeom>
            <a:noFill/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 dirty="0"/>
            </a:p>
          </p:txBody>
        </p:sp>
        <p:sp>
          <p:nvSpPr>
            <p:cNvPr id="2070" name="Text Box 22"/>
            <p:cNvSpPr txBox="1">
              <a:spLocks noChangeArrowheads="1"/>
            </p:cNvSpPr>
            <p:nvPr/>
          </p:nvSpPr>
          <p:spPr bwMode="auto">
            <a:xfrm>
              <a:off x="2025" y="4489"/>
              <a:ext cx="3419" cy="1710"/>
            </a:xfrm>
            <a:prstGeom prst="rect">
              <a:avLst/>
            </a:prstGeom>
            <a:solidFill>
              <a:srgbClr val="CCFF6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Project Management (WP1)</a:t>
              </a:r>
              <a:endParaRPr kumimoji="0" lang="en-GB" sz="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Project Office</a:t>
              </a:r>
              <a:endParaRPr kumimoji="0" lang="en-GB" sz="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Dissemination assistant: 	</a:t>
              </a:r>
              <a:endParaRPr kumimoji="0" lang="en-GB" sz="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Web master:		</a:t>
              </a:r>
              <a:endParaRPr kumimoji="0" lang="en-GB" sz="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Assistant financial matters:	</a:t>
              </a:r>
              <a:endParaRPr kumimoji="0" lang="en-GB" sz="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Assistant legal matters:	</a:t>
              </a:r>
              <a:endParaRPr kumimoji="0" lang="en-GB" sz="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Administrative assistant:   </a:t>
              </a:r>
              <a:endParaRPr kumimoji="0" lang="en-GB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9" name="Text Box 21"/>
            <p:cNvSpPr txBox="1">
              <a:spLocks noChangeArrowheads="1"/>
            </p:cNvSpPr>
            <p:nvPr/>
          </p:nvSpPr>
          <p:spPr bwMode="auto">
            <a:xfrm>
              <a:off x="3645" y="7302"/>
              <a:ext cx="1468" cy="580"/>
            </a:xfrm>
            <a:prstGeom prst="rect">
              <a:avLst/>
            </a:prstGeom>
            <a:solidFill>
              <a:srgbClr val="CCFF6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Governance (WP2)</a:t>
              </a:r>
              <a:endParaRPr kumimoji="0" lang="en-GB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8" name="Text Box 20"/>
            <p:cNvSpPr txBox="1">
              <a:spLocks noChangeArrowheads="1"/>
            </p:cNvSpPr>
            <p:nvPr/>
          </p:nvSpPr>
          <p:spPr bwMode="auto">
            <a:xfrm>
              <a:off x="5322" y="7275"/>
              <a:ext cx="2101" cy="607"/>
            </a:xfrm>
            <a:prstGeom prst="rect">
              <a:avLst/>
            </a:prstGeom>
            <a:solidFill>
              <a:srgbClr val="CCFF6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R&amp;D Infrastructure (WP3)</a:t>
              </a:r>
              <a:endParaRPr kumimoji="0" lang="en-GB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7" name="Text Box 19"/>
            <p:cNvSpPr txBox="1">
              <a:spLocks noChangeArrowheads="1"/>
            </p:cNvSpPr>
            <p:nvPr/>
          </p:nvSpPr>
          <p:spPr bwMode="auto">
            <a:xfrm>
              <a:off x="7813" y="7289"/>
              <a:ext cx="2131" cy="593"/>
            </a:xfrm>
            <a:prstGeom prst="rect">
              <a:avLst/>
            </a:prstGeom>
            <a:solidFill>
              <a:srgbClr val="CCFF6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R&amp;D program (WP4)</a:t>
              </a:r>
              <a:endParaRPr kumimoji="0" lang="en-GB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6" name="AutoShape 18"/>
            <p:cNvSpPr>
              <a:spLocks noChangeShapeType="1"/>
            </p:cNvSpPr>
            <p:nvPr/>
          </p:nvSpPr>
          <p:spPr bwMode="auto">
            <a:xfrm rot="5400000">
              <a:off x="5969" y="3679"/>
              <a:ext cx="1140" cy="2189"/>
            </a:xfrm>
            <a:prstGeom prst="bentConnector2">
              <a:avLst/>
            </a:prstGeom>
            <a:noFill/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 dirty="0"/>
            </a:p>
          </p:txBody>
        </p:sp>
        <p:sp>
          <p:nvSpPr>
            <p:cNvPr id="2065" name="AutoShape 17"/>
            <p:cNvSpPr>
              <a:spLocks noChangeShapeType="1"/>
            </p:cNvSpPr>
            <p:nvPr/>
          </p:nvSpPr>
          <p:spPr bwMode="auto">
            <a:xfrm rot="5400000">
              <a:off x="4457" y="4126"/>
              <a:ext cx="3098" cy="3254"/>
            </a:xfrm>
            <a:prstGeom prst="bentConnector3">
              <a:avLst>
                <a:gd name="adj1" fmla="val 87699"/>
              </a:avLst>
            </a:prstGeom>
            <a:noFill/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 dirty="0"/>
            </a:p>
          </p:txBody>
        </p:sp>
        <p:sp>
          <p:nvSpPr>
            <p:cNvPr id="2064" name="AutoShape 16"/>
            <p:cNvSpPr>
              <a:spLocks noChangeShapeType="1"/>
            </p:cNvSpPr>
            <p:nvPr/>
          </p:nvSpPr>
          <p:spPr bwMode="auto">
            <a:xfrm rot="5400000">
              <a:off x="5467" y="5110"/>
              <a:ext cx="3071" cy="1260"/>
            </a:xfrm>
            <a:prstGeom prst="bentConnector3">
              <a:avLst>
                <a:gd name="adj1" fmla="val 88926"/>
              </a:avLst>
            </a:prstGeom>
            <a:noFill/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 dirty="0"/>
            </a:p>
          </p:txBody>
        </p:sp>
        <p:sp>
          <p:nvSpPr>
            <p:cNvPr id="2063" name="AutoShape 15"/>
            <p:cNvSpPr>
              <a:spLocks noChangeShapeType="1"/>
            </p:cNvSpPr>
            <p:nvPr/>
          </p:nvSpPr>
          <p:spPr bwMode="auto">
            <a:xfrm rot="5400000" flipH="1">
              <a:off x="6713" y="5124"/>
              <a:ext cx="3085" cy="1246"/>
            </a:xfrm>
            <a:prstGeom prst="bentConnector3">
              <a:avLst>
                <a:gd name="adj1" fmla="val 11116"/>
              </a:avLst>
            </a:prstGeom>
            <a:noFill/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 dirty="0"/>
            </a:p>
          </p:txBody>
        </p:sp>
        <p:sp>
          <p:nvSpPr>
            <p:cNvPr id="2062" name="Text Box 14"/>
            <p:cNvSpPr txBox="1">
              <a:spLocks noChangeArrowheads="1"/>
            </p:cNvSpPr>
            <p:nvPr/>
          </p:nvSpPr>
          <p:spPr bwMode="auto">
            <a:xfrm>
              <a:off x="3777" y="8511"/>
              <a:ext cx="2415" cy="417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WPn+1</a:t>
              </a:r>
              <a:endParaRPr kumimoji="0" lang="en-GB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1" name="Text Box 13"/>
            <p:cNvSpPr txBox="1">
              <a:spLocks noChangeArrowheads="1"/>
            </p:cNvSpPr>
            <p:nvPr/>
          </p:nvSpPr>
          <p:spPr bwMode="auto">
            <a:xfrm>
              <a:off x="6497" y="8496"/>
              <a:ext cx="2281" cy="432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it-IT" sz="1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WPn+2</a:t>
              </a:r>
              <a:endParaRPr kumimoji="0" lang="it-IT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0" name="Text Box 12"/>
            <p:cNvSpPr txBox="1">
              <a:spLocks noChangeArrowheads="1"/>
            </p:cNvSpPr>
            <p:nvPr/>
          </p:nvSpPr>
          <p:spPr bwMode="auto">
            <a:xfrm>
              <a:off x="9237" y="8511"/>
              <a:ext cx="2431" cy="410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WP…</a:t>
              </a:r>
              <a:endParaRPr kumimoji="0" lang="en-GB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9" name="AutoShape 11"/>
            <p:cNvSpPr>
              <a:spLocks noChangeShapeType="1"/>
            </p:cNvSpPr>
            <p:nvPr/>
          </p:nvSpPr>
          <p:spPr bwMode="auto">
            <a:xfrm rot="5400000">
              <a:off x="4155" y="5034"/>
              <a:ext cx="4307" cy="2648"/>
            </a:xfrm>
            <a:prstGeom prst="bentConnector3">
              <a:avLst>
                <a:gd name="adj1" fmla="val 91407"/>
              </a:avLst>
            </a:prstGeom>
            <a:noFill/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 dirty="0"/>
            </a:p>
          </p:txBody>
        </p:sp>
        <p:sp>
          <p:nvSpPr>
            <p:cNvPr id="2058" name="AutoShape 10"/>
            <p:cNvSpPr>
              <a:spLocks noChangeShapeType="1"/>
            </p:cNvSpPr>
            <p:nvPr/>
          </p:nvSpPr>
          <p:spPr bwMode="auto">
            <a:xfrm rot="16200000" flipH="1">
              <a:off x="5490" y="6347"/>
              <a:ext cx="4292" cy="5"/>
            </a:xfrm>
            <a:prstGeom prst="bentConnector3">
              <a:avLst>
                <a:gd name="adj1" fmla="val 49977"/>
              </a:avLst>
            </a:prstGeom>
            <a:noFill/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 dirty="0"/>
            </a:p>
          </p:txBody>
        </p:sp>
        <p:sp>
          <p:nvSpPr>
            <p:cNvPr id="2057" name="AutoShape 9"/>
            <p:cNvSpPr>
              <a:spLocks noChangeShapeType="1"/>
            </p:cNvSpPr>
            <p:nvPr/>
          </p:nvSpPr>
          <p:spPr bwMode="auto">
            <a:xfrm rot="16200000" flipH="1">
              <a:off x="6889" y="4948"/>
              <a:ext cx="4307" cy="2820"/>
            </a:xfrm>
            <a:prstGeom prst="bentConnector3">
              <a:avLst>
                <a:gd name="adj1" fmla="val 91384"/>
              </a:avLst>
            </a:prstGeom>
            <a:noFill/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 dirty="0"/>
            </a:p>
          </p:txBody>
        </p:sp>
        <p:sp>
          <p:nvSpPr>
            <p:cNvPr id="2056" name="AutoShape 8"/>
            <p:cNvSpPr>
              <a:spLocks noChangeArrowheads="1"/>
            </p:cNvSpPr>
            <p:nvPr/>
          </p:nvSpPr>
          <p:spPr bwMode="auto">
            <a:xfrm>
              <a:off x="1540" y="7275"/>
              <a:ext cx="1954" cy="697"/>
            </a:xfrm>
            <a:prstGeom prst="flowChartProcess">
              <a:avLst/>
            </a:prstGeom>
            <a:solidFill>
              <a:srgbClr val="CCFF6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Organizational</a:t>
              </a:r>
              <a:endParaRPr kumimoji="0" lang="en-US" sz="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WP</a:t>
              </a:r>
              <a:endPara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5" name="AutoShape 7"/>
            <p:cNvSpPr>
              <a:spLocks noChangeArrowheads="1"/>
            </p:cNvSpPr>
            <p:nvPr/>
          </p:nvSpPr>
          <p:spPr bwMode="auto">
            <a:xfrm>
              <a:off x="1550" y="8328"/>
              <a:ext cx="1944" cy="705"/>
            </a:xfrm>
            <a:prstGeom prst="flowChartProcess">
              <a:avLst/>
            </a:prstGeom>
            <a:solidFill>
              <a:srgbClr val="CC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“Projects”</a:t>
              </a:r>
              <a:endParaRPr kumimoji="0" lang="en-US" sz="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WP</a:t>
              </a:r>
              <a:endPara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4" name="Text Box 6"/>
            <p:cNvSpPr txBox="1">
              <a:spLocks noChangeArrowheads="1"/>
            </p:cNvSpPr>
            <p:nvPr/>
          </p:nvSpPr>
          <p:spPr bwMode="auto">
            <a:xfrm>
              <a:off x="10145" y="7275"/>
              <a:ext cx="2401" cy="586"/>
            </a:xfrm>
            <a:prstGeom prst="rect">
              <a:avLst/>
            </a:prstGeom>
            <a:solidFill>
              <a:srgbClr val="CCFF6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Education and Training (WP5)</a:t>
              </a:r>
              <a:endParaRPr kumimoji="0" lang="en-GB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3" name="Text Box 5"/>
            <p:cNvSpPr txBox="1">
              <a:spLocks noChangeArrowheads="1"/>
            </p:cNvSpPr>
            <p:nvPr/>
          </p:nvSpPr>
          <p:spPr bwMode="auto">
            <a:xfrm>
              <a:off x="12658" y="7275"/>
              <a:ext cx="2236" cy="580"/>
            </a:xfrm>
            <a:prstGeom prst="rect">
              <a:avLst/>
            </a:prstGeom>
            <a:solidFill>
              <a:srgbClr val="CCFF6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Industry involvement (WP6)</a:t>
              </a:r>
              <a:endParaRPr kumimoji="0" lang="en-GB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2" name="AutoShape 4"/>
            <p:cNvSpPr>
              <a:spLocks noChangeShapeType="1"/>
            </p:cNvSpPr>
            <p:nvPr/>
          </p:nvSpPr>
          <p:spPr bwMode="auto">
            <a:xfrm rot="16200000" flipH="1">
              <a:off x="7954" y="3883"/>
              <a:ext cx="3071" cy="3713"/>
            </a:xfrm>
            <a:prstGeom prst="bentConnector3">
              <a:avLst>
                <a:gd name="adj1" fmla="val 89056"/>
              </a:avLst>
            </a:prstGeom>
            <a:noFill/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 dirty="0"/>
            </a:p>
          </p:txBody>
        </p:sp>
        <p:sp>
          <p:nvSpPr>
            <p:cNvPr id="2051" name="AutoShape 3"/>
            <p:cNvSpPr>
              <a:spLocks noChangeShapeType="1"/>
            </p:cNvSpPr>
            <p:nvPr/>
          </p:nvSpPr>
          <p:spPr bwMode="auto">
            <a:xfrm rot="16200000" flipH="1">
              <a:off x="9169" y="2668"/>
              <a:ext cx="3071" cy="6143"/>
            </a:xfrm>
            <a:prstGeom prst="bentConnector3">
              <a:avLst>
                <a:gd name="adj1" fmla="val 88569"/>
              </a:avLst>
            </a:prstGeom>
            <a:noFill/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 dirty="0"/>
            </a:p>
          </p:txBody>
        </p:sp>
        <p:sp>
          <p:nvSpPr>
            <p:cNvPr id="2050" name="AutoShape 2"/>
            <p:cNvSpPr>
              <a:spLocks noChangeShapeType="1"/>
            </p:cNvSpPr>
            <p:nvPr/>
          </p:nvSpPr>
          <p:spPr bwMode="auto">
            <a:xfrm>
              <a:off x="5444" y="3844"/>
              <a:ext cx="479" cy="5"/>
            </a:xfrm>
            <a:prstGeom prst="straightConnector1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 dirty="0"/>
            </a:p>
          </p:txBody>
        </p:sp>
      </p:grpSp>
      <p:sp>
        <p:nvSpPr>
          <p:cNvPr id="30" name="ZoneTexte 29"/>
          <p:cNvSpPr txBox="1"/>
          <p:nvPr/>
        </p:nvSpPr>
        <p:spPr>
          <a:xfrm>
            <a:off x="2457631" y="215856"/>
            <a:ext cx="43447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/>
              <a:t>TIARA-PP WP breakdown</a:t>
            </a:r>
            <a:endParaRPr lang="fr-FR" sz="28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190440" y="2579264"/>
            <a:ext cx="8697969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43000" algn="l"/>
              </a:tabLst>
            </a:pP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WP2: Governance of TIARA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Objective: Developing governance that would allow one to involve as many fields 	as possible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List of issues to be addressed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Term of reference (mandate, domain of competence, perimeter (field, type of infrastructures)...)     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Identification of Needs to achieve TIARA objectives 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Composition, Term and Location of central coordination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Interactions with other bodies 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Financing model for infrastructures and R&amp;D programs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Recommendations on National organization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Overall legal structure of the central coordination (need to include EC in the work) including reporting and organization chart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…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226953" y="1559001"/>
            <a:ext cx="6835806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43000" algn="l"/>
              </a:tabLst>
            </a:pP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WP1: Management of the </a:t>
            </a: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consortium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Organization of the Preparatory 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Phase</a:t>
            </a:r>
            <a:endParaRPr lang="en-US" sz="18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>
                <a:tab pos="1143000" algn="l"/>
              </a:tabLst>
            </a:pPr>
            <a:r>
              <a:rPr kumimoji="0" lang="en-US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Dissemination and outreach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1468395" y="0"/>
            <a:ext cx="6142059" cy="46166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Organizational WP for general issues</a:t>
            </a: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19057" y="727038"/>
            <a:ext cx="807817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dirty="0" smtClean="0"/>
              <a:t>The idea is to go through the issues covered by each WP  (add/remove) and</a:t>
            </a:r>
          </a:p>
          <a:p>
            <a:pPr algn="l"/>
            <a:r>
              <a:rPr lang="en-US" dirty="0" smtClean="0"/>
              <a:t>agree on the ones deemed necessary as the guideline for the WP coordinators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226953" y="355605"/>
            <a:ext cx="8734482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43000" algn="l"/>
              </a:tabLst>
            </a:pPr>
            <a:r>
              <a:rPr kumimoji="0" lang="fr-FR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fr-FR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WP3: Accelerator R&amp;D Infrastructures in Europe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Objective: Integrating and optimizing the European Infrastructures for accelerator R&amp;D 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List of issues to be addressed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Survey and identification of infrastructures (Valorization of infrastructure and operation costs) to be part of TIARA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Access modalities to the R&amp;D infrastructures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Evaluation of the upgrades and/or new infrastructures needed for the R&amp;D (For exploratory R&amp;D, Targeted R&amp;D and industrialization R&amp;D) for example, one should consider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914400" marR="0" lvl="2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itchFamily="49" charset="0"/>
              <a:buChar char="o"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Study of the needs, synergies and means for a European (single sited or distributed) R&amp;D infrastructure for high power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targetry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914400" marR="0" lvl="2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itchFamily="49" charset="0"/>
              <a:buChar char="o"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Study of the needs, synergies and means for a European (single sited or distributed) R&amp;D infrastructure for a multi-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GeV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laser/beam driver plasma acceleration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914400" marR="0" lvl="2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itchFamily="49" charset="0"/>
              <a:buChar char="o"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Study of the needs, synergies and means for a (single sited or distributed) R&amp;D infrastructure for the Production of intense positron beam for material analysis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914400" marR="0" lvl="2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itchFamily="49" charset="0"/>
              <a:buChar char="o"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…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Improving the coordination with non European accelerator R&amp;D infrastructures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1"/>
          <p:cNvSpPr>
            <a:spLocks noChangeArrowheads="1"/>
          </p:cNvSpPr>
          <p:nvPr/>
        </p:nvSpPr>
        <p:spPr bwMode="auto">
          <a:xfrm>
            <a:off x="299979" y="375196"/>
            <a:ext cx="8624943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43000" algn="l"/>
              </a:tabLst>
            </a:pP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WP4: Joint R&amp;D programming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Objective: Defining a Joint R&amp;D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Programme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in the field of accelerator science 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List of issues to be addressed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Prospective on future or foreseeable new large accelerator based infrastructures (SLHC, ESS, IFMIF, ILC/CLIC, Neutrino and flavor factories, EURISOL, 4</a:t>
            </a:r>
            <a:r>
              <a:rPr kumimoji="0" lang="en-US" sz="18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th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generation light sources…) and identification of R&amp;D synergies 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Prospective on emerging ideas and technologies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Defining the accelerator R&amp;D program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Procedure for identifying and launching R&amp;D projects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Common methodology for evaluating accelerator costs 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Improving the coordination with non European accelerator R&amp;D programs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299979" y="3743309"/>
            <a:ext cx="8624943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43000" algn="l"/>
              </a:tabLst>
            </a:pP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WP5: Education and Training for accelerator sciences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Objective: Developing education and training for accelerator research in Europe 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List of issues to be addressed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Making a </a:t>
            </a: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Survey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of the students and the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cursus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in Europe in the field of </a:t>
            </a: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Accelerator Science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Making a “market” and prospective study of the </a:t>
            </a: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Needs 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for </a:t>
            </a: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Accelerator Scientists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(physicists and engineers) for research and in industry 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Recommendations on actions for promoting accelerator sciences in the universities, doctoral studies and postdoctoral opportunities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Evaluation of cost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1"/>
          <p:cNvSpPr>
            <a:spLocks noChangeArrowheads="1"/>
          </p:cNvSpPr>
          <p:nvPr/>
        </p:nvSpPr>
        <p:spPr bwMode="auto">
          <a:xfrm>
            <a:off x="190440" y="215856"/>
            <a:ext cx="8332839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43000" algn="l"/>
              </a:tabLst>
            </a:pP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WP6: Involving Industry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Objective: Investigating how industry can be involved in the programs, projects and actions carried out by TIARA 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List of issues to be addressed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Understanding the </a:t>
            </a: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Industry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Needs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for </a:t>
            </a: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Accelerators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and related Accelerator R&amp;D infrastructures and Programs. 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Investigating how to industrialize recent technologies 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Technology Roadmap for industrial development of future accelerator components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What is the best model for associating industry to TIARA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Integrating business parks and R&amp;D accelerator R&amp;D infrastructure complex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6052" y="288882"/>
            <a:ext cx="8844021" cy="83099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n-US" sz="2400" b="1" dirty="0" smtClean="0">
                <a:latin typeface="Arial" pitchFamily="34" charset="0"/>
                <a:cs typeface="Arial" pitchFamily="34" charset="0"/>
              </a:rPr>
              <a:t>WP for Specific 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projects</a:t>
            </a:r>
          </a:p>
          <a:p>
            <a:r>
              <a:rPr lang="en-US" sz="2400" b="1" dirty="0" smtClean="0">
                <a:latin typeface="Arial" pitchFamily="34" charset="0"/>
                <a:cs typeface="Arial" pitchFamily="34" charset="0"/>
              </a:rPr>
              <a:t>(if needed)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99979" y="1347759"/>
            <a:ext cx="8434503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dirty="0" smtClean="0"/>
              <a:t>Here projects planning to go to a preparatory phase (or close to the construction phase) and needing organization work could be included; this will give a clear signal to the EC and member states; Some technical work is not excluded but the requested cost to the EC cannot be large (at most 500k€ per projects depending on the total of such WPs) . </a:t>
            </a:r>
          </a:p>
        </p:txBody>
      </p:sp>
      <p:sp>
        <p:nvSpPr>
          <p:cNvPr id="46081" name="Rectangle 1"/>
          <p:cNvSpPr>
            <a:spLocks noChangeArrowheads="1"/>
          </p:cNvSpPr>
          <p:nvPr/>
        </p:nvSpPr>
        <p:spPr bwMode="auto">
          <a:xfrm>
            <a:off x="555570" y="3296803"/>
            <a:ext cx="8215425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For example, each following project (not an exhaustive list) could be a WP 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Getting organized and improve CTF/CLIC to be ready to launch a TDR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Getting organized to launch a TDR for a neutrino intense-beam facility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Getting organized to launch the construction of a B Factory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Getting organized to launch a TDR for EURISOL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>
                <a:tab pos="1143000" algn="l"/>
              </a:tabLst>
            </a:pPr>
            <a:r>
              <a:rPr lang="en-US" sz="1800" dirty="0" smtClean="0">
                <a:latin typeface="Arial" pitchFamily="34" charset="0"/>
              </a:rPr>
              <a:t> </a:t>
            </a:r>
            <a:r>
              <a:rPr lang="en-US" sz="1800" dirty="0" smtClean="0">
                <a:latin typeface="Arial" pitchFamily="34" charset="0"/>
              </a:rPr>
              <a:t> other suggestions?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1"/>
          <p:cNvSpPr>
            <a:spLocks noChangeArrowheads="1"/>
          </p:cNvSpPr>
          <p:nvPr/>
        </p:nvSpPr>
        <p:spPr bwMode="auto">
          <a:xfrm>
            <a:off x="373005" y="2669780"/>
            <a:ext cx="8040735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43000" algn="l"/>
              </a:tabLst>
            </a:pP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WPn+1 – </a:t>
            </a:r>
            <a:r>
              <a:rPr kumimoji="0" lang="en-US" sz="1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WPm</a:t>
            </a: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: on going R&amp;D for specific projects and related large R&amp;D infrastructures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;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SLHC Phase I</a:t>
            </a:r>
            <a:r>
              <a:rPr kumimoji="0" lang="en-US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and 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II</a:t>
            </a: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>
                <a:tab pos="1143000" algn="l"/>
              </a:tabLst>
            </a:pPr>
            <a:r>
              <a:rPr lang="en-US" sz="18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CLIC: Multi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Tev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e+e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- Linear Collider R&amp;D and CLIC Test Facility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ILC: Sub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TeV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Superconducting International LC ?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B factory and Tests at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DAPhNE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Intense Neutrino beam production and MICE+… 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FAIR Phase II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High intensity proton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linacs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for ESS, IFMIF…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…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55570" y="252369"/>
            <a:ext cx="8032859" cy="46166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n-US" sz="2400" b="1" dirty="0" smtClean="0">
                <a:latin typeface="Arial" pitchFamily="34" charset="0"/>
                <a:cs typeface="Arial" pitchFamily="34" charset="0"/>
              </a:rPr>
              <a:t>WP not directly supported by the EC in this proposal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588020" y="1274733"/>
            <a:ext cx="77829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dirty="0" smtClean="0"/>
              <a:t>This is mandatory as it is requested to demonstrate that what we request is</a:t>
            </a:r>
          </a:p>
          <a:p>
            <a:pPr algn="l"/>
            <a:r>
              <a:rPr lang="en-US" dirty="0" smtClean="0"/>
              <a:t>a small fraction of the total cost of the R&amp;D infrastructure being set up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C0C0"/>
      </a:accent1>
      <a:accent2>
        <a:srgbClr val="0066FF"/>
      </a:accent2>
      <a:accent3>
        <a:srgbClr val="FFFFFF"/>
      </a:accent3>
      <a:accent4>
        <a:srgbClr val="000000"/>
      </a:accent4>
      <a:accent5>
        <a:srgbClr val="DCDCDC"/>
      </a:accent5>
      <a:accent6>
        <a:srgbClr val="005CE7"/>
      </a:accent6>
      <a:hlink>
        <a:srgbClr val="FF0000"/>
      </a:hlink>
      <a:folHlink>
        <a:srgbClr val="009900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SL Talk template">
  <a:themeElements>
    <a:clrScheme name="">
      <a:dk1>
        <a:srgbClr val="000000"/>
      </a:dk1>
      <a:lt1>
        <a:srgbClr val="FFFFFF"/>
      </a:lt1>
      <a:dk2>
        <a:srgbClr val="006B61"/>
      </a:dk2>
      <a:lt2>
        <a:srgbClr val="C0C0C0"/>
      </a:lt2>
      <a:accent1>
        <a:srgbClr val="FF00FF"/>
      </a:accent1>
      <a:accent2>
        <a:srgbClr val="00C0C0"/>
      </a:accent2>
      <a:accent3>
        <a:srgbClr val="FFFFFF"/>
      </a:accent3>
      <a:accent4>
        <a:srgbClr val="000000"/>
      </a:accent4>
      <a:accent5>
        <a:srgbClr val="FFAAFF"/>
      </a:accent5>
      <a:accent6>
        <a:srgbClr val="00AEAE"/>
      </a:accent6>
      <a:hlink>
        <a:srgbClr val="00C000"/>
      </a:hlink>
      <a:folHlink>
        <a:srgbClr val="800080"/>
      </a:folHlink>
    </a:clrScheme>
    <a:fontScheme name="SL Talk templat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SL Talk template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 Talk template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4_Conception personnalisée">
  <a:themeElements>
    <a:clrScheme name="4_Conception personnalisé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4_Conception personnalisé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4_Conception personnalisé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22565</TotalTime>
  <Words>831</Words>
  <Application>Microsoft Office PowerPoint</Application>
  <PresentationFormat>Affichage à l'écran (4:3)</PresentationFormat>
  <Paragraphs>99</Paragraphs>
  <Slides>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7</vt:i4>
      </vt:variant>
    </vt:vector>
  </HeadingPairs>
  <TitlesOfParts>
    <vt:vector size="10" baseType="lpstr">
      <vt:lpstr>Modèle par défaut</vt:lpstr>
      <vt:lpstr>SL Talk template</vt:lpstr>
      <vt:lpstr>4_Conception personnalisée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</vt:vector>
  </TitlesOfParts>
  <Company>CEA/DSM/DAPNIA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aleksan</dc:creator>
  <cp:lastModifiedBy>Aleksan</cp:lastModifiedBy>
  <cp:revision>842</cp:revision>
  <dcterms:created xsi:type="dcterms:W3CDTF">2002-09-23T10:15:47Z</dcterms:created>
  <dcterms:modified xsi:type="dcterms:W3CDTF">2009-09-02T07:19:42Z</dcterms:modified>
</cp:coreProperties>
</file>