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s/slide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Override PartName="/ppt/slideLayouts/slideLayout53.xml" ContentType="application/vnd.openxmlformats-officedocument.presentationml.slideLayout+xml"/>
  <Override PartName="/ppt/slideLayouts/slideLayout62.xml" ContentType="application/vnd.openxmlformats-officedocument.presentationml.slideLayout+xml"/>
  <Default Extension="rels" ContentType="application/vnd.openxmlformats-package.relationships+xml"/>
  <Default Extension="xml" ContentType="application/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Layouts/slideLayout51.xml" ContentType="application/vnd.openxmlformats-officedocument.presentationml.slideLayout+xml"/>
  <Override PartName="/ppt/slideLayouts/slideLayout60.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Masters/slideMaster6.xml" ContentType="application/vnd.openxmlformats-officedocument.presentationml.slideMaster+xml"/>
  <Override PartName="/ppt/theme/theme8.xml" ContentType="application/vnd.openxmlformats-officedocument.theme+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8.xml" ContentType="application/vnd.openxmlformats-officedocument.presentationml.slideLayout+xml"/>
  <Override PartName="/ppt/slideLayouts/slideLayout6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Default Extension="emf" ContentType="image/x-emf"/>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slideMasters/slideMaster5.xml" ContentType="application/vnd.openxmlformats-officedocument.presentationml.slideMaster+xml"/>
  <Override PartName="/ppt/slides/slide8.xml" ContentType="application/vnd.openxmlformats-officedocument.presentationml.slide+xml"/>
  <Override PartName="/ppt/handoutMasters/handoutMaster1.xml" ContentType="application/vnd.openxmlformats-officedocument.presentationml.handoutMaster+xml"/>
  <Override PartName="/ppt/slideLayouts/slideLayout59.xml" ContentType="application/vnd.openxmlformats-officedocument.presentationml.slideLayout+xml"/>
  <Override PartName="/ppt/theme/theme7.xml" ContentType="application/vnd.openxmlformats-officedocument.them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 id="2147483739" r:id="rId2"/>
    <p:sldMasterId id="2147483650" r:id="rId3"/>
    <p:sldMasterId id="2147483726" r:id="rId4"/>
    <p:sldMasterId id="2147483714" r:id="rId5"/>
    <p:sldMasterId id="2147483657" r:id="rId6"/>
  </p:sldMasterIdLst>
  <p:notesMasterIdLst>
    <p:notesMasterId r:id="rId19"/>
  </p:notesMasterIdLst>
  <p:handoutMasterIdLst>
    <p:handoutMasterId r:id="rId20"/>
  </p:handoutMasterIdLst>
  <p:sldIdLst>
    <p:sldId id="366" r:id="rId7"/>
    <p:sldId id="569" r:id="rId8"/>
    <p:sldId id="572" r:id="rId9"/>
    <p:sldId id="574" r:id="rId10"/>
    <p:sldId id="575" r:id="rId11"/>
    <p:sldId id="576" r:id="rId12"/>
    <p:sldId id="579" r:id="rId13"/>
    <p:sldId id="577" r:id="rId14"/>
    <p:sldId id="580" r:id="rId15"/>
    <p:sldId id="578" r:id="rId16"/>
    <p:sldId id="563" r:id="rId17"/>
    <p:sldId id="581" r:id="rId18"/>
  </p:sldIdLst>
  <p:sldSz cx="9144000" cy="6858000" type="screen4x3"/>
  <p:notesSz cx="6794500" cy="9931400"/>
  <p:defaultTextStyle>
    <a:defPPr>
      <a:defRPr lang="fr-FR"/>
    </a:defPPr>
    <a:lvl1pPr algn="ctr" rtl="0" fontAlgn="base">
      <a:spcBef>
        <a:spcPct val="0"/>
      </a:spcBef>
      <a:spcAft>
        <a:spcPct val="0"/>
      </a:spcAft>
      <a:defRPr sz="2000" kern="1200">
        <a:solidFill>
          <a:schemeClr val="tx1"/>
        </a:solidFill>
        <a:latin typeface="Times New Roman" pitchFamily="18" charset="0"/>
        <a:ea typeface="+mn-ea"/>
        <a:cs typeface="+mn-cs"/>
      </a:defRPr>
    </a:lvl1pPr>
    <a:lvl2pPr marL="457200" algn="ctr" rtl="0" fontAlgn="base">
      <a:spcBef>
        <a:spcPct val="0"/>
      </a:spcBef>
      <a:spcAft>
        <a:spcPct val="0"/>
      </a:spcAft>
      <a:defRPr sz="2000" kern="1200">
        <a:solidFill>
          <a:schemeClr val="tx1"/>
        </a:solidFill>
        <a:latin typeface="Times New Roman" pitchFamily="18" charset="0"/>
        <a:ea typeface="+mn-ea"/>
        <a:cs typeface="+mn-cs"/>
      </a:defRPr>
    </a:lvl2pPr>
    <a:lvl3pPr marL="914400" algn="ctr" rtl="0" fontAlgn="base">
      <a:spcBef>
        <a:spcPct val="0"/>
      </a:spcBef>
      <a:spcAft>
        <a:spcPct val="0"/>
      </a:spcAft>
      <a:defRPr sz="2000" kern="1200">
        <a:solidFill>
          <a:schemeClr val="tx1"/>
        </a:solidFill>
        <a:latin typeface="Times New Roman" pitchFamily="18" charset="0"/>
        <a:ea typeface="+mn-ea"/>
        <a:cs typeface="+mn-cs"/>
      </a:defRPr>
    </a:lvl3pPr>
    <a:lvl4pPr marL="1371600" algn="ctr" rtl="0" fontAlgn="base">
      <a:spcBef>
        <a:spcPct val="0"/>
      </a:spcBef>
      <a:spcAft>
        <a:spcPct val="0"/>
      </a:spcAft>
      <a:defRPr sz="2000" kern="1200">
        <a:solidFill>
          <a:schemeClr val="tx1"/>
        </a:solidFill>
        <a:latin typeface="Times New Roman" pitchFamily="18" charset="0"/>
        <a:ea typeface="+mn-ea"/>
        <a:cs typeface="+mn-cs"/>
      </a:defRPr>
    </a:lvl4pPr>
    <a:lvl5pPr marL="1828800" algn="ctr" rtl="0" fontAlgn="base">
      <a:spcBef>
        <a:spcPct val="0"/>
      </a:spcBef>
      <a:spcAft>
        <a:spcPct val="0"/>
      </a:spcAft>
      <a:defRPr sz="2000" kern="1200">
        <a:solidFill>
          <a:schemeClr val="tx1"/>
        </a:solidFill>
        <a:latin typeface="Times New Roman" pitchFamily="18" charset="0"/>
        <a:ea typeface="+mn-ea"/>
        <a:cs typeface="+mn-cs"/>
      </a:defRPr>
    </a:lvl5pPr>
    <a:lvl6pPr marL="2286000" algn="l" defTabSz="914400" rtl="0" eaLnBrk="1" latinLnBrk="0" hangingPunct="1">
      <a:defRPr sz="2000" kern="1200">
        <a:solidFill>
          <a:schemeClr val="tx1"/>
        </a:solidFill>
        <a:latin typeface="Times New Roman" pitchFamily="18" charset="0"/>
        <a:ea typeface="+mn-ea"/>
        <a:cs typeface="+mn-cs"/>
      </a:defRPr>
    </a:lvl6pPr>
    <a:lvl7pPr marL="2743200" algn="l" defTabSz="914400" rtl="0" eaLnBrk="1" latinLnBrk="0" hangingPunct="1">
      <a:defRPr sz="2000" kern="1200">
        <a:solidFill>
          <a:schemeClr val="tx1"/>
        </a:solidFill>
        <a:latin typeface="Times New Roman" pitchFamily="18" charset="0"/>
        <a:ea typeface="+mn-ea"/>
        <a:cs typeface="+mn-cs"/>
      </a:defRPr>
    </a:lvl7pPr>
    <a:lvl8pPr marL="3200400" algn="l" defTabSz="914400" rtl="0" eaLnBrk="1" latinLnBrk="0" hangingPunct="1">
      <a:defRPr sz="2000" kern="1200">
        <a:solidFill>
          <a:schemeClr val="tx1"/>
        </a:solidFill>
        <a:latin typeface="Times New Roman" pitchFamily="18" charset="0"/>
        <a:ea typeface="+mn-ea"/>
        <a:cs typeface="+mn-cs"/>
      </a:defRPr>
    </a:lvl8pPr>
    <a:lvl9pPr marL="3657600" algn="l" defTabSz="914400" rtl="0" eaLnBrk="1" latinLnBrk="0" hangingPunct="1">
      <a:defRPr sz="20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79E2A"/>
    <a:srgbClr val="003399"/>
    <a:srgbClr val="0000FF"/>
    <a:srgbClr val="0033CC"/>
    <a:srgbClr val="000099"/>
    <a:srgbClr val="FFFF99"/>
    <a:srgbClr val="FFFFCC"/>
    <a:srgbClr val="FFFF66"/>
    <a:srgbClr val="FF6600"/>
    <a:srgbClr val="FFC000"/>
  </p:clrMru>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59" autoAdjust="0"/>
    <p:restoredTop sz="94615" autoAdjust="0"/>
  </p:normalViewPr>
  <p:slideViewPr>
    <p:cSldViewPr>
      <p:cViewPr>
        <p:scale>
          <a:sx n="66" d="100"/>
          <a:sy n="66" d="100"/>
        </p:scale>
        <p:origin x="-702" y="-21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8"/>
    </p:cViewPr>
  </p:sorterViewPr>
  <p:notesViewPr>
    <p:cSldViewPr>
      <p:cViewPr varScale="1">
        <p:scale>
          <a:sx n="49" d="100"/>
          <a:sy n="49" d="100"/>
        </p:scale>
        <p:origin x="-2070" y="-114"/>
      </p:cViewPr>
      <p:guideLst>
        <p:guide orient="horz" pos="3128"/>
        <p:guide pos="2140"/>
      </p:guideLst>
    </p:cSldViewPr>
  </p:notesViewPr>
  <p:gridSpacing cx="36868100" cy="368681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43225" cy="496888"/>
          </a:xfrm>
          <a:prstGeom prst="rect">
            <a:avLst/>
          </a:prstGeom>
          <a:noFill/>
          <a:ln w="9525">
            <a:noFill/>
            <a:miter lim="800000"/>
            <a:headEnd/>
            <a:tailEnd/>
          </a:ln>
          <a:effectLst/>
        </p:spPr>
        <p:txBody>
          <a:bodyPr vert="horz" wrap="square" lIns="95564" tIns="47782" rIns="95564" bIns="47782" numCol="1" anchor="t" anchorCtr="0" compatLnSpc="1">
            <a:prstTxWarp prst="textNoShape">
              <a:avLst/>
            </a:prstTxWarp>
          </a:bodyPr>
          <a:lstStyle>
            <a:lvl1pPr algn="l" defTabSz="955675">
              <a:defRPr sz="1300"/>
            </a:lvl1pPr>
          </a:lstStyle>
          <a:p>
            <a:endParaRPr lang="fr-FR"/>
          </a:p>
        </p:txBody>
      </p:sp>
      <p:sp>
        <p:nvSpPr>
          <p:cNvPr id="12291" name="Rectangle 3"/>
          <p:cNvSpPr>
            <a:spLocks noGrp="1" noChangeArrowheads="1"/>
          </p:cNvSpPr>
          <p:nvPr>
            <p:ph type="dt" sz="quarter" idx="1"/>
          </p:nvPr>
        </p:nvSpPr>
        <p:spPr bwMode="auto">
          <a:xfrm>
            <a:off x="3851275" y="0"/>
            <a:ext cx="2943225" cy="496888"/>
          </a:xfrm>
          <a:prstGeom prst="rect">
            <a:avLst/>
          </a:prstGeom>
          <a:noFill/>
          <a:ln w="9525">
            <a:noFill/>
            <a:miter lim="800000"/>
            <a:headEnd/>
            <a:tailEnd/>
          </a:ln>
          <a:effectLst/>
        </p:spPr>
        <p:txBody>
          <a:bodyPr vert="horz" wrap="square" lIns="95564" tIns="47782" rIns="95564" bIns="47782" numCol="1" anchor="t" anchorCtr="0" compatLnSpc="1">
            <a:prstTxWarp prst="textNoShape">
              <a:avLst/>
            </a:prstTxWarp>
          </a:bodyPr>
          <a:lstStyle>
            <a:lvl1pPr algn="r" defTabSz="955675">
              <a:defRPr sz="1300"/>
            </a:lvl1pPr>
          </a:lstStyle>
          <a:p>
            <a:endParaRPr lang="fr-FR"/>
          </a:p>
        </p:txBody>
      </p:sp>
      <p:sp>
        <p:nvSpPr>
          <p:cNvPr id="12292" name="Rectangle 4"/>
          <p:cNvSpPr>
            <a:spLocks noGrp="1" noChangeArrowheads="1"/>
          </p:cNvSpPr>
          <p:nvPr>
            <p:ph type="ftr" sz="quarter" idx="2"/>
          </p:nvPr>
        </p:nvSpPr>
        <p:spPr bwMode="auto">
          <a:xfrm>
            <a:off x="0" y="9434513"/>
            <a:ext cx="2943225" cy="496887"/>
          </a:xfrm>
          <a:prstGeom prst="rect">
            <a:avLst/>
          </a:prstGeom>
          <a:noFill/>
          <a:ln w="9525">
            <a:noFill/>
            <a:miter lim="800000"/>
            <a:headEnd/>
            <a:tailEnd/>
          </a:ln>
          <a:effectLst/>
        </p:spPr>
        <p:txBody>
          <a:bodyPr vert="horz" wrap="square" lIns="95564" tIns="47782" rIns="95564" bIns="47782" numCol="1" anchor="b" anchorCtr="0" compatLnSpc="1">
            <a:prstTxWarp prst="textNoShape">
              <a:avLst/>
            </a:prstTxWarp>
          </a:bodyPr>
          <a:lstStyle>
            <a:lvl1pPr algn="l" defTabSz="955675">
              <a:defRPr sz="1300"/>
            </a:lvl1pPr>
          </a:lstStyle>
          <a:p>
            <a:endParaRPr lang="fr-FR"/>
          </a:p>
        </p:txBody>
      </p:sp>
      <p:sp>
        <p:nvSpPr>
          <p:cNvPr id="12293" name="Rectangle 5"/>
          <p:cNvSpPr>
            <a:spLocks noGrp="1" noChangeArrowheads="1"/>
          </p:cNvSpPr>
          <p:nvPr>
            <p:ph type="sldNum" sz="quarter" idx="3"/>
          </p:nvPr>
        </p:nvSpPr>
        <p:spPr bwMode="auto">
          <a:xfrm>
            <a:off x="3851275" y="9434513"/>
            <a:ext cx="2943225" cy="496887"/>
          </a:xfrm>
          <a:prstGeom prst="rect">
            <a:avLst/>
          </a:prstGeom>
          <a:noFill/>
          <a:ln w="9525">
            <a:noFill/>
            <a:miter lim="800000"/>
            <a:headEnd/>
            <a:tailEnd/>
          </a:ln>
          <a:effectLst/>
        </p:spPr>
        <p:txBody>
          <a:bodyPr vert="horz" wrap="square" lIns="95564" tIns="47782" rIns="95564" bIns="47782" numCol="1" anchor="b" anchorCtr="0" compatLnSpc="1">
            <a:prstTxWarp prst="textNoShape">
              <a:avLst/>
            </a:prstTxWarp>
          </a:bodyPr>
          <a:lstStyle>
            <a:lvl1pPr algn="r" defTabSz="955675">
              <a:defRPr sz="1300"/>
            </a:lvl1pPr>
          </a:lstStyle>
          <a:p>
            <a:fld id="{F21F73CF-8A3D-4FEB-97FE-B9EB1D28CDC7}" type="slidenum">
              <a:rPr lang="fr-FR"/>
              <a:pPr/>
              <a:t>‹N°›</a:t>
            </a:fld>
            <a:endParaRPr lang="fr-F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9810" name="Rectangle 2"/>
          <p:cNvSpPr>
            <a:spLocks noGrp="1" noChangeArrowheads="1"/>
          </p:cNvSpPr>
          <p:nvPr>
            <p:ph type="hdr" sz="quarter"/>
          </p:nvPr>
        </p:nvSpPr>
        <p:spPr bwMode="auto">
          <a:xfrm>
            <a:off x="0" y="0"/>
            <a:ext cx="2943225" cy="495300"/>
          </a:xfrm>
          <a:prstGeom prst="rect">
            <a:avLst/>
          </a:prstGeom>
          <a:noFill/>
          <a:ln w="9525">
            <a:noFill/>
            <a:miter lim="800000"/>
            <a:headEnd/>
            <a:tailEnd/>
          </a:ln>
          <a:effectLst/>
        </p:spPr>
        <p:txBody>
          <a:bodyPr vert="horz" wrap="square" lIns="91577" tIns="45789" rIns="91577" bIns="45789" numCol="1" anchor="t" anchorCtr="0" compatLnSpc="1">
            <a:prstTxWarp prst="textNoShape">
              <a:avLst/>
            </a:prstTxWarp>
          </a:bodyPr>
          <a:lstStyle>
            <a:lvl1pPr algn="l" defTabSz="915988">
              <a:defRPr sz="1200"/>
            </a:lvl1pPr>
          </a:lstStyle>
          <a:p>
            <a:endParaRPr lang="fr-FR"/>
          </a:p>
        </p:txBody>
      </p:sp>
      <p:sp>
        <p:nvSpPr>
          <p:cNvPr id="119811" name="Rectangle 3"/>
          <p:cNvSpPr>
            <a:spLocks noGrp="1" noChangeArrowheads="1"/>
          </p:cNvSpPr>
          <p:nvPr>
            <p:ph type="dt" idx="1"/>
          </p:nvPr>
        </p:nvSpPr>
        <p:spPr bwMode="auto">
          <a:xfrm>
            <a:off x="3849688" y="0"/>
            <a:ext cx="2943225" cy="495300"/>
          </a:xfrm>
          <a:prstGeom prst="rect">
            <a:avLst/>
          </a:prstGeom>
          <a:noFill/>
          <a:ln w="9525">
            <a:noFill/>
            <a:miter lim="800000"/>
            <a:headEnd/>
            <a:tailEnd/>
          </a:ln>
          <a:effectLst/>
        </p:spPr>
        <p:txBody>
          <a:bodyPr vert="horz" wrap="square" lIns="91577" tIns="45789" rIns="91577" bIns="45789" numCol="1" anchor="t" anchorCtr="0" compatLnSpc="1">
            <a:prstTxWarp prst="textNoShape">
              <a:avLst/>
            </a:prstTxWarp>
          </a:bodyPr>
          <a:lstStyle>
            <a:lvl1pPr algn="r" defTabSz="915988">
              <a:defRPr sz="1200"/>
            </a:lvl1pPr>
          </a:lstStyle>
          <a:p>
            <a:endParaRPr lang="fr-FR"/>
          </a:p>
        </p:txBody>
      </p:sp>
      <p:sp>
        <p:nvSpPr>
          <p:cNvPr id="119812" name="Rectangle 4"/>
          <p:cNvSpPr>
            <a:spLocks noGrp="1" noRot="1" noChangeAspect="1" noChangeArrowheads="1" noTextEdit="1"/>
          </p:cNvSpPr>
          <p:nvPr>
            <p:ph type="sldImg" idx="2"/>
          </p:nvPr>
        </p:nvSpPr>
        <p:spPr bwMode="auto">
          <a:xfrm>
            <a:off x="914400" y="746125"/>
            <a:ext cx="4965700" cy="3724275"/>
          </a:xfrm>
          <a:prstGeom prst="rect">
            <a:avLst/>
          </a:prstGeom>
          <a:noFill/>
          <a:ln w="9525">
            <a:solidFill>
              <a:srgbClr val="000000"/>
            </a:solidFill>
            <a:miter lim="800000"/>
            <a:headEnd/>
            <a:tailEnd/>
          </a:ln>
          <a:effectLst/>
        </p:spPr>
      </p:sp>
      <p:sp>
        <p:nvSpPr>
          <p:cNvPr id="119813" name="Rectangle 5"/>
          <p:cNvSpPr>
            <a:spLocks noGrp="1" noChangeArrowheads="1"/>
          </p:cNvSpPr>
          <p:nvPr>
            <p:ph type="body" sz="quarter" idx="3"/>
          </p:nvPr>
        </p:nvSpPr>
        <p:spPr bwMode="auto">
          <a:xfrm>
            <a:off x="679450" y="4718050"/>
            <a:ext cx="5435600" cy="4467225"/>
          </a:xfrm>
          <a:prstGeom prst="rect">
            <a:avLst/>
          </a:prstGeom>
          <a:noFill/>
          <a:ln w="9525">
            <a:noFill/>
            <a:miter lim="800000"/>
            <a:headEnd/>
            <a:tailEnd/>
          </a:ln>
          <a:effectLst/>
        </p:spPr>
        <p:txBody>
          <a:bodyPr vert="horz" wrap="square" lIns="91577" tIns="45789" rIns="91577" bIns="45789"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19814" name="Rectangle 6"/>
          <p:cNvSpPr>
            <a:spLocks noGrp="1" noChangeArrowheads="1"/>
          </p:cNvSpPr>
          <p:nvPr>
            <p:ph type="ftr" sz="quarter" idx="4"/>
          </p:nvPr>
        </p:nvSpPr>
        <p:spPr bwMode="auto">
          <a:xfrm>
            <a:off x="0" y="9434513"/>
            <a:ext cx="2943225" cy="495300"/>
          </a:xfrm>
          <a:prstGeom prst="rect">
            <a:avLst/>
          </a:prstGeom>
          <a:noFill/>
          <a:ln w="9525">
            <a:noFill/>
            <a:miter lim="800000"/>
            <a:headEnd/>
            <a:tailEnd/>
          </a:ln>
          <a:effectLst/>
        </p:spPr>
        <p:txBody>
          <a:bodyPr vert="horz" wrap="square" lIns="91577" tIns="45789" rIns="91577" bIns="45789" numCol="1" anchor="b" anchorCtr="0" compatLnSpc="1">
            <a:prstTxWarp prst="textNoShape">
              <a:avLst/>
            </a:prstTxWarp>
          </a:bodyPr>
          <a:lstStyle>
            <a:lvl1pPr algn="l" defTabSz="915988">
              <a:defRPr sz="1200"/>
            </a:lvl1pPr>
          </a:lstStyle>
          <a:p>
            <a:endParaRPr lang="fr-FR"/>
          </a:p>
        </p:txBody>
      </p:sp>
      <p:sp>
        <p:nvSpPr>
          <p:cNvPr id="119815" name="Rectangle 7"/>
          <p:cNvSpPr>
            <a:spLocks noGrp="1" noChangeArrowheads="1"/>
          </p:cNvSpPr>
          <p:nvPr>
            <p:ph type="sldNum" sz="quarter" idx="5"/>
          </p:nvPr>
        </p:nvSpPr>
        <p:spPr bwMode="auto">
          <a:xfrm>
            <a:off x="3849688" y="9434513"/>
            <a:ext cx="2943225" cy="495300"/>
          </a:xfrm>
          <a:prstGeom prst="rect">
            <a:avLst/>
          </a:prstGeom>
          <a:noFill/>
          <a:ln w="9525">
            <a:noFill/>
            <a:miter lim="800000"/>
            <a:headEnd/>
            <a:tailEnd/>
          </a:ln>
          <a:effectLst/>
        </p:spPr>
        <p:txBody>
          <a:bodyPr vert="horz" wrap="square" lIns="91577" tIns="45789" rIns="91577" bIns="45789" numCol="1" anchor="b" anchorCtr="0" compatLnSpc="1">
            <a:prstTxWarp prst="textNoShape">
              <a:avLst/>
            </a:prstTxWarp>
          </a:bodyPr>
          <a:lstStyle>
            <a:lvl1pPr algn="r" defTabSz="915988">
              <a:defRPr sz="1200"/>
            </a:lvl1pPr>
          </a:lstStyle>
          <a:p>
            <a:fld id="{40BFFA65-E53C-4CA9-8014-17DE60736307}" type="slidenum">
              <a:rPr lang="fr-FR"/>
              <a:pPr/>
              <a:t>‹N°›</a:t>
            </a:fld>
            <a:endParaRPr lang="fr-F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40BFFA65-E53C-4CA9-8014-17DE60736307}" type="slidenum">
              <a:rPr lang="fr-FR" smtClean="0"/>
              <a:pPr/>
              <a:t>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E0CC48D1-1435-4A0D-8927-B8A5879706D1}" type="slidenum">
              <a:rPr lang="fr-F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F5D8D833-7539-474E-B78F-0671A455C735}" type="slidenum">
              <a:rPr lang="fr-F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BB778547-2CBA-482D-A8A5-D1EAF4BABB6E}" type="slidenum">
              <a:rPr lang="fr-F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lvl1pPr>
              <a:defRPr/>
            </a:lvl1pPr>
          </a:lstStyle>
          <a:p>
            <a:endParaRPr lang="fr-FR"/>
          </a:p>
        </p:txBody>
      </p:sp>
      <p:sp>
        <p:nvSpPr>
          <p:cNvPr id="6" name="Espace réservé du pied de page 5"/>
          <p:cNvSpPr>
            <a:spLocks noGrp="1"/>
          </p:cNvSpPr>
          <p:nvPr>
            <p:ph type="ftr" sz="quarter" idx="11"/>
          </p:nvPr>
        </p:nvSpPr>
        <p:spPr/>
        <p:txBody>
          <a:bodyPr/>
          <a:lstStyle>
            <a:lvl1pPr>
              <a:defRPr/>
            </a:lvl1pPr>
          </a:lstStyle>
          <a:p>
            <a:endParaRPr lang="fr-FR"/>
          </a:p>
        </p:txBody>
      </p:sp>
      <p:sp>
        <p:nvSpPr>
          <p:cNvPr id="7" name="Espace réservé du numéro de diapositive 6"/>
          <p:cNvSpPr>
            <a:spLocks noGrp="1"/>
          </p:cNvSpPr>
          <p:nvPr>
            <p:ph type="sldNum" sz="quarter" idx="12"/>
          </p:nvPr>
        </p:nvSpPr>
        <p:spPr/>
        <p:txBody>
          <a:bodyPr/>
          <a:lstStyle>
            <a:lvl1pPr>
              <a:defRPr/>
            </a:lvl1pPr>
          </a:lstStyle>
          <a:p>
            <a:fld id="{D8471424-8239-4225-9273-FDAE7F9C2BA1}" type="slidenum">
              <a:rPr lang="fr-F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lvl1pPr>
              <a:defRPr/>
            </a:lvl1pPr>
          </a:lstStyle>
          <a:p>
            <a:endParaRPr lang="fr-FR"/>
          </a:p>
        </p:txBody>
      </p:sp>
      <p:sp>
        <p:nvSpPr>
          <p:cNvPr id="8" name="Espace réservé du pied de page 7"/>
          <p:cNvSpPr>
            <a:spLocks noGrp="1"/>
          </p:cNvSpPr>
          <p:nvPr>
            <p:ph type="ftr" sz="quarter" idx="11"/>
          </p:nvPr>
        </p:nvSpPr>
        <p:spPr/>
        <p:txBody>
          <a:bodyPr/>
          <a:lstStyle>
            <a:lvl1pPr>
              <a:defRPr/>
            </a:lvl1pPr>
          </a:lstStyle>
          <a:p>
            <a:endParaRPr lang="fr-FR"/>
          </a:p>
        </p:txBody>
      </p:sp>
      <p:sp>
        <p:nvSpPr>
          <p:cNvPr id="9" name="Espace réservé du numéro de diapositive 8"/>
          <p:cNvSpPr>
            <a:spLocks noGrp="1"/>
          </p:cNvSpPr>
          <p:nvPr>
            <p:ph type="sldNum" sz="quarter" idx="12"/>
          </p:nvPr>
        </p:nvSpPr>
        <p:spPr/>
        <p:txBody>
          <a:bodyPr/>
          <a:lstStyle>
            <a:lvl1pPr>
              <a:defRPr/>
            </a:lvl1pPr>
          </a:lstStyle>
          <a:p>
            <a:fld id="{ECC24BED-A090-46EC-8ECF-3C0BEDC89A56}" type="slidenum">
              <a:rPr lang="fr-F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lvl1pPr>
              <a:defRPr/>
            </a:lvl1pPr>
          </a:lstStyle>
          <a:p>
            <a:endParaRPr lang="fr-FR"/>
          </a:p>
        </p:txBody>
      </p:sp>
      <p:sp>
        <p:nvSpPr>
          <p:cNvPr id="4" name="Espace réservé du pied de page 3"/>
          <p:cNvSpPr>
            <a:spLocks noGrp="1"/>
          </p:cNvSpPr>
          <p:nvPr>
            <p:ph type="ftr" sz="quarter" idx="11"/>
          </p:nvPr>
        </p:nvSpPr>
        <p:spPr/>
        <p:txBody>
          <a:bodyPr/>
          <a:lstStyle>
            <a:lvl1pPr>
              <a:defRPr/>
            </a:lvl1pPr>
          </a:lstStyle>
          <a:p>
            <a:endParaRPr lang="fr-FR"/>
          </a:p>
        </p:txBody>
      </p:sp>
      <p:sp>
        <p:nvSpPr>
          <p:cNvPr id="5" name="Espace réservé du numéro de diapositive 4"/>
          <p:cNvSpPr>
            <a:spLocks noGrp="1"/>
          </p:cNvSpPr>
          <p:nvPr>
            <p:ph type="sldNum" sz="quarter" idx="12"/>
          </p:nvPr>
        </p:nvSpPr>
        <p:spPr/>
        <p:txBody>
          <a:bodyPr/>
          <a:lstStyle>
            <a:lvl1pPr>
              <a:defRPr/>
            </a:lvl1pPr>
          </a:lstStyle>
          <a:p>
            <a:fld id="{08D55B3E-4D23-43F8-9AE1-F80373EA23DF}" type="slidenum">
              <a:rPr lang="fr-F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1026" name="Picture 2" descr="D:\TEMP\ESGARD\Acc RandD Sustainability\TIARA\Administration\TIARA-logo\Tiara 4Fond noir .png"/>
          <p:cNvPicPr>
            <a:picLocks noChangeAspect="1" noChangeArrowheads="1"/>
          </p:cNvPicPr>
          <p:nvPr userDrawn="1"/>
        </p:nvPicPr>
        <p:blipFill>
          <a:blip r:embed="rId2" cstate="print"/>
          <a:srcRect/>
          <a:stretch>
            <a:fillRect/>
          </a:stretch>
        </p:blipFill>
        <p:spPr bwMode="auto">
          <a:xfrm>
            <a:off x="6908832" y="0"/>
            <a:ext cx="2235168" cy="1117232"/>
          </a:xfrm>
          <a:prstGeom prst="rect">
            <a:avLst/>
          </a:prstGeom>
          <a:noFill/>
        </p:spPr>
      </p:pic>
      <p:pic>
        <p:nvPicPr>
          <p:cNvPr id="1027" name="Picture 3" descr="D:\TEMP\FP6\Documentation\CARE\phototheque\EUflag-2.jpg"/>
          <p:cNvPicPr>
            <a:picLocks noChangeAspect="1" noChangeArrowheads="1"/>
          </p:cNvPicPr>
          <p:nvPr userDrawn="1"/>
        </p:nvPicPr>
        <p:blipFill>
          <a:blip r:embed="rId3" cstate="print"/>
          <a:srcRect/>
          <a:stretch>
            <a:fillRect/>
          </a:stretch>
        </p:blipFill>
        <p:spPr bwMode="auto">
          <a:xfrm>
            <a:off x="0" y="0"/>
            <a:ext cx="1504908" cy="1088371"/>
          </a:xfrm>
          <a:prstGeom prst="rect">
            <a:avLst/>
          </a:prstGeom>
          <a:noFill/>
        </p:spPr>
      </p:pic>
      <p:cxnSp>
        <p:nvCxnSpPr>
          <p:cNvPr id="9" name="Connecteur droit 8"/>
          <p:cNvCxnSpPr/>
          <p:nvPr userDrawn="1"/>
        </p:nvCxnSpPr>
        <p:spPr bwMode="auto">
          <a:xfrm rot="10800000">
            <a:off x="0" y="1092169"/>
            <a:ext cx="9144000" cy="36513"/>
          </a:xfrm>
          <a:prstGeom prst="line">
            <a:avLst/>
          </a:prstGeom>
          <a:ln>
            <a:solidFill>
              <a:srgbClr val="92D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lvl1pPr>
              <a:defRPr/>
            </a:lvl1pPr>
          </a:lstStyle>
          <a:p>
            <a:endParaRPr lang="fr-FR"/>
          </a:p>
        </p:txBody>
      </p:sp>
      <p:sp>
        <p:nvSpPr>
          <p:cNvPr id="6" name="Espace réservé du pied de page 5"/>
          <p:cNvSpPr>
            <a:spLocks noGrp="1"/>
          </p:cNvSpPr>
          <p:nvPr>
            <p:ph type="ftr" sz="quarter" idx="11"/>
          </p:nvPr>
        </p:nvSpPr>
        <p:spPr/>
        <p:txBody>
          <a:bodyPr/>
          <a:lstStyle>
            <a:lvl1pPr>
              <a:defRPr/>
            </a:lvl1pPr>
          </a:lstStyle>
          <a:p>
            <a:endParaRPr lang="fr-FR"/>
          </a:p>
        </p:txBody>
      </p:sp>
      <p:sp>
        <p:nvSpPr>
          <p:cNvPr id="7" name="Espace réservé du numéro de diapositive 6"/>
          <p:cNvSpPr>
            <a:spLocks noGrp="1"/>
          </p:cNvSpPr>
          <p:nvPr>
            <p:ph type="sldNum" sz="quarter" idx="12"/>
          </p:nvPr>
        </p:nvSpPr>
        <p:spPr/>
        <p:txBody>
          <a:bodyPr/>
          <a:lstStyle>
            <a:lvl1pPr>
              <a:defRPr/>
            </a:lvl1pPr>
          </a:lstStyle>
          <a:p>
            <a:fld id="{0B98112E-BFC3-4111-9823-8AC4D53B354C}" type="slidenum">
              <a:rPr lang="fr-F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lvl1pPr>
              <a:defRPr/>
            </a:lvl1pPr>
          </a:lstStyle>
          <a:p>
            <a:endParaRPr lang="fr-FR"/>
          </a:p>
        </p:txBody>
      </p:sp>
      <p:sp>
        <p:nvSpPr>
          <p:cNvPr id="6" name="Espace réservé du pied de page 5"/>
          <p:cNvSpPr>
            <a:spLocks noGrp="1"/>
          </p:cNvSpPr>
          <p:nvPr>
            <p:ph type="ftr" sz="quarter" idx="11"/>
          </p:nvPr>
        </p:nvSpPr>
        <p:spPr/>
        <p:txBody>
          <a:bodyPr/>
          <a:lstStyle>
            <a:lvl1pPr>
              <a:defRPr/>
            </a:lvl1pPr>
          </a:lstStyle>
          <a:p>
            <a:endParaRPr lang="fr-FR"/>
          </a:p>
        </p:txBody>
      </p:sp>
      <p:sp>
        <p:nvSpPr>
          <p:cNvPr id="7" name="Espace réservé du numéro de diapositive 6"/>
          <p:cNvSpPr>
            <a:spLocks noGrp="1"/>
          </p:cNvSpPr>
          <p:nvPr>
            <p:ph type="sldNum" sz="quarter" idx="12"/>
          </p:nvPr>
        </p:nvSpPr>
        <p:spPr/>
        <p:txBody>
          <a:bodyPr/>
          <a:lstStyle>
            <a:lvl1pPr>
              <a:defRPr/>
            </a:lvl1pPr>
          </a:lstStyle>
          <a:p>
            <a:fld id="{ED963267-490D-4E48-B23C-282C17163A77}" type="slidenum">
              <a:rPr lang="fr-F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9BB2FEA2-BB8F-40B2-A27A-2C421BF2A7C6}" type="slidenum">
              <a:rPr lang="fr-F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15100" y="609600"/>
            <a:ext cx="1943100" cy="54864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685800" y="609600"/>
            <a:ext cx="5676900" cy="54864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F58D8CDF-F950-41CE-BC14-B6DEE70EEA46}" type="slidenum">
              <a:rPr lang="fr-FR"/>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7157DB52-783C-4356-8BFD-36F360A5A9BD}" type="datetimeFigureOut">
              <a:rPr lang="fr-FR" smtClean="0"/>
              <a:pPr/>
              <a:t>05/10/2009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931016A-50D7-4370-A235-981979B0B17E}" type="slidenum">
              <a:rPr lang="fr-FR" smtClean="0"/>
              <a:pPr/>
              <a:t>‹N°›</a:t>
            </a:fld>
            <a:endParaRPr lang="fr-F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157DB52-783C-4356-8BFD-36F360A5A9BD}" type="datetimeFigureOut">
              <a:rPr lang="fr-FR" smtClean="0"/>
              <a:pPr/>
              <a:t>05/10/2009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931016A-50D7-4370-A235-981979B0B17E}" type="slidenum">
              <a:rPr lang="fr-FR" smtClean="0"/>
              <a:pPr/>
              <a:t>‹N°›</a:t>
            </a:fld>
            <a:endParaRPr lang="fr-F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7157DB52-783C-4356-8BFD-36F360A5A9BD}" type="datetimeFigureOut">
              <a:rPr lang="fr-FR" smtClean="0"/>
              <a:pPr/>
              <a:t>05/10/2009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931016A-50D7-4370-A235-981979B0B17E}" type="slidenum">
              <a:rPr lang="fr-FR" smtClean="0"/>
              <a:pPr/>
              <a:t>‹N°›</a:t>
            </a:fld>
            <a:endParaRPr lang="fr-F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157DB52-783C-4356-8BFD-36F360A5A9BD}" type="datetimeFigureOut">
              <a:rPr lang="fr-FR" smtClean="0"/>
              <a:pPr/>
              <a:t>05/10/2009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931016A-50D7-4370-A235-981979B0B17E}" type="slidenum">
              <a:rPr lang="fr-FR" smtClean="0"/>
              <a:pPr/>
              <a:t>‹N°›</a:t>
            </a:fld>
            <a:endParaRPr lang="fr-F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157DB52-783C-4356-8BFD-36F360A5A9BD}" type="datetimeFigureOut">
              <a:rPr lang="fr-FR" smtClean="0"/>
              <a:pPr/>
              <a:t>05/10/2009</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931016A-50D7-4370-A235-981979B0B17E}" type="slidenum">
              <a:rPr lang="fr-FR" smtClean="0"/>
              <a:pPr/>
              <a:t>‹N°›</a:t>
            </a:fld>
            <a:endParaRPr lang="fr-F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7157DB52-783C-4356-8BFD-36F360A5A9BD}" type="datetimeFigureOut">
              <a:rPr lang="fr-FR" smtClean="0"/>
              <a:pPr/>
              <a:t>05/10/2009</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931016A-50D7-4370-A235-981979B0B17E}" type="slidenum">
              <a:rPr lang="fr-FR" smtClean="0"/>
              <a:pPr/>
              <a:t>‹N°›</a:t>
            </a:fld>
            <a:endParaRPr lang="fr-F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157DB52-783C-4356-8BFD-36F360A5A9BD}" type="datetimeFigureOut">
              <a:rPr lang="fr-FR" smtClean="0"/>
              <a:pPr/>
              <a:t>05/10/2009</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931016A-50D7-4370-A235-981979B0B17E}" type="slidenum">
              <a:rPr lang="fr-FR" smtClean="0"/>
              <a:pPr/>
              <a:t>‹N°›</a:t>
            </a:fld>
            <a:endParaRPr lang="fr-F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7157DB52-783C-4356-8BFD-36F360A5A9BD}" type="datetimeFigureOut">
              <a:rPr lang="fr-FR" smtClean="0"/>
              <a:pPr/>
              <a:t>05/10/2009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931016A-50D7-4370-A235-981979B0B17E}" type="slidenum">
              <a:rPr lang="fr-FR" smtClean="0"/>
              <a:pPr/>
              <a:t>‹N°›</a:t>
            </a:fld>
            <a:endParaRPr lang="fr-F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7157DB52-783C-4356-8BFD-36F360A5A9BD}" type="datetimeFigureOut">
              <a:rPr lang="fr-FR" smtClean="0"/>
              <a:pPr/>
              <a:t>05/10/2009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931016A-50D7-4370-A235-981979B0B17E}" type="slidenum">
              <a:rPr lang="fr-FR" smtClean="0"/>
              <a:pPr/>
              <a:t>‹N°›</a:t>
            </a:fld>
            <a:endParaRPr lang="fr-F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157DB52-783C-4356-8BFD-36F360A5A9BD}" type="datetimeFigureOut">
              <a:rPr lang="fr-FR" smtClean="0"/>
              <a:pPr/>
              <a:t>05/10/2009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931016A-50D7-4370-A235-981979B0B17E}" type="slidenum">
              <a:rPr lang="fr-FR" smtClean="0"/>
              <a:pPr/>
              <a:t>‹N°›</a:t>
            </a:fld>
            <a:endParaRPr lang="fr-F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157DB52-783C-4356-8BFD-36F360A5A9BD}" type="datetimeFigureOut">
              <a:rPr lang="fr-FR" smtClean="0"/>
              <a:pPr/>
              <a:t>05/10/2009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931016A-50D7-4370-A235-981979B0B17E}" type="slidenum">
              <a:rPr lang="fr-FR" smtClean="0"/>
              <a:pPr/>
              <a:t>‹N°›</a:t>
            </a:fld>
            <a:endParaRPr lang="fr-F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grpSp>
        <p:nvGrpSpPr>
          <p:cNvPr id="230402" name="Group 2"/>
          <p:cNvGrpSpPr>
            <a:grpSpLocks/>
          </p:cNvGrpSpPr>
          <p:nvPr/>
        </p:nvGrpSpPr>
        <p:grpSpPr bwMode="auto">
          <a:xfrm>
            <a:off x="0" y="908050"/>
            <a:ext cx="9132888" cy="152400"/>
            <a:chOff x="0" y="720"/>
            <a:chExt cx="5753" cy="144"/>
          </a:xfrm>
        </p:grpSpPr>
        <p:sp>
          <p:nvSpPr>
            <p:cNvPr id="230403" name="Rectangle 3"/>
            <p:cNvSpPr>
              <a:spLocks noChangeArrowheads="1"/>
            </p:cNvSpPr>
            <p:nvPr/>
          </p:nvSpPr>
          <p:spPr bwMode="auto">
            <a:xfrm>
              <a:off x="0" y="720"/>
              <a:ext cx="5753" cy="69"/>
            </a:xfrm>
            <a:prstGeom prst="rect">
              <a:avLst/>
            </a:prstGeom>
            <a:gradFill rotWithShape="0">
              <a:gsLst>
                <a:gs pos="0">
                  <a:srgbClr val="00C0C0">
                    <a:gamma/>
                    <a:shade val="49804"/>
                    <a:invGamma/>
                  </a:srgbClr>
                </a:gs>
                <a:gs pos="50000">
                  <a:srgbClr val="00C0C0"/>
                </a:gs>
                <a:gs pos="100000">
                  <a:srgbClr val="00C0C0">
                    <a:gamma/>
                    <a:shade val="49804"/>
                    <a:invGamma/>
                  </a:srgbClr>
                </a:gs>
              </a:gsLst>
              <a:lin ang="0" scaled="1"/>
            </a:gradFill>
            <a:ln w="9525">
              <a:noFill/>
              <a:miter lim="800000"/>
              <a:headEnd/>
              <a:tailEnd/>
            </a:ln>
            <a:effectLst/>
          </p:spPr>
          <p:txBody>
            <a:bodyPr wrap="none" anchor="ctr"/>
            <a:lstStyle/>
            <a:p>
              <a:endParaRPr lang="fr-FR"/>
            </a:p>
          </p:txBody>
        </p:sp>
        <p:sp>
          <p:nvSpPr>
            <p:cNvPr id="230404" name="Rectangle 4"/>
            <p:cNvSpPr>
              <a:spLocks noChangeArrowheads="1"/>
            </p:cNvSpPr>
            <p:nvPr/>
          </p:nvSpPr>
          <p:spPr bwMode="auto">
            <a:xfrm>
              <a:off x="0" y="828"/>
              <a:ext cx="5753" cy="36"/>
            </a:xfrm>
            <a:prstGeom prst="rect">
              <a:avLst/>
            </a:prstGeom>
            <a:gradFill rotWithShape="0">
              <a:gsLst>
                <a:gs pos="0">
                  <a:srgbClr val="FF00FF">
                    <a:gamma/>
                    <a:shade val="69804"/>
                    <a:invGamma/>
                  </a:srgbClr>
                </a:gs>
                <a:gs pos="50000">
                  <a:srgbClr val="FF00FF"/>
                </a:gs>
                <a:gs pos="100000">
                  <a:srgbClr val="FF00FF">
                    <a:gamma/>
                    <a:shade val="69804"/>
                    <a:invGamma/>
                  </a:srgbClr>
                </a:gs>
              </a:gsLst>
              <a:lin ang="0" scaled="1"/>
            </a:gradFill>
            <a:ln w="9525">
              <a:noFill/>
              <a:miter lim="800000"/>
              <a:headEnd/>
              <a:tailEnd/>
            </a:ln>
            <a:effectLst/>
          </p:spPr>
          <p:txBody>
            <a:bodyPr wrap="none" anchor="ctr"/>
            <a:lstStyle/>
            <a:p>
              <a:endParaRPr lang="fr-FR"/>
            </a:p>
          </p:txBody>
        </p:sp>
      </p:grpSp>
      <p:sp>
        <p:nvSpPr>
          <p:cNvPr id="230405" name="Rectangle 5"/>
          <p:cNvSpPr>
            <a:spLocks noGrp="1" noChangeArrowheads="1"/>
          </p:cNvSpPr>
          <p:nvPr>
            <p:ph type="ctrTitle"/>
          </p:nvPr>
        </p:nvSpPr>
        <p:spPr>
          <a:xfrm>
            <a:off x="685800" y="2130425"/>
            <a:ext cx="7772400" cy="1470025"/>
          </a:xfrm>
        </p:spPr>
        <p:txBody>
          <a:bodyPr/>
          <a:lstStyle>
            <a:lvl1pPr>
              <a:defRPr/>
            </a:lvl1pPr>
          </a:lstStyle>
          <a:p>
            <a:r>
              <a:rPr lang="en-US"/>
              <a:t>Click to edit Master title style</a:t>
            </a:r>
          </a:p>
        </p:txBody>
      </p:sp>
      <p:sp>
        <p:nvSpPr>
          <p:cNvPr id="230406" name="Rectangle 6"/>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230407" name="Line 7"/>
          <p:cNvSpPr>
            <a:spLocks noChangeShapeType="1"/>
          </p:cNvSpPr>
          <p:nvPr/>
        </p:nvSpPr>
        <p:spPr bwMode="auto">
          <a:xfrm>
            <a:off x="0" y="6400800"/>
            <a:ext cx="9074150" cy="0"/>
          </a:xfrm>
          <a:prstGeom prst="line">
            <a:avLst/>
          </a:prstGeom>
          <a:noFill/>
          <a:ln w="25400">
            <a:solidFill>
              <a:srgbClr val="D93192"/>
            </a:solidFill>
            <a:round/>
            <a:headEnd type="none" w="sm" len="sm"/>
            <a:tailEnd type="none" w="sm" len="sm"/>
          </a:ln>
          <a:effectLst/>
        </p:spPr>
        <p:txBody>
          <a:bodyPr wrap="none" anchor="ctr"/>
          <a:lstStyle/>
          <a:p>
            <a:endParaRPr lang="fr-FR"/>
          </a:p>
        </p:txBody>
      </p:sp>
      <p:sp>
        <p:nvSpPr>
          <p:cNvPr id="230408" name="Text Box 8"/>
          <p:cNvSpPr txBox="1">
            <a:spLocks noChangeArrowheads="1"/>
          </p:cNvSpPr>
          <p:nvPr/>
        </p:nvSpPr>
        <p:spPr bwMode="auto">
          <a:xfrm>
            <a:off x="7669213" y="6400800"/>
            <a:ext cx="914400" cy="366713"/>
          </a:xfrm>
          <a:prstGeom prst="rect">
            <a:avLst/>
          </a:prstGeom>
          <a:noFill/>
          <a:ln w="12700">
            <a:noFill/>
            <a:miter lim="800000"/>
            <a:headEnd type="none" w="sm" len="sm"/>
            <a:tailEnd type="none" w="sm" len="sm"/>
          </a:ln>
          <a:effectLst/>
        </p:spPr>
        <p:txBody>
          <a:bodyPr>
            <a:spAutoFit/>
          </a:bodyPr>
          <a:lstStyle/>
          <a:p>
            <a:pPr algn="l" eaLnBrk="0" hangingPunct="0">
              <a:spcBef>
                <a:spcPct val="50000"/>
              </a:spcBef>
            </a:pPr>
            <a:endParaRPr lang="en-US" sz="1800">
              <a:latin typeface="Arial" charset="0"/>
            </a:endParaRPr>
          </a:p>
        </p:txBody>
      </p:sp>
      <p:pic>
        <p:nvPicPr>
          <p:cNvPr id="1026" name="Picture 2" descr="D:\TEMP\ESGARD\Acc RandD Sustainability\TIARA\Administration\TIARA-logo\Tiara 4Fond noir .png"/>
          <p:cNvPicPr>
            <a:picLocks noChangeAspect="1" noChangeArrowheads="1"/>
          </p:cNvPicPr>
          <p:nvPr userDrawn="1"/>
        </p:nvPicPr>
        <p:blipFill>
          <a:blip r:embed="rId2" cstate="print"/>
          <a:srcRect/>
          <a:stretch>
            <a:fillRect/>
          </a:stretch>
        </p:blipFill>
        <p:spPr bwMode="auto">
          <a:xfrm>
            <a:off x="7245324" y="0"/>
            <a:ext cx="1898676" cy="949039"/>
          </a:xfrm>
          <a:prstGeom prst="rect">
            <a:avLst/>
          </a:prstGeom>
          <a:noFill/>
        </p:spPr>
      </p:pic>
      <p:pic>
        <p:nvPicPr>
          <p:cNvPr id="1027" name="Picture 3" descr="D:\TEMP\FP6\Documentation\CARE\phototheque\eu-flag.jpg"/>
          <p:cNvPicPr>
            <a:picLocks noChangeAspect="1" noChangeArrowheads="1"/>
          </p:cNvPicPr>
          <p:nvPr userDrawn="1"/>
        </p:nvPicPr>
        <p:blipFill>
          <a:blip r:embed="rId3" cstate="print"/>
          <a:srcRect/>
          <a:stretch>
            <a:fillRect/>
          </a:stretch>
        </p:blipFill>
        <p:spPr bwMode="auto">
          <a:xfrm>
            <a:off x="0" y="0"/>
            <a:ext cx="1395369" cy="948095"/>
          </a:xfrm>
          <a:prstGeom prst="rect">
            <a:avLst/>
          </a:prstGeom>
          <a:noFill/>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609600" y="1066800"/>
            <a:ext cx="39243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86300" y="1066800"/>
            <a:ext cx="39243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10350" y="152400"/>
            <a:ext cx="2000250" cy="61722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609600" y="152400"/>
            <a:ext cx="5848350" cy="61722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9096E9E-92D5-4629-89B0-E03185FBB6D6}" type="datetimeFigureOut">
              <a:rPr lang="fr-FR" smtClean="0"/>
              <a:pPr/>
              <a:t>05/10/2009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C4DE023-7150-4779-8055-8A5F40F9AAF1}" type="slidenum">
              <a:rPr lang="fr-FR" smtClean="0"/>
              <a:pPr/>
              <a:t>‹N°›</a:t>
            </a:fld>
            <a:endParaRPr lang="fr-F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9096E9E-92D5-4629-89B0-E03185FBB6D6}" type="datetimeFigureOut">
              <a:rPr lang="fr-FR" smtClean="0"/>
              <a:pPr/>
              <a:t>05/10/2009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C4DE023-7150-4779-8055-8A5F40F9AAF1}" type="slidenum">
              <a:rPr lang="fr-FR" smtClean="0"/>
              <a:pPr/>
              <a:t>‹N°›</a:t>
            </a:fld>
            <a:endParaRPr lang="fr-F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9096E9E-92D5-4629-89B0-E03185FBB6D6}" type="datetimeFigureOut">
              <a:rPr lang="fr-FR" smtClean="0"/>
              <a:pPr/>
              <a:t>05/10/2009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C4DE023-7150-4779-8055-8A5F40F9AAF1}" type="slidenum">
              <a:rPr lang="fr-FR" smtClean="0"/>
              <a:pPr/>
              <a:t>‹N°›</a:t>
            </a:fld>
            <a:endParaRPr lang="fr-F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9096E9E-92D5-4629-89B0-E03185FBB6D6}" type="datetimeFigureOut">
              <a:rPr lang="fr-FR" smtClean="0"/>
              <a:pPr/>
              <a:t>05/10/2009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C4DE023-7150-4779-8055-8A5F40F9AAF1}" type="slidenum">
              <a:rPr lang="fr-FR" smtClean="0"/>
              <a:pPr/>
              <a:t>‹N°›</a:t>
            </a:fld>
            <a:endParaRPr lang="fr-F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9096E9E-92D5-4629-89B0-E03185FBB6D6}" type="datetimeFigureOut">
              <a:rPr lang="fr-FR" smtClean="0"/>
              <a:pPr/>
              <a:t>05/10/2009</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9C4DE023-7150-4779-8055-8A5F40F9AAF1}" type="slidenum">
              <a:rPr lang="fr-FR" smtClean="0"/>
              <a:pPr/>
              <a:t>‹N°›</a:t>
            </a:fld>
            <a:endParaRPr lang="fr-F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9096E9E-92D5-4629-89B0-E03185FBB6D6}" type="datetimeFigureOut">
              <a:rPr lang="fr-FR" smtClean="0"/>
              <a:pPr/>
              <a:t>05/10/2009</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9C4DE023-7150-4779-8055-8A5F40F9AAF1}" type="slidenum">
              <a:rPr lang="fr-FR" smtClean="0"/>
              <a:pPr/>
              <a:t>‹N°›</a:t>
            </a:fld>
            <a:endParaRPr lang="fr-F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9096E9E-92D5-4629-89B0-E03185FBB6D6}" type="datetimeFigureOut">
              <a:rPr lang="fr-FR" smtClean="0"/>
              <a:pPr/>
              <a:t>05/10/2009</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9C4DE023-7150-4779-8055-8A5F40F9AAF1}" type="slidenum">
              <a:rPr lang="fr-FR" smtClean="0"/>
              <a:pPr/>
              <a:t>‹N°›</a:t>
            </a:fld>
            <a:endParaRPr lang="fr-F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9096E9E-92D5-4629-89B0-E03185FBB6D6}" type="datetimeFigureOut">
              <a:rPr lang="fr-FR" smtClean="0"/>
              <a:pPr/>
              <a:t>05/10/2009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C4DE023-7150-4779-8055-8A5F40F9AAF1}" type="slidenum">
              <a:rPr lang="fr-FR" smtClean="0"/>
              <a:pPr/>
              <a:t>‹N°›</a:t>
            </a:fld>
            <a:endParaRPr lang="fr-F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9096E9E-92D5-4629-89B0-E03185FBB6D6}" type="datetimeFigureOut">
              <a:rPr lang="fr-FR" smtClean="0"/>
              <a:pPr/>
              <a:t>05/10/2009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C4DE023-7150-4779-8055-8A5F40F9AAF1}" type="slidenum">
              <a:rPr lang="fr-FR" smtClean="0"/>
              <a:pPr/>
              <a:t>‹N°›</a:t>
            </a:fld>
            <a:endParaRPr lang="fr-F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9096E9E-92D5-4629-89B0-E03185FBB6D6}" type="datetimeFigureOut">
              <a:rPr lang="fr-FR" smtClean="0"/>
              <a:pPr/>
              <a:t>05/10/2009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C4DE023-7150-4779-8055-8A5F40F9AAF1}" type="slidenum">
              <a:rPr lang="fr-FR" smtClean="0"/>
              <a:pPr/>
              <a:t>‹N°›</a:t>
            </a:fld>
            <a:endParaRPr lang="fr-F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9096E9E-92D5-4629-89B0-E03185FBB6D6}" type="datetimeFigureOut">
              <a:rPr lang="fr-FR" smtClean="0"/>
              <a:pPr/>
              <a:t>05/10/2009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C4DE023-7150-4779-8055-8A5F40F9AAF1}" type="slidenum">
              <a:rPr lang="fr-FR" smtClean="0"/>
              <a:pPr/>
              <a:t>‹N°›</a:t>
            </a:fld>
            <a:endParaRPr lang="fr-F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Disposition personnalisé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9096E9E-92D5-4629-89B0-E03185FBB6D6}" type="datetimeFigureOut">
              <a:rPr lang="fr-FR" smtClean="0"/>
              <a:pPr/>
              <a:t>05/10/2009</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9C4DE023-7150-4779-8055-8A5F40F9AAF1}" type="slidenum">
              <a:rPr lang="fr-FR" smtClean="0"/>
              <a:pPr/>
              <a:t>‹N°›</a:t>
            </a:fld>
            <a:endParaRPr lang="fr-F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BE500B01-8C2F-4587-AFD5-A5DEA97ED669}" type="datetimeFigureOut">
              <a:rPr lang="fr-FR" smtClean="0"/>
              <a:pPr/>
              <a:t>05/10/2009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D00A47D-132A-467B-A953-CFABFC34D108}" type="slidenum">
              <a:rPr lang="fr-FR" smtClean="0"/>
              <a:pPr/>
              <a:t>‹N°›</a:t>
            </a:fld>
            <a:endParaRPr lang="fr-F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E500B01-8C2F-4587-AFD5-A5DEA97ED669}" type="datetimeFigureOut">
              <a:rPr lang="fr-FR" smtClean="0"/>
              <a:pPr/>
              <a:t>05/10/2009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D00A47D-132A-467B-A953-CFABFC34D108}" type="slidenum">
              <a:rPr lang="fr-FR" smtClean="0"/>
              <a:pPr/>
              <a:t>‹N°›</a:t>
            </a:fld>
            <a:endParaRPr lang="fr-F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BE500B01-8C2F-4587-AFD5-A5DEA97ED669}" type="datetimeFigureOut">
              <a:rPr lang="fr-FR" smtClean="0"/>
              <a:pPr/>
              <a:t>05/10/2009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D00A47D-132A-467B-A953-CFABFC34D108}" type="slidenum">
              <a:rPr lang="fr-FR" smtClean="0"/>
              <a:pPr/>
              <a:t>‹N°›</a:t>
            </a:fld>
            <a:endParaRPr lang="fr-F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E500B01-8C2F-4587-AFD5-A5DEA97ED669}" type="datetimeFigureOut">
              <a:rPr lang="fr-FR" smtClean="0"/>
              <a:pPr/>
              <a:t>05/10/2009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D00A47D-132A-467B-A953-CFABFC34D108}" type="slidenum">
              <a:rPr lang="fr-FR" smtClean="0"/>
              <a:pPr/>
              <a:t>‹N°›</a:t>
            </a:fld>
            <a:endParaRPr lang="fr-F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E500B01-8C2F-4587-AFD5-A5DEA97ED669}" type="datetimeFigureOut">
              <a:rPr lang="fr-FR" smtClean="0"/>
              <a:pPr/>
              <a:t>05/10/2009</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D00A47D-132A-467B-A953-CFABFC34D108}" type="slidenum">
              <a:rPr lang="fr-FR" smtClean="0"/>
              <a:pPr/>
              <a:t>‹N°›</a:t>
            </a:fld>
            <a:endParaRPr lang="fr-F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BE500B01-8C2F-4587-AFD5-A5DEA97ED669}" type="datetimeFigureOut">
              <a:rPr lang="fr-FR" smtClean="0"/>
              <a:pPr/>
              <a:t>05/10/2009</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D00A47D-132A-467B-A953-CFABFC34D108}" type="slidenum">
              <a:rPr lang="fr-FR" smtClean="0"/>
              <a:pPr/>
              <a:t>‹N°›</a:t>
            </a:fld>
            <a:endParaRPr lang="fr-F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E500B01-8C2F-4587-AFD5-A5DEA97ED669}" type="datetimeFigureOut">
              <a:rPr lang="fr-FR" smtClean="0"/>
              <a:pPr/>
              <a:t>05/10/2009</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D00A47D-132A-467B-A953-CFABFC34D108}" type="slidenum">
              <a:rPr lang="fr-FR" smtClean="0"/>
              <a:pPr/>
              <a:t>‹N°›</a:t>
            </a:fld>
            <a:endParaRPr lang="fr-F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E500B01-8C2F-4587-AFD5-A5DEA97ED669}" type="datetimeFigureOut">
              <a:rPr lang="fr-FR" smtClean="0"/>
              <a:pPr/>
              <a:t>05/10/2009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D00A47D-132A-467B-A953-CFABFC34D108}" type="slidenum">
              <a:rPr lang="fr-FR" smtClean="0"/>
              <a:pPr/>
              <a:t>‹N°›</a:t>
            </a:fld>
            <a:endParaRPr lang="fr-F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E500B01-8C2F-4587-AFD5-A5DEA97ED669}" type="datetimeFigureOut">
              <a:rPr lang="fr-FR" smtClean="0"/>
              <a:pPr/>
              <a:t>05/10/2009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D00A47D-132A-467B-A953-CFABFC34D108}" type="slidenum">
              <a:rPr lang="fr-FR" smtClean="0"/>
              <a:pPr/>
              <a:t>‹N°›</a:t>
            </a:fld>
            <a:endParaRPr lang="fr-F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E500B01-8C2F-4587-AFD5-A5DEA97ED669}" type="datetimeFigureOut">
              <a:rPr lang="fr-FR" smtClean="0"/>
              <a:pPr/>
              <a:t>05/10/2009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D00A47D-132A-467B-A953-CFABFC34D108}" type="slidenum">
              <a:rPr lang="fr-FR" smtClean="0"/>
              <a:pPr/>
              <a:t>‹N°›</a:t>
            </a:fld>
            <a:endParaRPr lang="fr-F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E500B01-8C2F-4587-AFD5-A5DEA97ED669}" type="datetimeFigureOut">
              <a:rPr lang="fr-FR" smtClean="0"/>
              <a:pPr/>
              <a:t>05/10/2009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D00A47D-132A-467B-A953-CFABFC34D108}" type="slidenum">
              <a:rPr lang="fr-FR" smtClean="0"/>
              <a:pPr/>
              <a:t>‹N°›</a:t>
            </a:fld>
            <a:endParaRPr lang="fr-F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a:prstGeom prst="rect">
            <a:avLst/>
          </a:prstGeo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
        <p:nvSpPr>
          <p:cNvPr id="4" name="Espace réservé du numéro de diapositive 3"/>
          <p:cNvSpPr>
            <a:spLocks noGrp="1"/>
          </p:cNvSpPr>
          <p:nvPr>
            <p:ph type="sldNum" sz="quarter" idx="10"/>
          </p:nvPr>
        </p:nvSpPr>
        <p:spPr/>
        <p:txBody>
          <a:bodyPr/>
          <a:lstStyle>
            <a:lvl1pPr>
              <a:defRPr/>
            </a:lvl1pPr>
          </a:lstStyle>
          <a:p>
            <a:r>
              <a:rPr lang="fr-FR"/>
              <a:t>              </a:t>
            </a:r>
            <a:fld id="{799FDB0C-E14E-451D-A2D5-FA056A6DC3CD}" type="slidenum">
              <a:rPr lang="fr-FR"/>
              <a:pPr/>
              <a:t>‹N°›</a:t>
            </a:fld>
            <a:endParaRPr lang="fr-F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a:prstGeom prst="rect">
            <a:avLst/>
          </a:prstGeom>
        </p:spPr>
        <p:txBody>
          <a:bodyPr/>
          <a:lstStyle/>
          <a:p>
            <a:r>
              <a:rPr lang="fr-FR" smtClean="0"/>
              <a:t>Cliquez pour modifier le style du titre</a:t>
            </a:r>
            <a:endParaRPr lang="fr-FR"/>
          </a:p>
        </p:txBody>
      </p:sp>
      <p:sp>
        <p:nvSpPr>
          <p:cNvPr id="3" name="Espace réservé du contenu 2"/>
          <p:cNvSpPr>
            <a:spLocks noGrp="1"/>
          </p:cNvSpPr>
          <p:nvPr>
            <p:ph idx="1"/>
          </p:nvPr>
        </p:nvSpPr>
        <p:spPr>
          <a:xfrm>
            <a:off x="457200" y="1600200"/>
            <a:ext cx="8229600" cy="4525963"/>
          </a:xfrm>
          <a:prstGeom prst="rect">
            <a:avLst/>
          </a:prstGeo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numéro de diapositive 3"/>
          <p:cNvSpPr>
            <a:spLocks noGrp="1"/>
          </p:cNvSpPr>
          <p:nvPr>
            <p:ph type="sldNum" sz="quarter" idx="10"/>
          </p:nvPr>
        </p:nvSpPr>
        <p:spPr/>
        <p:txBody>
          <a:bodyPr/>
          <a:lstStyle>
            <a:lvl1pPr>
              <a:defRPr/>
            </a:lvl1pPr>
          </a:lstStyle>
          <a:p>
            <a:r>
              <a:rPr lang="fr-FR"/>
              <a:t>              </a:t>
            </a:r>
            <a:fld id="{8BD51CC0-2C69-49E9-84E7-70A32C1D2656}" type="slidenum">
              <a:rPr lang="fr-FR"/>
              <a:pPr/>
              <a:t>‹N°›</a:t>
            </a:fld>
            <a:endParaRPr lang="fr-F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Espace réservé du numéro de diapositive 3"/>
          <p:cNvSpPr>
            <a:spLocks noGrp="1"/>
          </p:cNvSpPr>
          <p:nvPr>
            <p:ph type="sldNum" sz="quarter" idx="10"/>
          </p:nvPr>
        </p:nvSpPr>
        <p:spPr/>
        <p:txBody>
          <a:bodyPr/>
          <a:lstStyle>
            <a:lvl1pPr>
              <a:defRPr/>
            </a:lvl1pPr>
          </a:lstStyle>
          <a:p>
            <a:r>
              <a:rPr lang="fr-FR"/>
              <a:t>              </a:t>
            </a:r>
            <a:fld id="{4069F78A-4806-4066-9CD2-5E359E3BE135}" type="slidenum">
              <a:rPr lang="fr-FR"/>
              <a:pPr/>
              <a:t>‹N°›</a:t>
            </a:fld>
            <a:endParaRPr lang="fr-F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a:prstGeom prst="rect">
            <a:avLst/>
          </a:prstGeom>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numéro de diapositive 4"/>
          <p:cNvSpPr>
            <a:spLocks noGrp="1"/>
          </p:cNvSpPr>
          <p:nvPr>
            <p:ph type="sldNum" sz="quarter" idx="10"/>
          </p:nvPr>
        </p:nvSpPr>
        <p:spPr/>
        <p:txBody>
          <a:bodyPr/>
          <a:lstStyle>
            <a:lvl1pPr>
              <a:defRPr/>
            </a:lvl1pPr>
          </a:lstStyle>
          <a:p>
            <a:r>
              <a:rPr lang="fr-FR"/>
              <a:t>              </a:t>
            </a:r>
            <a:fld id="{0C7E0F73-B8EB-4700-8D55-EAEDE9805318}" type="slidenum">
              <a:rPr lang="fr-FR"/>
              <a:pPr/>
              <a:t>‹N°›</a:t>
            </a:fld>
            <a:endParaRPr lang="fr-F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a:prstGeom prst="rect">
            <a:avLst/>
          </a:prstGeo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u numéro de diapositive 6"/>
          <p:cNvSpPr>
            <a:spLocks noGrp="1"/>
          </p:cNvSpPr>
          <p:nvPr>
            <p:ph type="sldNum" sz="quarter" idx="10"/>
          </p:nvPr>
        </p:nvSpPr>
        <p:spPr/>
        <p:txBody>
          <a:bodyPr/>
          <a:lstStyle>
            <a:lvl1pPr>
              <a:defRPr/>
            </a:lvl1pPr>
          </a:lstStyle>
          <a:p>
            <a:r>
              <a:rPr lang="fr-FR"/>
              <a:t>              </a:t>
            </a:r>
            <a:fld id="{0C1B5A64-DCA5-4A64-B97C-D8ECB4F4C631}" type="slidenum">
              <a:rPr lang="fr-FR"/>
              <a:pPr/>
              <a:t>‹N°›</a:t>
            </a:fld>
            <a:endParaRPr lang="fr-F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a:prstGeom prst="rect">
            <a:avLst/>
          </a:prstGeom>
        </p:spPr>
        <p:txBody>
          <a:bodyPr/>
          <a:lstStyle/>
          <a:p>
            <a:r>
              <a:rPr lang="fr-FR" smtClean="0"/>
              <a:t>Cliquez pour modifier le style du titre</a:t>
            </a:r>
            <a:endParaRPr lang="fr-FR"/>
          </a:p>
        </p:txBody>
      </p:sp>
      <p:sp>
        <p:nvSpPr>
          <p:cNvPr id="3" name="Espace réservé du numéro de diapositive 2"/>
          <p:cNvSpPr>
            <a:spLocks noGrp="1"/>
          </p:cNvSpPr>
          <p:nvPr>
            <p:ph type="sldNum" sz="quarter" idx="10"/>
          </p:nvPr>
        </p:nvSpPr>
        <p:spPr/>
        <p:txBody>
          <a:bodyPr/>
          <a:lstStyle>
            <a:lvl1pPr>
              <a:defRPr/>
            </a:lvl1pPr>
          </a:lstStyle>
          <a:p>
            <a:r>
              <a:rPr lang="fr-FR"/>
              <a:t>              </a:t>
            </a:r>
            <a:fld id="{F2887834-61A5-4870-B0E0-8B2ED4757903}" type="slidenum">
              <a:rPr lang="fr-FR"/>
              <a:pPr/>
              <a:t>‹N°›</a:t>
            </a:fld>
            <a:endParaRPr lang="fr-F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0"/>
          </p:nvPr>
        </p:nvSpPr>
        <p:spPr/>
        <p:txBody>
          <a:bodyPr/>
          <a:lstStyle>
            <a:lvl1pPr>
              <a:defRPr/>
            </a:lvl1pPr>
          </a:lstStyle>
          <a:p>
            <a:r>
              <a:rPr lang="fr-FR"/>
              <a:t>              </a:t>
            </a:r>
            <a:fld id="{BE06D892-B0BB-4484-AE6E-4CD8B56199BB}" type="slidenum">
              <a:rPr lang="fr-FR"/>
              <a:pPr/>
              <a:t>‹N°›</a:t>
            </a:fld>
            <a:endParaRPr lang="fr-F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a:prstGeom prst="rect">
            <a:avLst/>
          </a:prstGeo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u numéro de diapositive 4"/>
          <p:cNvSpPr>
            <a:spLocks noGrp="1"/>
          </p:cNvSpPr>
          <p:nvPr>
            <p:ph type="sldNum" sz="quarter" idx="10"/>
          </p:nvPr>
        </p:nvSpPr>
        <p:spPr/>
        <p:txBody>
          <a:bodyPr/>
          <a:lstStyle>
            <a:lvl1pPr>
              <a:defRPr/>
            </a:lvl1pPr>
          </a:lstStyle>
          <a:p>
            <a:r>
              <a:rPr lang="fr-FR"/>
              <a:t>              </a:t>
            </a:r>
            <a:fld id="{E0BF127E-2598-436E-8499-F02644BC72F3}" type="slidenum">
              <a:rPr lang="fr-FR"/>
              <a:pPr/>
              <a:t>‹N°›</a:t>
            </a:fld>
            <a:endParaRPr lang="fr-F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u numéro de diapositive 4"/>
          <p:cNvSpPr>
            <a:spLocks noGrp="1"/>
          </p:cNvSpPr>
          <p:nvPr>
            <p:ph type="sldNum" sz="quarter" idx="10"/>
          </p:nvPr>
        </p:nvSpPr>
        <p:spPr/>
        <p:txBody>
          <a:bodyPr/>
          <a:lstStyle>
            <a:lvl1pPr>
              <a:defRPr/>
            </a:lvl1pPr>
          </a:lstStyle>
          <a:p>
            <a:r>
              <a:rPr lang="fr-FR"/>
              <a:t>              </a:t>
            </a:r>
            <a:fld id="{AA12C650-2B7E-450B-8B81-68E3923179E4}" type="slidenum">
              <a:rPr lang="fr-FR"/>
              <a:pPr/>
              <a:t>‹N°›</a:t>
            </a:fld>
            <a:endParaRPr lang="fr-F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a:prstGeom prst="rect">
            <a:avLst/>
          </a:prstGeom>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1600200"/>
            <a:ext cx="8229600" cy="4525963"/>
          </a:xfrm>
          <a:prstGeom prst="rect">
            <a:avLst/>
          </a:prstGeo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numéro de diapositive 3"/>
          <p:cNvSpPr>
            <a:spLocks noGrp="1"/>
          </p:cNvSpPr>
          <p:nvPr>
            <p:ph type="sldNum" sz="quarter" idx="10"/>
          </p:nvPr>
        </p:nvSpPr>
        <p:spPr/>
        <p:txBody>
          <a:bodyPr/>
          <a:lstStyle>
            <a:lvl1pPr>
              <a:defRPr/>
            </a:lvl1pPr>
          </a:lstStyle>
          <a:p>
            <a:r>
              <a:rPr lang="fr-FR"/>
              <a:t>              </a:t>
            </a:r>
            <a:fld id="{2ACC9A23-4F05-4A49-A0DF-2030AED121DA}" type="slidenum">
              <a:rPr lang="fr-FR"/>
              <a:pPr/>
              <a:t>‹N°›</a:t>
            </a:fld>
            <a:endParaRPr lang="fr-F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a:prstGeom prst="rect">
            <a:avLst/>
          </a:prstGeo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a:prstGeom prst="rect">
            <a:avLst/>
          </a:prstGeo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numéro de diapositive 3"/>
          <p:cNvSpPr>
            <a:spLocks noGrp="1"/>
          </p:cNvSpPr>
          <p:nvPr>
            <p:ph type="sldNum" sz="quarter" idx="10"/>
          </p:nvPr>
        </p:nvSpPr>
        <p:spPr/>
        <p:txBody>
          <a:bodyPr/>
          <a:lstStyle>
            <a:lvl1pPr>
              <a:defRPr/>
            </a:lvl1pPr>
          </a:lstStyle>
          <a:p>
            <a:r>
              <a:rPr lang="fr-FR"/>
              <a:t>              </a:t>
            </a:r>
            <a:fld id="{9AE2325A-2FF6-4F60-8C56-A18B4A266FF1}" type="slidenum">
              <a:rPr lang="fr-F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4.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image" Target="../media/image7.png"/><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17" Type="http://schemas.openxmlformats.org/officeDocument/2006/relationships/image" Target="../media/image11.emf"/><Relationship Id="rId2" Type="http://schemas.openxmlformats.org/officeDocument/2006/relationships/slideLayout" Target="../slideLayouts/slideLayout58.xml"/><Relationship Id="rId16" Type="http://schemas.openxmlformats.org/officeDocument/2006/relationships/image" Target="../media/image10.jpeg"/><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5" Type="http://schemas.openxmlformats.org/officeDocument/2006/relationships/image" Target="../media/image9.png"/><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image" Target="../media/image8.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7000">
              <a:schemeClr val="accent2">
                <a:lumMod val="60000"/>
                <a:lumOff val="40000"/>
              </a:schemeClr>
            </a:gs>
            <a:gs pos="64000">
              <a:schemeClr val="accent6">
                <a:lumMod val="75000"/>
              </a:schemeClr>
            </a:gs>
            <a:gs pos="100000">
              <a:srgbClr val="002060"/>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FR" smtClean="0"/>
              <a:t>Cliquez pour modifier le style du titre du masque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endParaRPr lang="fr-F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fr-F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73D15E6-C71C-414C-A639-A6D96048D94F}" type="slidenum">
              <a:rPr lang="fr-FR"/>
              <a:pPr/>
              <a:t>‹N°›</a:t>
            </a:fld>
            <a:endParaRPr lang="fr-FR"/>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57DB52-783C-4356-8BFD-36F360A5A9BD}" type="datetimeFigureOut">
              <a:rPr lang="fr-FR" smtClean="0"/>
              <a:pPr/>
              <a:t>05/10/2009</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31016A-50D7-4370-A235-981979B0B17E}"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27000">
              <a:schemeClr val="accent2">
                <a:lumMod val="60000"/>
                <a:lumOff val="40000"/>
              </a:schemeClr>
            </a:gs>
            <a:gs pos="64000">
              <a:schemeClr val="accent6">
                <a:lumMod val="75000"/>
              </a:schemeClr>
            </a:gs>
            <a:gs pos="100000">
              <a:srgbClr val="002060"/>
            </a:gs>
            <a:gs pos="100000">
              <a:srgbClr val="FFEBFA"/>
            </a:gs>
          </a:gsLst>
          <a:lin ang="5400000" scaled="0"/>
          <a:tileRect/>
        </a:gradFill>
        <a:effectLst/>
      </p:bgPr>
    </p:bg>
    <p:spTree>
      <p:nvGrpSpPr>
        <p:cNvPr id="1" name=""/>
        <p:cNvGrpSpPr/>
        <p:nvPr/>
      </p:nvGrpSpPr>
      <p:grpSpPr>
        <a:xfrm>
          <a:off x="0" y="0"/>
          <a:ext cx="0" cy="0"/>
          <a:chOff x="0" y="0"/>
          <a:chExt cx="0" cy="0"/>
        </a:xfrm>
      </p:grpSpPr>
      <p:grpSp>
        <p:nvGrpSpPr>
          <p:cNvPr id="229378" name="Group 2"/>
          <p:cNvGrpSpPr>
            <a:grpSpLocks/>
          </p:cNvGrpSpPr>
          <p:nvPr/>
        </p:nvGrpSpPr>
        <p:grpSpPr bwMode="auto">
          <a:xfrm>
            <a:off x="11113" y="908050"/>
            <a:ext cx="9132887" cy="152400"/>
            <a:chOff x="0" y="720"/>
            <a:chExt cx="5753" cy="144"/>
          </a:xfrm>
        </p:grpSpPr>
        <p:sp>
          <p:nvSpPr>
            <p:cNvPr id="229379" name="Rectangle 3"/>
            <p:cNvSpPr>
              <a:spLocks noChangeArrowheads="1"/>
            </p:cNvSpPr>
            <p:nvPr/>
          </p:nvSpPr>
          <p:spPr bwMode="auto">
            <a:xfrm>
              <a:off x="0" y="720"/>
              <a:ext cx="5753" cy="69"/>
            </a:xfrm>
            <a:prstGeom prst="rect">
              <a:avLst/>
            </a:prstGeom>
            <a:gradFill rotWithShape="0">
              <a:gsLst>
                <a:gs pos="0">
                  <a:srgbClr val="00C0C0">
                    <a:gamma/>
                    <a:shade val="49804"/>
                    <a:invGamma/>
                  </a:srgbClr>
                </a:gs>
                <a:gs pos="50000">
                  <a:srgbClr val="00C0C0"/>
                </a:gs>
                <a:gs pos="100000">
                  <a:srgbClr val="00C0C0">
                    <a:gamma/>
                    <a:shade val="49804"/>
                    <a:invGamma/>
                  </a:srgbClr>
                </a:gs>
              </a:gsLst>
              <a:lin ang="0" scaled="1"/>
            </a:gradFill>
            <a:ln w="9525">
              <a:noFill/>
              <a:miter lim="800000"/>
              <a:headEnd/>
              <a:tailEnd/>
            </a:ln>
            <a:effectLst/>
          </p:spPr>
          <p:txBody>
            <a:bodyPr wrap="none" anchor="ctr"/>
            <a:lstStyle/>
            <a:p>
              <a:endParaRPr lang="fr-FR"/>
            </a:p>
          </p:txBody>
        </p:sp>
        <p:sp>
          <p:nvSpPr>
            <p:cNvPr id="229380" name="Rectangle 4"/>
            <p:cNvSpPr>
              <a:spLocks noChangeArrowheads="1"/>
            </p:cNvSpPr>
            <p:nvPr/>
          </p:nvSpPr>
          <p:spPr bwMode="auto">
            <a:xfrm>
              <a:off x="0" y="828"/>
              <a:ext cx="5753" cy="36"/>
            </a:xfrm>
            <a:prstGeom prst="rect">
              <a:avLst/>
            </a:prstGeom>
            <a:gradFill rotWithShape="0">
              <a:gsLst>
                <a:gs pos="0">
                  <a:srgbClr val="FF00FF">
                    <a:gamma/>
                    <a:shade val="69804"/>
                    <a:invGamma/>
                  </a:srgbClr>
                </a:gs>
                <a:gs pos="50000">
                  <a:srgbClr val="FF00FF"/>
                </a:gs>
                <a:gs pos="100000">
                  <a:srgbClr val="FF00FF">
                    <a:gamma/>
                    <a:shade val="69804"/>
                    <a:invGamma/>
                  </a:srgbClr>
                </a:gs>
              </a:gsLst>
              <a:lin ang="0" scaled="1"/>
            </a:gradFill>
            <a:ln w="9525">
              <a:noFill/>
              <a:miter lim="800000"/>
              <a:headEnd/>
              <a:tailEnd/>
            </a:ln>
            <a:effectLst/>
          </p:spPr>
          <p:txBody>
            <a:bodyPr wrap="none" anchor="ctr"/>
            <a:lstStyle/>
            <a:p>
              <a:endParaRPr lang="fr-FR"/>
            </a:p>
          </p:txBody>
        </p:sp>
      </p:grpSp>
      <p:sp>
        <p:nvSpPr>
          <p:cNvPr id="229381" name="Rectangle 5"/>
          <p:cNvSpPr>
            <a:spLocks noGrp="1" noChangeArrowheads="1"/>
          </p:cNvSpPr>
          <p:nvPr>
            <p:ph type="title"/>
          </p:nvPr>
        </p:nvSpPr>
        <p:spPr bwMode="auto">
          <a:xfrm>
            <a:off x="990600" y="152400"/>
            <a:ext cx="6557963" cy="685800"/>
          </a:xfrm>
          <a:prstGeom prst="rect">
            <a:avLst/>
          </a:prstGeom>
          <a:noFill/>
          <a:ln w="9525">
            <a:noFill/>
            <a:miter lim="800000"/>
            <a:headEnd/>
            <a:tailEnd/>
          </a:ln>
          <a:effectLst/>
        </p:spPr>
        <p:txBody>
          <a:bodyPr vert="horz" wrap="square" lIns="92075" tIns="46038" rIns="92075" bIns="46038" numCol="1" anchor="b" anchorCtr="0" compatLnSpc="1">
            <a:prstTxWarp prst="textNoShape">
              <a:avLst/>
            </a:prstTxWarp>
          </a:bodyPr>
          <a:lstStyle/>
          <a:p>
            <a:pPr lvl="0"/>
            <a:r>
              <a:rPr lang="en-US" smtClean="0"/>
              <a:t>Click to edit Master title style</a:t>
            </a:r>
          </a:p>
        </p:txBody>
      </p:sp>
      <p:sp>
        <p:nvSpPr>
          <p:cNvPr id="229382" name="Rectangle 6"/>
          <p:cNvSpPr>
            <a:spLocks noGrp="1" noChangeArrowheads="1"/>
          </p:cNvSpPr>
          <p:nvPr>
            <p:ph type="body" idx="1"/>
          </p:nvPr>
        </p:nvSpPr>
        <p:spPr bwMode="auto">
          <a:xfrm>
            <a:off x="609600" y="1066800"/>
            <a:ext cx="8001000" cy="52578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9383" name="Line 7"/>
          <p:cNvSpPr>
            <a:spLocks noChangeShapeType="1"/>
          </p:cNvSpPr>
          <p:nvPr/>
        </p:nvSpPr>
        <p:spPr bwMode="auto">
          <a:xfrm>
            <a:off x="0" y="6400800"/>
            <a:ext cx="9074150" cy="0"/>
          </a:xfrm>
          <a:prstGeom prst="line">
            <a:avLst/>
          </a:prstGeom>
          <a:noFill/>
          <a:ln w="25400">
            <a:solidFill>
              <a:srgbClr val="D93192"/>
            </a:solidFill>
            <a:round/>
            <a:headEnd type="none" w="sm" len="sm"/>
            <a:tailEnd type="none" w="sm" len="sm"/>
          </a:ln>
          <a:effectLst/>
        </p:spPr>
        <p:txBody>
          <a:bodyPr wrap="none" anchor="ctr"/>
          <a:lstStyle/>
          <a:p>
            <a:endParaRPr lang="fr-FR"/>
          </a:p>
        </p:txBody>
      </p:sp>
      <p:sp>
        <p:nvSpPr>
          <p:cNvPr id="229384" name="Text Box 8"/>
          <p:cNvSpPr txBox="1">
            <a:spLocks noChangeArrowheads="1"/>
          </p:cNvSpPr>
          <p:nvPr/>
        </p:nvSpPr>
        <p:spPr bwMode="auto">
          <a:xfrm>
            <a:off x="7669213" y="6400800"/>
            <a:ext cx="914400" cy="366713"/>
          </a:xfrm>
          <a:prstGeom prst="rect">
            <a:avLst/>
          </a:prstGeom>
          <a:noFill/>
          <a:ln w="12700">
            <a:noFill/>
            <a:miter lim="800000"/>
            <a:headEnd type="none" w="sm" len="sm"/>
            <a:tailEnd type="none" w="sm" len="sm"/>
          </a:ln>
          <a:effectLst/>
        </p:spPr>
        <p:txBody>
          <a:bodyPr>
            <a:spAutoFit/>
          </a:bodyPr>
          <a:lstStyle/>
          <a:p>
            <a:pPr algn="l" eaLnBrk="0" hangingPunct="0">
              <a:spcBef>
                <a:spcPct val="50000"/>
              </a:spcBef>
            </a:pPr>
            <a:endParaRPr lang="en-US" sz="1800">
              <a:latin typeface="Arial" charset="0"/>
            </a:endParaRPr>
          </a:p>
        </p:txBody>
      </p:sp>
      <p:sp>
        <p:nvSpPr>
          <p:cNvPr id="229385" name="Text Box 9"/>
          <p:cNvSpPr txBox="1">
            <a:spLocks noChangeArrowheads="1"/>
          </p:cNvSpPr>
          <p:nvPr/>
        </p:nvSpPr>
        <p:spPr bwMode="auto">
          <a:xfrm>
            <a:off x="6584950" y="6453188"/>
            <a:ext cx="2468563" cy="336550"/>
          </a:xfrm>
          <a:prstGeom prst="rect">
            <a:avLst/>
          </a:prstGeom>
          <a:noFill/>
          <a:ln w="12700">
            <a:noFill/>
            <a:miter lim="800000"/>
            <a:headEnd type="none" w="sm" len="sm"/>
            <a:tailEnd type="none" w="sm" len="sm"/>
          </a:ln>
          <a:effectLst/>
        </p:spPr>
        <p:txBody>
          <a:bodyPr>
            <a:spAutoFit/>
          </a:bodyPr>
          <a:lstStyle/>
          <a:p>
            <a:pPr algn="l" eaLnBrk="0" hangingPunct="0">
              <a:spcBef>
                <a:spcPct val="50000"/>
              </a:spcBef>
            </a:pPr>
            <a:r>
              <a:rPr lang="en-US" sz="1600">
                <a:latin typeface="Arial Unicode MS" pitchFamily="34" charset="-128"/>
              </a:rPr>
              <a:t>CARE 05, 23/11/2005</a:t>
            </a:r>
          </a:p>
        </p:txBody>
      </p:sp>
      <p:sp>
        <p:nvSpPr>
          <p:cNvPr id="229386" name="Text Box 10"/>
          <p:cNvSpPr txBox="1">
            <a:spLocks noChangeArrowheads="1"/>
          </p:cNvSpPr>
          <p:nvPr/>
        </p:nvSpPr>
        <p:spPr bwMode="auto">
          <a:xfrm>
            <a:off x="611188" y="6453188"/>
            <a:ext cx="4298950" cy="366712"/>
          </a:xfrm>
          <a:prstGeom prst="rect">
            <a:avLst/>
          </a:prstGeom>
          <a:noFill/>
          <a:ln w="12700">
            <a:noFill/>
            <a:miter lim="800000"/>
            <a:headEnd type="none" w="sm" len="sm"/>
            <a:tailEnd type="none" w="sm" len="sm"/>
          </a:ln>
          <a:effectLst/>
        </p:spPr>
        <p:txBody>
          <a:bodyPr>
            <a:spAutoFit/>
          </a:bodyPr>
          <a:lstStyle/>
          <a:p>
            <a:pPr algn="l" eaLnBrk="0" hangingPunct="0">
              <a:spcBef>
                <a:spcPct val="50000"/>
              </a:spcBef>
            </a:pPr>
            <a:r>
              <a:rPr lang="en-US" sz="1400">
                <a:latin typeface="Arial" charset="0"/>
              </a:rPr>
              <a:t>R. Losito, </a:t>
            </a:r>
            <a:r>
              <a:rPr lang="en-US" sz="1800" i="1"/>
              <a:t>The PHIN Photoinjector for CTF3</a:t>
            </a:r>
          </a:p>
        </p:txBody>
      </p:sp>
      <p:pic>
        <p:nvPicPr>
          <p:cNvPr id="229387" name="Picture 11" descr="logoPHIN"/>
          <p:cNvPicPr>
            <a:picLocks noChangeAspect="1" noChangeArrowheads="1"/>
          </p:cNvPicPr>
          <p:nvPr userDrawn="1"/>
        </p:nvPicPr>
        <p:blipFill>
          <a:blip r:embed="rId13" cstate="print"/>
          <a:srcRect/>
          <a:stretch>
            <a:fillRect/>
          </a:stretch>
        </p:blipFill>
        <p:spPr bwMode="auto">
          <a:xfrm>
            <a:off x="7554913" y="0"/>
            <a:ext cx="1589087" cy="906463"/>
          </a:xfrm>
          <a:prstGeom prst="rect">
            <a:avLst/>
          </a:prstGeom>
          <a:noFill/>
        </p:spPr>
      </p:pic>
      <p:pic>
        <p:nvPicPr>
          <p:cNvPr id="229388" name="Picture 12" descr="AB-Logo"/>
          <p:cNvPicPr>
            <a:picLocks noChangeAspect="1" noChangeArrowheads="1"/>
          </p:cNvPicPr>
          <p:nvPr userDrawn="1"/>
        </p:nvPicPr>
        <p:blipFill>
          <a:blip r:embed="rId14" cstate="print"/>
          <a:srcRect/>
          <a:stretch>
            <a:fillRect/>
          </a:stretch>
        </p:blipFill>
        <p:spPr bwMode="auto">
          <a:xfrm>
            <a:off x="0" y="0"/>
            <a:ext cx="895350" cy="895350"/>
          </a:xfrm>
          <a:prstGeom prst="rect">
            <a:avLst/>
          </a:prstGeom>
          <a:noFill/>
        </p:spPr>
      </p:pic>
    </p:spTree>
  </p:cSld>
  <p:clrMap bg1="lt1" tx1="dk1" bg2="lt2" tx2="dk2" accent1="accent1" accent2="accent2" accent3="accent3" accent4="accent4" accent5="accent5" accent6="accent6" hlink="hlink" folHlink="folHlink"/>
  <p:sldLayoutIdLst>
    <p:sldLayoutId id="2147483651"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xStyles>
    <p:titleStyle>
      <a:lvl1pPr algn="ctr" rtl="0" fontAlgn="base">
        <a:spcBef>
          <a:spcPct val="0"/>
        </a:spcBef>
        <a:spcAft>
          <a:spcPct val="0"/>
        </a:spcAft>
        <a:defRPr sz="3600" b="1">
          <a:solidFill>
            <a:schemeClr val="tx2"/>
          </a:solidFill>
          <a:latin typeface="+mj-lt"/>
          <a:ea typeface="+mj-ea"/>
          <a:cs typeface="+mj-cs"/>
        </a:defRPr>
      </a:lvl1pPr>
      <a:lvl2pPr algn="ctr" rtl="0" fontAlgn="base">
        <a:spcBef>
          <a:spcPct val="0"/>
        </a:spcBef>
        <a:spcAft>
          <a:spcPct val="0"/>
        </a:spcAft>
        <a:defRPr sz="3600" b="1">
          <a:solidFill>
            <a:schemeClr val="tx2"/>
          </a:solidFill>
          <a:latin typeface="Times New Roman" pitchFamily="18" charset="0"/>
        </a:defRPr>
      </a:lvl2pPr>
      <a:lvl3pPr algn="ctr" rtl="0" fontAlgn="base">
        <a:spcBef>
          <a:spcPct val="0"/>
        </a:spcBef>
        <a:spcAft>
          <a:spcPct val="0"/>
        </a:spcAft>
        <a:defRPr sz="3600" b="1">
          <a:solidFill>
            <a:schemeClr val="tx2"/>
          </a:solidFill>
          <a:latin typeface="Times New Roman" pitchFamily="18" charset="0"/>
        </a:defRPr>
      </a:lvl3pPr>
      <a:lvl4pPr algn="ctr" rtl="0" fontAlgn="base">
        <a:spcBef>
          <a:spcPct val="0"/>
        </a:spcBef>
        <a:spcAft>
          <a:spcPct val="0"/>
        </a:spcAft>
        <a:defRPr sz="3600" b="1">
          <a:solidFill>
            <a:schemeClr val="tx2"/>
          </a:solidFill>
          <a:latin typeface="Times New Roman" pitchFamily="18" charset="0"/>
        </a:defRPr>
      </a:lvl4pPr>
      <a:lvl5pPr algn="ctr" rtl="0" fontAlgn="base">
        <a:spcBef>
          <a:spcPct val="0"/>
        </a:spcBef>
        <a:spcAft>
          <a:spcPct val="0"/>
        </a:spcAft>
        <a:defRPr sz="3600" b="1">
          <a:solidFill>
            <a:schemeClr val="tx2"/>
          </a:solidFill>
          <a:latin typeface="Times New Roman" pitchFamily="18" charset="0"/>
        </a:defRPr>
      </a:lvl5pPr>
      <a:lvl6pPr marL="457200" algn="ctr" rtl="0" fontAlgn="base">
        <a:spcBef>
          <a:spcPct val="0"/>
        </a:spcBef>
        <a:spcAft>
          <a:spcPct val="0"/>
        </a:spcAft>
        <a:defRPr sz="3600" b="1">
          <a:solidFill>
            <a:schemeClr val="tx2"/>
          </a:solidFill>
          <a:latin typeface="Times New Roman" pitchFamily="18" charset="0"/>
        </a:defRPr>
      </a:lvl6pPr>
      <a:lvl7pPr marL="914400" algn="ctr" rtl="0" fontAlgn="base">
        <a:spcBef>
          <a:spcPct val="0"/>
        </a:spcBef>
        <a:spcAft>
          <a:spcPct val="0"/>
        </a:spcAft>
        <a:defRPr sz="3600" b="1">
          <a:solidFill>
            <a:schemeClr val="tx2"/>
          </a:solidFill>
          <a:latin typeface="Times New Roman" pitchFamily="18" charset="0"/>
        </a:defRPr>
      </a:lvl7pPr>
      <a:lvl8pPr marL="1371600" algn="ctr" rtl="0" fontAlgn="base">
        <a:spcBef>
          <a:spcPct val="0"/>
        </a:spcBef>
        <a:spcAft>
          <a:spcPct val="0"/>
        </a:spcAft>
        <a:defRPr sz="3600" b="1">
          <a:solidFill>
            <a:schemeClr val="tx2"/>
          </a:solidFill>
          <a:latin typeface="Times New Roman" pitchFamily="18" charset="0"/>
        </a:defRPr>
      </a:lvl8pPr>
      <a:lvl9pPr marL="1828800" algn="ctr" rtl="0" fontAlgn="base">
        <a:spcBef>
          <a:spcPct val="0"/>
        </a:spcBef>
        <a:spcAft>
          <a:spcPct val="0"/>
        </a:spcAft>
        <a:defRPr sz="3600" b="1">
          <a:solidFill>
            <a:schemeClr val="tx2"/>
          </a:solidFill>
          <a:latin typeface="Times New Roman" pitchFamily="18" charset="0"/>
        </a:defRPr>
      </a:lvl9pPr>
    </p:titleStyle>
    <p:bodyStyle>
      <a:lvl1pPr marL="342900" indent="-342900" algn="l" rtl="0" fontAlgn="base">
        <a:spcBef>
          <a:spcPct val="20000"/>
        </a:spcBef>
        <a:spcAft>
          <a:spcPct val="0"/>
        </a:spcAft>
        <a:buClr>
          <a:schemeClr val="accent1"/>
        </a:buClr>
        <a:buSzPct val="6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rgbClr val="0000FF"/>
        </a:buClr>
        <a:buSzPct val="80000"/>
        <a:buFont typeface="Symbol" pitchFamily="18" charset="2"/>
        <a:buChar char="¨"/>
        <a:defRPr sz="2400">
          <a:solidFill>
            <a:schemeClr val="tx1"/>
          </a:solidFill>
          <a:latin typeface="+mn-lt"/>
        </a:defRPr>
      </a:lvl2pPr>
      <a:lvl3pPr marL="1143000" indent="-228600" algn="l" rtl="0" fontAlgn="base">
        <a:spcBef>
          <a:spcPct val="20000"/>
        </a:spcBef>
        <a:spcAft>
          <a:spcPct val="0"/>
        </a:spcAft>
        <a:buClr>
          <a:schemeClr val="tx1"/>
        </a:buClr>
        <a:buSzPct val="75000"/>
        <a:buFont typeface="Wingdings" pitchFamily="2" charset="2"/>
        <a:buChar char="W"/>
        <a:defRPr sz="2000">
          <a:solidFill>
            <a:schemeClr val="tx1"/>
          </a:solidFill>
          <a:latin typeface="+mn-lt"/>
        </a:defRPr>
      </a:lvl3pPr>
      <a:lvl4pPr marL="1600200" indent="-228600" algn="l" rtl="0" fontAlgn="base">
        <a:spcBef>
          <a:spcPct val="20000"/>
        </a:spcBef>
        <a:spcAft>
          <a:spcPct val="0"/>
        </a:spcAft>
        <a:buClr>
          <a:srgbClr val="FC0128"/>
        </a:buClr>
        <a:buSzPct val="75000"/>
        <a:buFont typeface="Wingdings" pitchFamily="2" charset="2"/>
        <a:buChar char="ð"/>
        <a:defRPr sz="2000">
          <a:solidFill>
            <a:schemeClr val="tx1"/>
          </a:solidFill>
          <a:latin typeface="+mn-lt"/>
        </a:defRPr>
      </a:lvl4pPr>
      <a:lvl5pPr marL="2057400" indent="-228600" algn="l" rtl="0" fontAlgn="base">
        <a:spcBef>
          <a:spcPct val="20000"/>
        </a:spcBef>
        <a:spcAft>
          <a:spcPct val="0"/>
        </a:spcAft>
        <a:buClr>
          <a:schemeClr val="accent2"/>
        </a:buClr>
        <a:buSzPct val="75000"/>
        <a:buFont typeface="Wingdings" pitchFamily="2" charset="2"/>
        <a:buChar char="ð"/>
        <a:defRPr sz="2000">
          <a:solidFill>
            <a:schemeClr val="tx1"/>
          </a:solidFill>
          <a:latin typeface="+mn-lt"/>
        </a:defRPr>
      </a:lvl5pPr>
      <a:lvl6pPr marL="2514600" indent="-228600" algn="l" rtl="0" fontAlgn="base">
        <a:spcBef>
          <a:spcPct val="20000"/>
        </a:spcBef>
        <a:spcAft>
          <a:spcPct val="0"/>
        </a:spcAft>
        <a:buClr>
          <a:schemeClr val="accent2"/>
        </a:buClr>
        <a:buSzPct val="75000"/>
        <a:buFont typeface="Wingdings" pitchFamily="2" charset="2"/>
        <a:buChar char="ð"/>
        <a:defRPr sz="2000">
          <a:solidFill>
            <a:schemeClr val="tx1"/>
          </a:solidFill>
          <a:latin typeface="+mn-lt"/>
        </a:defRPr>
      </a:lvl6pPr>
      <a:lvl7pPr marL="2971800" indent="-228600" algn="l" rtl="0" fontAlgn="base">
        <a:spcBef>
          <a:spcPct val="20000"/>
        </a:spcBef>
        <a:spcAft>
          <a:spcPct val="0"/>
        </a:spcAft>
        <a:buClr>
          <a:schemeClr val="accent2"/>
        </a:buClr>
        <a:buSzPct val="75000"/>
        <a:buFont typeface="Wingdings" pitchFamily="2" charset="2"/>
        <a:buChar char="ð"/>
        <a:defRPr sz="2000">
          <a:solidFill>
            <a:schemeClr val="tx1"/>
          </a:solidFill>
          <a:latin typeface="+mn-lt"/>
        </a:defRPr>
      </a:lvl7pPr>
      <a:lvl8pPr marL="3429000" indent="-228600" algn="l" rtl="0" fontAlgn="base">
        <a:spcBef>
          <a:spcPct val="20000"/>
        </a:spcBef>
        <a:spcAft>
          <a:spcPct val="0"/>
        </a:spcAft>
        <a:buClr>
          <a:schemeClr val="accent2"/>
        </a:buClr>
        <a:buSzPct val="75000"/>
        <a:buFont typeface="Wingdings" pitchFamily="2" charset="2"/>
        <a:buChar char="ð"/>
        <a:defRPr sz="2000">
          <a:solidFill>
            <a:schemeClr val="tx1"/>
          </a:solidFill>
          <a:latin typeface="+mn-lt"/>
        </a:defRPr>
      </a:lvl8pPr>
      <a:lvl9pPr marL="3886200" indent="-228600" algn="l" rtl="0" fontAlgn="base">
        <a:spcBef>
          <a:spcPct val="20000"/>
        </a:spcBef>
        <a:spcAft>
          <a:spcPct val="0"/>
        </a:spcAft>
        <a:buClr>
          <a:schemeClr val="accent2"/>
        </a:buClr>
        <a:buSzPct val="75000"/>
        <a:buFont typeface="Wingdings" pitchFamily="2" charset="2"/>
        <a:buChar char="ð"/>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27000">
              <a:schemeClr val="accent2">
                <a:lumMod val="60000"/>
                <a:lumOff val="40000"/>
              </a:schemeClr>
            </a:gs>
            <a:gs pos="64000">
              <a:schemeClr val="accent6">
                <a:lumMod val="75000"/>
              </a:schemeClr>
            </a:gs>
            <a:gs pos="100000">
              <a:srgbClr val="002060"/>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096E9E-92D5-4629-89B0-E03185FBB6D6}" type="datetimeFigureOut">
              <a:rPr lang="fr-FR" smtClean="0"/>
              <a:pPr/>
              <a:t>05/10/2009</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4DE023-7150-4779-8055-8A5F40F9AAF1}"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27000">
              <a:schemeClr val="accent2">
                <a:lumMod val="60000"/>
                <a:lumOff val="40000"/>
              </a:schemeClr>
            </a:gs>
            <a:gs pos="64000">
              <a:schemeClr val="accent6">
                <a:lumMod val="75000"/>
              </a:schemeClr>
            </a:gs>
            <a:gs pos="100000">
              <a:srgbClr val="002060"/>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500B01-8C2F-4587-AFD5-A5DEA97ED669}" type="datetimeFigureOut">
              <a:rPr lang="fr-FR" smtClean="0"/>
              <a:pPr/>
              <a:t>05/10/2009</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00A47D-132A-467B-A953-CFABFC34D108}"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27000">
              <a:schemeClr val="accent2">
                <a:lumMod val="60000"/>
                <a:lumOff val="40000"/>
              </a:schemeClr>
            </a:gs>
            <a:gs pos="64000">
              <a:schemeClr val="accent6">
                <a:lumMod val="75000"/>
              </a:schemeClr>
            </a:gs>
            <a:gs pos="100000">
              <a:srgbClr val="002060"/>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80578" name="Rectangle 2"/>
          <p:cNvSpPr>
            <a:spLocks noGrp="1" noChangeArrowheads="1"/>
          </p:cNvSpPr>
          <p:nvPr>
            <p:ph type="sldNum" sz="quarter" idx="4"/>
          </p:nvPr>
        </p:nvSpPr>
        <p:spPr bwMode="auto">
          <a:xfrm>
            <a:off x="7010400" y="6454775"/>
            <a:ext cx="2133600" cy="403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FF"/>
                </a:solidFill>
                <a:latin typeface="+mn-lt"/>
              </a:defRPr>
            </a:lvl1pPr>
          </a:lstStyle>
          <a:p>
            <a:r>
              <a:rPr lang="fr-FR"/>
              <a:t>              </a:t>
            </a:r>
            <a:fld id="{CE710782-01FE-490E-95F7-3873E9C503F9}" type="slidenum">
              <a:rPr lang="fr-FR"/>
              <a:pPr/>
              <a:t>‹N°›</a:t>
            </a:fld>
            <a:endParaRPr lang="fr-FR"/>
          </a:p>
        </p:txBody>
      </p:sp>
      <p:sp>
        <p:nvSpPr>
          <p:cNvPr id="280579" name="Rectangle 3"/>
          <p:cNvSpPr>
            <a:spLocks noChangeArrowheads="1"/>
          </p:cNvSpPr>
          <p:nvPr userDrawn="1"/>
        </p:nvSpPr>
        <p:spPr bwMode="auto">
          <a:xfrm>
            <a:off x="730250" y="6484938"/>
            <a:ext cx="1482725" cy="373062"/>
          </a:xfrm>
          <a:prstGeom prst="rect">
            <a:avLst/>
          </a:prstGeom>
          <a:noFill/>
          <a:ln w="9525">
            <a:noFill/>
            <a:miter lim="800000"/>
            <a:headEnd/>
            <a:tailEnd/>
          </a:ln>
          <a:effectLst/>
        </p:spPr>
        <p:txBody>
          <a:bodyPr lIns="0" tIns="0" rIns="0" bIns="0"/>
          <a:lstStyle/>
          <a:p>
            <a:pPr eaLnBrk="0" hangingPunct="0"/>
            <a:r>
              <a:rPr lang="en-US" sz="1400" i="1">
                <a:solidFill>
                  <a:srgbClr val="0000FF"/>
                </a:solidFill>
                <a:latin typeface="Arial" charset="0"/>
              </a:rPr>
              <a:t>Bernard  Visentin</a:t>
            </a:r>
          </a:p>
        </p:txBody>
      </p:sp>
      <p:pic>
        <p:nvPicPr>
          <p:cNvPr id="280580" name="Picture 4" descr="barre2"/>
          <p:cNvPicPr>
            <a:picLocks noChangeAspect="1" noChangeArrowheads="1"/>
          </p:cNvPicPr>
          <p:nvPr userDrawn="1"/>
        </p:nvPicPr>
        <p:blipFill>
          <a:blip r:embed="rId13" cstate="print"/>
          <a:srcRect/>
          <a:stretch>
            <a:fillRect/>
          </a:stretch>
        </p:blipFill>
        <p:spPr bwMode="auto">
          <a:xfrm>
            <a:off x="288925" y="6092825"/>
            <a:ext cx="8855075" cy="431800"/>
          </a:xfrm>
          <a:prstGeom prst="rect">
            <a:avLst/>
          </a:prstGeom>
          <a:noFill/>
        </p:spPr>
      </p:pic>
      <p:sp>
        <p:nvSpPr>
          <p:cNvPr id="280581" name="Rectangle 5"/>
          <p:cNvSpPr>
            <a:spLocks noChangeArrowheads="1"/>
          </p:cNvSpPr>
          <p:nvPr userDrawn="1"/>
        </p:nvSpPr>
        <p:spPr bwMode="auto">
          <a:xfrm>
            <a:off x="2679700" y="6496050"/>
            <a:ext cx="4070350" cy="271463"/>
          </a:xfrm>
          <a:prstGeom prst="rect">
            <a:avLst/>
          </a:prstGeom>
          <a:noFill/>
          <a:ln w="9525">
            <a:noFill/>
            <a:miter lim="800000"/>
            <a:headEnd/>
            <a:tailEnd/>
          </a:ln>
          <a:effectLst/>
        </p:spPr>
        <p:txBody>
          <a:bodyPr lIns="0" tIns="0" rIns="0" bIns="0"/>
          <a:lstStyle/>
          <a:p>
            <a:pPr eaLnBrk="0" hangingPunct="0"/>
            <a:r>
              <a:rPr lang="en-US" sz="1400">
                <a:solidFill>
                  <a:srgbClr val="0000FF"/>
                </a:solidFill>
                <a:latin typeface="Arial" charset="0"/>
              </a:rPr>
              <a:t>      Annual Meeting                  CERN – 23/11/ 2005</a:t>
            </a:r>
          </a:p>
        </p:txBody>
      </p:sp>
      <p:pic>
        <p:nvPicPr>
          <p:cNvPr id="280582" name="Picture 6" descr="logoCARE"/>
          <p:cNvPicPr>
            <a:picLocks noChangeAspect="1" noChangeArrowheads="1"/>
          </p:cNvPicPr>
          <p:nvPr userDrawn="1"/>
        </p:nvPicPr>
        <p:blipFill>
          <a:blip r:embed="rId14" cstate="print"/>
          <a:srcRect/>
          <a:stretch>
            <a:fillRect/>
          </a:stretch>
        </p:blipFill>
        <p:spPr bwMode="auto">
          <a:xfrm>
            <a:off x="4327525" y="6381750"/>
            <a:ext cx="677863" cy="419100"/>
          </a:xfrm>
          <a:prstGeom prst="rect">
            <a:avLst/>
          </a:prstGeom>
          <a:noFill/>
        </p:spPr>
      </p:pic>
      <p:grpSp>
        <p:nvGrpSpPr>
          <p:cNvPr id="280583" name="Group 7"/>
          <p:cNvGrpSpPr>
            <a:grpSpLocks/>
          </p:cNvGrpSpPr>
          <p:nvPr userDrawn="1"/>
        </p:nvGrpSpPr>
        <p:grpSpPr bwMode="auto">
          <a:xfrm>
            <a:off x="150813" y="177800"/>
            <a:ext cx="8834437" cy="503238"/>
            <a:chOff x="105" y="165"/>
            <a:chExt cx="5565" cy="317"/>
          </a:xfrm>
        </p:grpSpPr>
        <p:pic>
          <p:nvPicPr>
            <p:cNvPr id="280584" name="Picture 8" descr="barre"/>
            <p:cNvPicPr>
              <a:picLocks noChangeAspect="1" noChangeArrowheads="1"/>
            </p:cNvPicPr>
            <p:nvPr userDrawn="1"/>
          </p:nvPicPr>
          <p:blipFill>
            <a:blip r:embed="rId15" cstate="print"/>
            <a:srcRect/>
            <a:stretch>
              <a:fillRect/>
            </a:stretch>
          </p:blipFill>
          <p:spPr bwMode="auto">
            <a:xfrm>
              <a:off x="105" y="220"/>
              <a:ext cx="5565" cy="262"/>
            </a:xfrm>
            <a:prstGeom prst="rect">
              <a:avLst/>
            </a:prstGeom>
            <a:noFill/>
          </p:spPr>
        </p:pic>
        <p:pic>
          <p:nvPicPr>
            <p:cNvPr id="280585" name="Picture 9" descr="elan"/>
            <p:cNvPicPr>
              <a:picLocks noChangeAspect="1" noChangeArrowheads="1"/>
            </p:cNvPicPr>
            <p:nvPr userDrawn="1"/>
          </p:nvPicPr>
          <p:blipFill>
            <a:blip r:embed="rId16" cstate="print"/>
            <a:srcRect/>
            <a:stretch>
              <a:fillRect/>
            </a:stretch>
          </p:blipFill>
          <p:spPr bwMode="auto">
            <a:xfrm>
              <a:off x="2370" y="165"/>
              <a:ext cx="1069" cy="309"/>
            </a:xfrm>
            <a:prstGeom prst="rect">
              <a:avLst/>
            </a:prstGeom>
            <a:noFill/>
          </p:spPr>
        </p:pic>
      </p:grpSp>
      <p:pic>
        <p:nvPicPr>
          <p:cNvPr id="280586" name="Picture 10"/>
          <p:cNvPicPr>
            <a:picLocks noChangeAspect="1" noChangeArrowheads="1"/>
          </p:cNvPicPr>
          <p:nvPr userDrawn="1"/>
        </p:nvPicPr>
        <p:blipFill>
          <a:blip r:embed="rId17" cstate="print"/>
          <a:srcRect/>
          <a:stretch>
            <a:fillRect/>
          </a:stretch>
        </p:blipFill>
        <p:spPr bwMode="auto">
          <a:xfrm>
            <a:off x="95250" y="768350"/>
            <a:ext cx="577850" cy="10287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5" name="Text Box 5"/>
          <p:cNvSpPr txBox="1">
            <a:spLocks noChangeArrowheads="1"/>
          </p:cNvSpPr>
          <p:nvPr/>
        </p:nvSpPr>
        <p:spPr bwMode="auto">
          <a:xfrm>
            <a:off x="6767263" y="1166813"/>
            <a:ext cx="2146806" cy="923330"/>
          </a:xfrm>
          <a:prstGeom prst="rect">
            <a:avLst/>
          </a:prstGeom>
          <a:noFill/>
          <a:ln w="9525">
            <a:noFill/>
            <a:miter lim="800000"/>
            <a:headEnd/>
            <a:tailEnd/>
          </a:ln>
          <a:effectLst/>
        </p:spPr>
        <p:txBody>
          <a:bodyPr wrap="none">
            <a:spAutoFit/>
          </a:bodyPr>
          <a:lstStyle/>
          <a:p>
            <a:r>
              <a:rPr lang="en-US" sz="1800" b="1" dirty="0" smtClean="0"/>
              <a:t>WP leaders meeting</a:t>
            </a:r>
          </a:p>
          <a:p>
            <a:r>
              <a:rPr lang="en-US" sz="1800" b="1" dirty="0" smtClean="0"/>
              <a:t>R</a:t>
            </a:r>
            <a:r>
              <a:rPr lang="en-US" sz="1800" b="1" dirty="0"/>
              <a:t>. Aleksan</a:t>
            </a:r>
          </a:p>
          <a:p>
            <a:r>
              <a:rPr lang="en-US" sz="1800" b="1" dirty="0" smtClean="0"/>
              <a:t>October 5</a:t>
            </a:r>
            <a:r>
              <a:rPr lang="en-US" sz="1800" b="1" baseline="30000" dirty="0" smtClean="0"/>
              <a:t>th</a:t>
            </a:r>
            <a:r>
              <a:rPr lang="en-US" sz="1800" b="1" dirty="0" smtClean="0"/>
              <a:t>, </a:t>
            </a:r>
            <a:r>
              <a:rPr lang="en-US" sz="1800" b="1" dirty="0"/>
              <a:t>2009</a:t>
            </a:r>
            <a:endParaRPr lang="fr-FR" sz="1800" b="1" dirty="0"/>
          </a:p>
        </p:txBody>
      </p:sp>
      <p:sp>
        <p:nvSpPr>
          <p:cNvPr id="133144" name="Text Box 24"/>
          <p:cNvSpPr txBox="1">
            <a:spLocks noChangeArrowheads="1"/>
          </p:cNvSpPr>
          <p:nvPr/>
        </p:nvSpPr>
        <p:spPr bwMode="auto">
          <a:xfrm>
            <a:off x="2928915" y="0"/>
            <a:ext cx="2666114" cy="1015663"/>
          </a:xfrm>
          <a:prstGeom prst="rect">
            <a:avLst/>
          </a:prstGeom>
          <a:solidFill>
            <a:srgbClr val="FFFF00"/>
          </a:solidFill>
          <a:ln w="9525">
            <a:solidFill>
              <a:srgbClr val="FF0000"/>
            </a:solidFill>
            <a:miter lim="800000"/>
            <a:headEnd/>
            <a:tailEnd/>
          </a:ln>
          <a:effectLst/>
          <a:scene3d>
            <a:camera prst="orthographicFront"/>
            <a:lightRig rig="threePt" dir="t"/>
          </a:scene3d>
          <a:sp3d>
            <a:bevelT w="114300" prst="artDeco"/>
          </a:sp3d>
        </p:spPr>
        <p:txBody>
          <a:bodyPr wrap="none">
            <a:spAutoFit/>
          </a:bodyPr>
          <a:lstStyle/>
          <a:p>
            <a:r>
              <a:rPr lang="en-US" sz="6000" b="1" dirty="0" smtClean="0">
                <a:solidFill>
                  <a:schemeClr val="hlink"/>
                </a:solidFill>
                <a:effectLst>
                  <a:outerShdw blurRad="38100" dist="38100" dir="2700000" algn="tl">
                    <a:srgbClr val="000000">
                      <a:alpha val="43137"/>
                    </a:srgbClr>
                  </a:outerShdw>
                </a:effectLst>
              </a:rPr>
              <a:t>TIARA</a:t>
            </a:r>
            <a:endParaRPr lang="en-US" sz="6000" b="1" dirty="0">
              <a:effectLst>
                <a:outerShdw blurRad="38100" dist="38100" dir="2700000" algn="tl">
                  <a:srgbClr val="000000">
                    <a:alpha val="43137"/>
                  </a:srgbClr>
                </a:outerShdw>
              </a:effectLst>
            </a:endParaRPr>
          </a:p>
        </p:txBody>
      </p:sp>
      <p:pic>
        <p:nvPicPr>
          <p:cNvPr id="2050" name="Picture 2" descr="D:\TEMP\ESGARD\Acc RandD Sustainability\TIARA\Administration\TIARA-logo\Tiara 4Fond noir .png"/>
          <p:cNvPicPr>
            <a:picLocks noChangeAspect="1" noChangeArrowheads="1"/>
          </p:cNvPicPr>
          <p:nvPr/>
        </p:nvPicPr>
        <p:blipFill>
          <a:blip r:embed="rId3" cstate="print"/>
          <a:srcRect/>
          <a:stretch>
            <a:fillRect/>
          </a:stretch>
        </p:blipFill>
        <p:spPr bwMode="auto">
          <a:xfrm>
            <a:off x="0" y="2287440"/>
            <a:ext cx="9144000" cy="4570560"/>
          </a:xfrm>
          <a:prstGeom prst="rect">
            <a:avLst/>
          </a:prstGeom>
          <a:noFill/>
        </p:spPr>
      </p:pic>
      <p:sp>
        <p:nvSpPr>
          <p:cNvPr id="6" name="Text Box 28"/>
          <p:cNvSpPr txBox="1">
            <a:spLocks noChangeArrowheads="1"/>
          </p:cNvSpPr>
          <p:nvPr/>
        </p:nvSpPr>
        <p:spPr bwMode="auto">
          <a:xfrm>
            <a:off x="6507189" y="5476921"/>
            <a:ext cx="2583015" cy="1323439"/>
          </a:xfrm>
          <a:prstGeom prst="rect">
            <a:avLst/>
          </a:prstGeom>
          <a:noFill/>
          <a:ln w="9525">
            <a:noFill/>
            <a:miter lim="800000"/>
            <a:headEnd/>
            <a:tailEnd/>
          </a:ln>
          <a:effectLst/>
        </p:spPr>
        <p:txBody>
          <a:bodyPr wrap="none">
            <a:spAutoFit/>
          </a:bodyPr>
          <a:lstStyle/>
          <a:p>
            <a:pPr marL="457200" indent="-457200" algn="l">
              <a:buFontTx/>
              <a:buAutoNum type="arabicPeriod"/>
            </a:pPr>
            <a:r>
              <a:rPr lang="en-US" b="1" dirty="0" smtClean="0">
                <a:solidFill>
                  <a:schemeClr val="hlink"/>
                </a:solidFill>
                <a:effectLst>
                  <a:outerShdw blurRad="38100" dist="38100" dir="2700000" algn="tl">
                    <a:srgbClr val="000000">
                      <a:alpha val="43137"/>
                    </a:srgbClr>
                  </a:outerShdw>
                </a:effectLst>
              </a:rPr>
              <a:t>Objectives</a:t>
            </a:r>
            <a:endParaRPr lang="en-US" b="1" dirty="0">
              <a:solidFill>
                <a:schemeClr val="hlink"/>
              </a:solidFill>
              <a:effectLst>
                <a:outerShdw blurRad="38100" dist="38100" dir="2700000" algn="tl">
                  <a:srgbClr val="000000">
                    <a:alpha val="43137"/>
                  </a:srgbClr>
                </a:outerShdw>
              </a:effectLst>
            </a:endParaRPr>
          </a:p>
          <a:p>
            <a:pPr marL="457200" indent="-457200" algn="l">
              <a:buFontTx/>
              <a:buAutoNum type="arabicPeriod"/>
            </a:pPr>
            <a:r>
              <a:rPr lang="en-US" b="1" dirty="0" smtClean="0">
                <a:solidFill>
                  <a:schemeClr val="hlink"/>
                </a:solidFill>
                <a:effectLst>
                  <a:outerShdw blurRad="38100" dist="38100" dir="2700000" algn="tl">
                    <a:srgbClr val="000000">
                      <a:alpha val="43137"/>
                    </a:srgbClr>
                  </a:outerShdw>
                </a:effectLst>
              </a:rPr>
              <a:t>WP  management</a:t>
            </a:r>
            <a:endParaRPr lang="en-US" b="1" dirty="0">
              <a:solidFill>
                <a:schemeClr val="hlink"/>
              </a:solidFill>
              <a:effectLst>
                <a:outerShdw blurRad="38100" dist="38100" dir="2700000" algn="tl">
                  <a:srgbClr val="000000">
                    <a:alpha val="43137"/>
                  </a:srgbClr>
                </a:outerShdw>
              </a:effectLst>
            </a:endParaRPr>
          </a:p>
          <a:p>
            <a:pPr marL="457200" indent="-457200" algn="l">
              <a:buFontTx/>
              <a:buAutoNum type="arabicPeriod"/>
            </a:pPr>
            <a:r>
              <a:rPr lang="en-US" b="1" dirty="0" smtClean="0">
                <a:solidFill>
                  <a:schemeClr val="hlink"/>
                </a:solidFill>
                <a:effectLst>
                  <a:outerShdw blurRad="38100" dist="38100" dir="2700000" algn="tl">
                    <a:srgbClr val="000000">
                      <a:alpha val="43137"/>
                    </a:srgbClr>
                  </a:outerShdw>
                </a:effectLst>
              </a:rPr>
              <a:t>General rules</a:t>
            </a:r>
            <a:endParaRPr lang="en-US" b="1" dirty="0">
              <a:solidFill>
                <a:schemeClr val="hlink"/>
              </a:solidFill>
              <a:effectLst>
                <a:outerShdw blurRad="38100" dist="38100" dir="2700000" algn="tl">
                  <a:srgbClr val="000000">
                    <a:alpha val="43137"/>
                  </a:srgbClr>
                </a:outerShdw>
              </a:effectLst>
            </a:endParaRPr>
          </a:p>
          <a:p>
            <a:pPr marL="457200" indent="-457200" algn="l">
              <a:buFontTx/>
              <a:buAutoNum type="arabicPeriod"/>
            </a:pPr>
            <a:r>
              <a:rPr lang="en-US" b="1" dirty="0">
                <a:solidFill>
                  <a:schemeClr val="hlink"/>
                </a:solidFill>
                <a:effectLst>
                  <a:outerShdw blurRad="38100" dist="38100" dir="2700000" algn="tl">
                    <a:srgbClr val="000000">
                      <a:alpha val="43137"/>
                    </a:srgbClr>
                  </a:outerShdw>
                </a:effectLst>
              </a:rPr>
              <a:t>Conclusion</a:t>
            </a:r>
          </a:p>
        </p:txBody>
      </p:sp>
      <p:sp>
        <p:nvSpPr>
          <p:cNvPr id="7" name="Text Box 24"/>
          <p:cNvSpPr txBox="1">
            <a:spLocks noChangeArrowheads="1"/>
          </p:cNvSpPr>
          <p:nvPr/>
        </p:nvSpPr>
        <p:spPr bwMode="auto">
          <a:xfrm>
            <a:off x="2581149" y="1311246"/>
            <a:ext cx="3249800" cy="646331"/>
          </a:xfrm>
          <a:prstGeom prst="rect">
            <a:avLst/>
          </a:prstGeom>
          <a:solidFill>
            <a:srgbClr val="FFFF00"/>
          </a:solidFill>
          <a:ln w="9525">
            <a:solidFill>
              <a:srgbClr val="FF0000"/>
            </a:solidFill>
            <a:miter lim="800000"/>
            <a:headEnd/>
            <a:tailEnd/>
          </a:ln>
          <a:effectLst/>
          <a:scene3d>
            <a:camera prst="orthographicFront"/>
            <a:lightRig rig="threePt" dir="t"/>
          </a:scene3d>
          <a:sp3d>
            <a:bevelT w="114300" prst="artDeco"/>
          </a:sp3d>
        </p:spPr>
        <p:txBody>
          <a:bodyPr wrap="none">
            <a:spAutoFit/>
          </a:bodyPr>
          <a:lstStyle/>
          <a:p>
            <a:r>
              <a:rPr lang="en-US" sz="3600" b="1" dirty="0" smtClean="0">
                <a:solidFill>
                  <a:schemeClr val="hlink"/>
                </a:solidFill>
                <a:effectLst>
                  <a:outerShdw blurRad="38100" dist="38100" dir="2700000" algn="tl">
                    <a:srgbClr val="000000">
                      <a:alpha val="43137"/>
                    </a:srgbClr>
                  </a:outerShdw>
                </a:effectLst>
              </a:rPr>
              <a:t>Work Packages</a:t>
            </a:r>
            <a:endParaRPr lang="en-US" sz="36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ZoneTexte 21"/>
          <p:cNvSpPr txBox="1"/>
          <p:nvPr/>
        </p:nvSpPr>
        <p:spPr>
          <a:xfrm>
            <a:off x="263466" y="1420785"/>
            <a:ext cx="4277838" cy="461665"/>
          </a:xfrm>
          <a:prstGeom prst="rect">
            <a:avLst/>
          </a:prstGeom>
          <a:noFill/>
        </p:spPr>
        <p:txBody>
          <a:bodyPr wrap="none" rtlCol="0">
            <a:spAutoFit/>
          </a:bodyPr>
          <a:lstStyle/>
          <a:p>
            <a:pPr algn="l"/>
            <a:r>
              <a:rPr lang="en-US" sz="2400" b="1" dirty="0" smtClean="0">
                <a:solidFill>
                  <a:schemeClr val="bg1"/>
                </a:solidFill>
              </a:rPr>
              <a:t>In TIARA,  3 categories of WP </a:t>
            </a:r>
            <a:endParaRPr lang="en-US" sz="2400" b="1" dirty="0">
              <a:solidFill>
                <a:schemeClr val="bg1"/>
              </a:solidFill>
            </a:endParaRPr>
          </a:p>
        </p:txBody>
      </p:sp>
      <p:sp>
        <p:nvSpPr>
          <p:cNvPr id="23" name="ZoneTexte 22"/>
          <p:cNvSpPr txBox="1"/>
          <p:nvPr/>
        </p:nvSpPr>
        <p:spPr>
          <a:xfrm>
            <a:off x="482544" y="1858941"/>
            <a:ext cx="3443763" cy="400110"/>
          </a:xfrm>
          <a:prstGeom prst="rect">
            <a:avLst/>
          </a:prstGeom>
          <a:noFill/>
        </p:spPr>
        <p:txBody>
          <a:bodyPr wrap="none" rtlCol="0">
            <a:spAutoFit/>
          </a:bodyPr>
          <a:lstStyle/>
          <a:p>
            <a:pPr algn="l"/>
            <a:r>
              <a:rPr lang="fr-FR" b="1" u="sng" dirty="0" smtClean="0">
                <a:solidFill>
                  <a:schemeClr val="bg1"/>
                </a:solidFill>
              </a:rPr>
              <a:t>1. Management of TIARA-PP</a:t>
            </a:r>
            <a:endParaRPr lang="fr-FR" b="1" u="sng" dirty="0">
              <a:solidFill>
                <a:schemeClr val="bg1"/>
              </a:solidFill>
            </a:endParaRPr>
          </a:p>
        </p:txBody>
      </p:sp>
      <p:sp>
        <p:nvSpPr>
          <p:cNvPr id="11" name="ZoneTexte 10"/>
          <p:cNvSpPr txBox="1"/>
          <p:nvPr/>
        </p:nvSpPr>
        <p:spPr>
          <a:xfrm>
            <a:off x="482544" y="2297097"/>
            <a:ext cx="2886175" cy="400110"/>
          </a:xfrm>
          <a:prstGeom prst="rect">
            <a:avLst/>
          </a:prstGeom>
          <a:noFill/>
        </p:spPr>
        <p:txBody>
          <a:bodyPr wrap="none" rtlCol="0">
            <a:spAutoFit/>
          </a:bodyPr>
          <a:lstStyle/>
          <a:p>
            <a:pPr algn="l"/>
            <a:r>
              <a:rPr lang="fr-FR" b="1" u="sng" dirty="0" smtClean="0">
                <a:solidFill>
                  <a:schemeClr val="bg1"/>
                </a:solidFill>
              </a:rPr>
              <a:t>2. General TIARA issues</a:t>
            </a:r>
            <a:endParaRPr lang="fr-FR" b="1" u="sng" dirty="0">
              <a:solidFill>
                <a:schemeClr val="bg1"/>
              </a:solidFill>
            </a:endParaRPr>
          </a:p>
        </p:txBody>
      </p:sp>
      <p:sp>
        <p:nvSpPr>
          <p:cNvPr id="12" name="ZoneTexte 11"/>
          <p:cNvSpPr txBox="1"/>
          <p:nvPr/>
        </p:nvSpPr>
        <p:spPr>
          <a:xfrm>
            <a:off x="482544" y="2771766"/>
            <a:ext cx="4242059" cy="400110"/>
          </a:xfrm>
          <a:prstGeom prst="rect">
            <a:avLst/>
          </a:prstGeom>
          <a:noFill/>
        </p:spPr>
        <p:txBody>
          <a:bodyPr wrap="none" rtlCol="0">
            <a:spAutoFit/>
          </a:bodyPr>
          <a:lstStyle/>
          <a:p>
            <a:pPr algn="l"/>
            <a:r>
              <a:rPr lang="fr-FR" b="1" u="sng" dirty="0" smtClean="0">
                <a:solidFill>
                  <a:schemeClr val="bg1"/>
                </a:solidFill>
              </a:rPr>
              <a:t>3. </a:t>
            </a:r>
            <a:r>
              <a:rPr lang="fr-FR" b="1" u="sng" dirty="0" err="1" smtClean="0">
                <a:solidFill>
                  <a:schemeClr val="bg1"/>
                </a:solidFill>
              </a:rPr>
              <a:t>Specific</a:t>
            </a:r>
            <a:r>
              <a:rPr lang="fr-FR" b="1" u="sng" dirty="0" smtClean="0">
                <a:solidFill>
                  <a:schemeClr val="bg1"/>
                </a:solidFill>
              </a:rPr>
              <a:t> R&amp;D infrastructure issues</a:t>
            </a:r>
            <a:endParaRPr lang="fr-FR" b="1" u="sng" dirty="0">
              <a:solidFill>
                <a:schemeClr val="bg1"/>
              </a:solidFill>
            </a:endParaRPr>
          </a:p>
        </p:txBody>
      </p:sp>
      <p:sp>
        <p:nvSpPr>
          <p:cNvPr id="13" name="Rectangle 12"/>
          <p:cNvSpPr/>
          <p:nvPr/>
        </p:nvSpPr>
        <p:spPr>
          <a:xfrm>
            <a:off x="519057" y="3502026"/>
            <a:ext cx="7996347" cy="2677656"/>
          </a:xfrm>
          <a:prstGeom prst="rect">
            <a:avLst/>
          </a:prstGeom>
        </p:spPr>
        <p:txBody>
          <a:bodyPr wrap="square">
            <a:spAutoFit/>
          </a:bodyPr>
          <a:lstStyle/>
          <a:p>
            <a:pPr algn="just"/>
            <a:r>
              <a:rPr lang="en-US" sz="2400" b="1" dirty="0" smtClean="0">
                <a:solidFill>
                  <a:schemeClr val="bg1"/>
                </a:solidFill>
              </a:rPr>
              <a:t>We have </a:t>
            </a:r>
          </a:p>
          <a:p>
            <a:pPr algn="just">
              <a:buFont typeface="Wingdings" pitchFamily="2" charset="2"/>
              <a:buChar char="Ø"/>
            </a:pPr>
            <a:r>
              <a:rPr lang="en-US" sz="2400" b="1" dirty="0" smtClean="0">
                <a:solidFill>
                  <a:schemeClr val="bg1"/>
                </a:solidFill>
              </a:rPr>
              <a:t> </a:t>
            </a:r>
            <a:r>
              <a:rPr lang="en-US" sz="2400" b="1" i="1" dirty="0" smtClean="0">
                <a:solidFill>
                  <a:srgbClr val="FFC000"/>
                </a:solidFill>
                <a:effectLst>
                  <a:outerShdw blurRad="38100" dist="38100" dir="2700000" algn="tl">
                    <a:srgbClr val="000000">
                      <a:alpha val="43137"/>
                    </a:srgbClr>
                  </a:outerShdw>
                </a:effectLst>
              </a:rPr>
              <a:t>To define the work plan of each WP with clear objectives, deliverables, milestone and time schedule </a:t>
            </a:r>
          </a:p>
          <a:p>
            <a:pPr algn="just">
              <a:buFont typeface="Wingdings" pitchFamily="2" charset="2"/>
              <a:buChar char="Ø"/>
            </a:pPr>
            <a:r>
              <a:rPr lang="en-US" sz="2400" b="1" dirty="0" smtClean="0">
                <a:solidFill>
                  <a:srgbClr val="FFC000"/>
                </a:solidFill>
              </a:rPr>
              <a:t> </a:t>
            </a:r>
            <a:r>
              <a:rPr lang="en-US" sz="2400" b="1" i="1" dirty="0" smtClean="0">
                <a:solidFill>
                  <a:srgbClr val="FFC000"/>
                </a:solidFill>
                <a:effectLst>
                  <a:outerShdw blurRad="38100" dist="38100" dir="2700000" algn="tl">
                    <a:srgbClr val="000000">
                      <a:alpha val="43137"/>
                    </a:srgbClr>
                  </a:outerShdw>
                </a:effectLst>
              </a:rPr>
              <a:t>To ensure the complementary of the WPs and their proper interconnection in order to form an overall coherent proposal</a:t>
            </a:r>
          </a:p>
          <a:p>
            <a:pPr algn="just">
              <a:buFont typeface="Wingdings" pitchFamily="2" charset="2"/>
              <a:buChar char="Ø"/>
            </a:pPr>
            <a:r>
              <a:rPr lang="en-US" sz="2400" b="1" dirty="0" smtClean="0">
                <a:solidFill>
                  <a:srgbClr val="FFC000"/>
                </a:solidFill>
              </a:rPr>
              <a:t> </a:t>
            </a:r>
            <a:r>
              <a:rPr lang="en-US" sz="2400" b="1" i="1" dirty="0" smtClean="0">
                <a:solidFill>
                  <a:srgbClr val="FFC000"/>
                </a:solidFill>
                <a:effectLst>
                  <a:outerShdw blurRad="38100" dist="38100" dir="2700000" algn="tl">
                    <a:srgbClr val="000000">
                      <a:alpha val="43137"/>
                    </a:srgbClr>
                  </a:outerShdw>
                </a:effectLst>
              </a:rPr>
              <a:t>To define who does what and to estimate their cost</a:t>
            </a:r>
          </a:p>
          <a:p>
            <a:pPr algn="just">
              <a:buFont typeface="Wingdings" pitchFamily="2" charset="2"/>
              <a:buChar char="Ø"/>
            </a:pPr>
            <a:r>
              <a:rPr lang="en-US" sz="2400" b="1" dirty="0" smtClean="0">
                <a:solidFill>
                  <a:srgbClr val="FFC000"/>
                </a:solidFill>
              </a:rPr>
              <a:t> </a:t>
            </a:r>
            <a:r>
              <a:rPr lang="en-US" sz="2400" b="1" i="1" dirty="0" smtClean="0">
                <a:solidFill>
                  <a:srgbClr val="FFC000"/>
                </a:solidFill>
                <a:effectLst>
                  <a:outerShdw blurRad="38100" dist="38100" dir="2700000" algn="tl">
                    <a:srgbClr val="000000">
                      <a:alpha val="43137"/>
                    </a:srgbClr>
                  </a:outerShdw>
                </a:effectLst>
              </a:rPr>
              <a:t>Write down a convincing description of all of the above</a:t>
            </a:r>
          </a:p>
        </p:txBody>
      </p:sp>
      <p:sp>
        <p:nvSpPr>
          <p:cNvPr id="14" name="Text Box 24"/>
          <p:cNvSpPr txBox="1">
            <a:spLocks noChangeArrowheads="1"/>
          </p:cNvSpPr>
          <p:nvPr/>
        </p:nvSpPr>
        <p:spPr bwMode="auto">
          <a:xfrm>
            <a:off x="3135436" y="252369"/>
            <a:ext cx="2262159" cy="646331"/>
          </a:xfrm>
          <a:prstGeom prst="rect">
            <a:avLst/>
          </a:prstGeom>
          <a:solidFill>
            <a:srgbClr val="FFFF00"/>
          </a:solidFill>
          <a:ln w="9525">
            <a:solidFill>
              <a:srgbClr val="FF0000"/>
            </a:solidFill>
            <a:miter lim="800000"/>
            <a:headEnd/>
            <a:tailEnd/>
          </a:ln>
          <a:effectLst/>
          <a:scene3d>
            <a:camera prst="orthographicFront"/>
            <a:lightRig rig="threePt" dir="t"/>
          </a:scene3d>
          <a:sp3d>
            <a:bevelT w="114300" prst="artDeco"/>
          </a:sp3d>
        </p:spPr>
        <p:txBody>
          <a:bodyPr wrap="none">
            <a:spAutoFit/>
          </a:bodyPr>
          <a:lstStyle/>
          <a:p>
            <a:r>
              <a:rPr lang="en-US" sz="3600" b="1" dirty="0" smtClean="0">
                <a:solidFill>
                  <a:schemeClr val="hlink"/>
                </a:solidFill>
                <a:effectLst>
                  <a:outerShdw blurRad="38100" dist="38100" dir="2700000" algn="tl">
                    <a:srgbClr val="000000">
                      <a:alpha val="43137"/>
                    </a:srgbClr>
                  </a:outerShdw>
                </a:effectLst>
              </a:rPr>
              <a:t>Objectives</a:t>
            </a:r>
            <a:endParaRPr lang="en-US" sz="3600" b="1" dirty="0">
              <a:effectLst>
                <a:outerShdw blurRad="38100" dist="38100" dir="2700000" algn="tl">
                  <a:srgbClr val="000000">
                    <a:alpha val="43137"/>
                  </a:srgbClr>
                </a:outerShdw>
              </a:effectLst>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46483" y="76505"/>
            <a:ext cx="3672993" cy="646331"/>
          </a:xfrm>
          <a:prstGeom prst="rect">
            <a:avLst/>
          </a:prstGeom>
          <a:solidFill>
            <a:srgbClr val="FFFF00"/>
          </a:solidFill>
          <a:scene3d>
            <a:camera prst="orthographicFront"/>
            <a:lightRig rig="threePt" dir="t"/>
          </a:scene3d>
          <a:sp3d>
            <a:bevelT w="114300" prst="artDeco"/>
          </a:sp3d>
        </p:spPr>
        <p:txBody>
          <a:bodyPr wrap="none">
            <a:spAutoFit/>
          </a:bodyPr>
          <a:lstStyle/>
          <a:p>
            <a:r>
              <a:rPr lang="en-US" sz="3600" b="1" dirty="0" smtClean="0">
                <a:solidFill>
                  <a:srgbClr val="C00000"/>
                </a:solidFill>
                <a:effectLst>
                  <a:outerShdw blurRad="38100" dist="38100" dir="2700000" algn="tl">
                    <a:srgbClr val="000000">
                      <a:alpha val="43137"/>
                    </a:srgbClr>
                  </a:outerShdw>
                </a:effectLst>
              </a:rPr>
              <a:t>WP  management</a:t>
            </a:r>
          </a:p>
        </p:txBody>
      </p:sp>
      <p:sp>
        <p:nvSpPr>
          <p:cNvPr id="5" name="Rectangle 4"/>
          <p:cNvSpPr/>
          <p:nvPr/>
        </p:nvSpPr>
        <p:spPr>
          <a:xfrm>
            <a:off x="2125629" y="5072085"/>
            <a:ext cx="3760839" cy="1200329"/>
          </a:xfrm>
          <a:prstGeom prst="rect">
            <a:avLst/>
          </a:prstGeom>
        </p:spPr>
        <p:txBody>
          <a:bodyPr wrap="square">
            <a:spAutoFit/>
          </a:bodyPr>
          <a:lstStyle/>
          <a:p>
            <a:pPr algn="l"/>
            <a:r>
              <a:rPr lang="en-US" sz="2400" b="1" i="1" dirty="0" smtClean="0">
                <a:solidFill>
                  <a:schemeClr val="bg1"/>
                </a:solidFill>
              </a:rPr>
              <a:t>WP-PE </a:t>
            </a:r>
            <a:r>
              <a:rPr lang="en-US" sz="2400" b="1" i="1" dirty="0" smtClean="0">
                <a:solidFill>
                  <a:schemeClr val="bg1"/>
                </a:solidFill>
                <a:latin typeface="Wingdings" pitchFamily="2" charset="2"/>
              </a:rPr>
              <a:t> è </a:t>
            </a:r>
            <a:r>
              <a:rPr lang="en-US" sz="2400" b="1" i="1" dirty="0" smtClean="0">
                <a:solidFill>
                  <a:schemeClr val="bg1"/>
                </a:solidFill>
              </a:rPr>
              <a:t>WP-leaders </a:t>
            </a:r>
          </a:p>
          <a:p>
            <a:pPr algn="l"/>
            <a:r>
              <a:rPr lang="en-US" sz="2400" b="1" i="1" dirty="0" smtClean="0">
                <a:solidFill>
                  <a:schemeClr val="bg1"/>
                </a:solidFill>
              </a:rPr>
              <a:t>WP-DE </a:t>
            </a:r>
            <a:r>
              <a:rPr lang="en-US" sz="2400" b="1" i="1" dirty="0" smtClean="0">
                <a:solidFill>
                  <a:schemeClr val="bg1"/>
                </a:solidFill>
                <a:latin typeface="Wingdings" pitchFamily="2" charset="2"/>
              </a:rPr>
              <a:t> è </a:t>
            </a:r>
            <a:r>
              <a:rPr lang="en-US" sz="2400" b="1" i="1" dirty="0" smtClean="0">
                <a:solidFill>
                  <a:schemeClr val="bg1"/>
                </a:solidFill>
              </a:rPr>
              <a:t>WP-deputy </a:t>
            </a:r>
          </a:p>
          <a:p>
            <a:pPr algn="l"/>
            <a:r>
              <a:rPr lang="en-US" sz="2400" b="1" i="1" dirty="0" smtClean="0">
                <a:solidFill>
                  <a:schemeClr val="bg1"/>
                </a:solidFill>
              </a:rPr>
              <a:t>WP-PC </a:t>
            </a:r>
            <a:r>
              <a:rPr lang="en-US" sz="2400" b="1" i="1" dirty="0" smtClean="0">
                <a:solidFill>
                  <a:schemeClr val="bg1"/>
                </a:solidFill>
                <a:latin typeface="Wingdings" pitchFamily="2" charset="2"/>
              </a:rPr>
              <a:t> è </a:t>
            </a:r>
            <a:r>
              <a:rPr lang="en-US" sz="2400" b="1" i="1" dirty="0" smtClean="0">
                <a:solidFill>
                  <a:schemeClr val="bg1"/>
                </a:solidFill>
              </a:rPr>
              <a:t>WP- PC</a:t>
            </a:r>
          </a:p>
        </p:txBody>
      </p:sp>
      <p:sp>
        <p:nvSpPr>
          <p:cNvPr id="6" name="Rectangle 5"/>
          <p:cNvSpPr/>
          <p:nvPr/>
        </p:nvSpPr>
        <p:spPr>
          <a:xfrm>
            <a:off x="1358856" y="1274733"/>
            <a:ext cx="2081241" cy="461665"/>
          </a:xfrm>
          <a:prstGeom prst="rect">
            <a:avLst/>
          </a:prstGeom>
        </p:spPr>
        <p:txBody>
          <a:bodyPr wrap="square">
            <a:spAutoFit/>
          </a:bodyPr>
          <a:lstStyle/>
          <a:p>
            <a:pPr algn="l"/>
            <a:r>
              <a:rPr lang="en-US" sz="2400" b="1" i="1" dirty="0" smtClean="0">
                <a:solidFill>
                  <a:schemeClr val="bg1"/>
                </a:solidFill>
              </a:rPr>
              <a:t>Time is short!</a:t>
            </a:r>
          </a:p>
        </p:txBody>
      </p:sp>
      <p:sp>
        <p:nvSpPr>
          <p:cNvPr id="7" name="Étoile à 4 branches 6"/>
          <p:cNvSpPr/>
          <p:nvPr/>
        </p:nvSpPr>
        <p:spPr bwMode="auto">
          <a:xfrm>
            <a:off x="701622" y="1201707"/>
            <a:ext cx="474669" cy="547695"/>
          </a:xfrm>
          <a:prstGeom prst="star4">
            <a:avLst/>
          </a:prstGeom>
          <a:solidFill>
            <a:srgbClr val="FFFF00">
              <a:alpha val="67000"/>
            </a:srgbClr>
          </a:solidFill>
          <a:ln w="9525" cap="flat" cmpd="sng" algn="ctr">
            <a:solidFill>
              <a:schemeClr val="hlink"/>
            </a:solidFill>
            <a:prstDash val="solid"/>
            <a:round/>
            <a:headEnd type="none" w="med" len="med"/>
            <a:tailEnd type="none" w="med" len="med"/>
          </a:ln>
          <a:effectLst/>
        </p:spPr>
        <p:txBody>
          <a:bodyPr vert="horz" wrap="none" lIns="90000" tIns="46800" rIns="90000" bIns="4680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2000" b="0" i="0" u="none" strike="noStrike" cap="none" normalizeH="0" baseline="0" smtClean="0">
              <a:ln>
                <a:noFill/>
              </a:ln>
              <a:solidFill>
                <a:schemeClr val="tx1"/>
              </a:solidFill>
              <a:effectLst/>
              <a:latin typeface="Times New Roman" pitchFamily="18" charset="0"/>
            </a:endParaRPr>
          </a:p>
        </p:txBody>
      </p:sp>
      <p:sp>
        <p:nvSpPr>
          <p:cNvPr id="8" name="Rectangle 7"/>
          <p:cNvSpPr/>
          <p:nvPr/>
        </p:nvSpPr>
        <p:spPr>
          <a:xfrm>
            <a:off x="4616388" y="1274733"/>
            <a:ext cx="4527612" cy="461665"/>
          </a:xfrm>
          <a:prstGeom prst="rect">
            <a:avLst/>
          </a:prstGeom>
        </p:spPr>
        <p:txBody>
          <a:bodyPr wrap="square">
            <a:spAutoFit/>
          </a:bodyPr>
          <a:lstStyle/>
          <a:p>
            <a:pPr algn="l"/>
            <a:r>
              <a:rPr lang="en-US" sz="2400" b="1" i="1" dirty="0" smtClean="0">
                <a:solidFill>
                  <a:schemeClr val="bg1"/>
                </a:solidFill>
              </a:rPr>
              <a:t>Need to be pragmatic and efficient</a:t>
            </a:r>
          </a:p>
        </p:txBody>
      </p:sp>
      <p:sp>
        <p:nvSpPr>
          <p:cNvPr id="9" name="Rectangle 8"/>
          <p:cNvSpPr/>
          <p:nvPr/>
        </p:nvSpPr>
        <p:spPr>
          <a:xfrm>
            <a:off x="2198655" y="1822428"/>
            <a:ext cx="4884867" cy="1569660"/>
          </a:xfrm>
          <a:prstGeom prst="rect">
            <a:avLst/>
          </a:prstGeom>
        </p:spPr>
        <p:txBody>
          <a:bodyPr wrap="square">
            <a:spAutoFit/>
          </a:bodyPr>
          <a:lstStyle/>
          <a:p>
            <a:pPr algn="l"/>
            <a:r>
              <a:rPr lang="en-US" sz="2400" b="1" i="1" dirty="0" smtClean="0">
                <a:solidFill>
                  <a:schemeClr val="bg1"/>
                </a:solidFill>
              </a:rPr>
              <a:t>Identify (in consultation with TPB) </a:t>
            </a:r>
          </a:p>
          <a:p>
            <a:pPr marL="457200" indent="-457200" algn="l">
              <a:buFont typeface="+mj-lt"/>
              <a:buAutoNum type="arabicPeriod"/>
            </a:pPr>
            <a:r>
              <a:rPr lang="en-US" sz="2400" b="1" i="1" dirty="0" smtClean="0">
                <a:solidFill>
                  <a:schemeClr val="bg1"/>
                </a:solidFill>
              </a:rPr>
              <a:t>WP-Principal  Editor </a:t>
            </a:r>
          </a:p>
          <a:p>
            <a:pPr marL="457200" indent="-457200" algn="l">
              <a:buFont typeface="+mj-lt"/>
              <a:buAutoNum type="arabicPeriod"/>
            </a:pPr>
            <a:r>
              <a:rPr lang="en-US" sz="2400" b="1" i="1" dirty="0" smtClean="0">
                <a:solidFill>
                  <a:schemeClr val="bg1"/>
                </a:solidFill>
              </a:rPr>
              <a:t>WP-Deputy Editor</a:t>
            </a:r>
          </a:p>
          <a:p>
            <a:pPr marL="457200" indent="-457200" algn="l">
              <a:buFont typeface="+mj-lt"/>
              <a:buAutoNum type="arabicPeriod"/>
            </a:pPr>
            <a:r>
              <a:rPr lang="en-US" sz="2400" b="1" i="1" dirty="0" smtClean="0">
                <a:solidFill>
                  <a:schemeClr val="bg1"/>
                </a:solidFill>
              </a:rPr>
              <a:t>Participant Contacts</a:t>
            </a:r>
          </a:p>
        </p:txBody>
      </p:sp>
      <p:sp>
        <p:nvSpPr>
          <p:cNvPr id="10" name="ZoneTexte 9"/>
          <p:cNvSpPr txBox="1"/>
          <p:nvPr/>
        </p:nvSpPr>
        <p:spPr>
          <a:xfrm>
            <a:off x="336492" y="1785915"/>
            <a:ext cx="1443857" cy="461665"/>
          </a:xfrm>
          <a:prstGeom prst="rect">
            <a:avLst/>
          </a:prstGeom>
          <a:noFill/>
        </p:spPr>
        <p:txBody>
          <a:bodyPr wrap="none" rtlCol="0">
            <a:spAutoFit/>
          </a:bodyPr>
          <a:lstStyle/>
          <a:p>
            <a:pPr algn="l"/>
            <a:r>
              <a:rPr lang="fr-FR" sz="2400" b="1" dirty="0" err="1" smtClean="0">
                <a:solidFill>
                  <a:schemeClr val="bg1"/>
                </a:solidFill>
              </a:rPr>
              <a:t>Proposal</a:t>
            </a:r>
            <a:r>
              <a:rPr lang="fr-FR" sz="2400" b="1" dirty="0" smtClean="0">
                <a:solidFill>
                  <a:schemeClr val="bg1"/>
                </a:solidFill>
              </a:rPr>
              <a:t>:</a:t>
            </a:r>
            <a:endParaRPr lang="fr-FR" sz="2400" b="1" dirty="0">
              <a:solidFill>
                <a:schemeClr val="bg1"/>
              </a:solidFill>
            </a:endParaRPr>
          </a:p>
        </p:txBody>
      </p:sp>
      <p:sp>
        <p:nvSpPr>
          <p:cNvPr id="11" name="Flèche droite rayée 10"/>
          <p:cNvSpPr/>
          <p:nvPr/>
        </p:nvSpPr>
        <p:spPr bwMode="auto">
          <a:xfrm>
            <a:off x="3549636" y="1384272"/>
            <a:ext cx="839799" cy="292104"/>
          </a:xfrm>
          <a:prstGeom prst="stripedRightArrow">
            <a:avLst/>
          </a:prstGeom>
          <a:solidFill>
            <a:srgbClr val="FFFF00">
              <a:alpha val="67000"/>
            </a:srgbClr>
          </a:solidFill>
          <a:ln w="9525" cap="flat" cmpd="sng" algn="ctr">
            <a:solidFill>
              <a:schemeClr val="hlink"/>
            </a:solidFill>
            <a:prstDash val="solid"/>
            <a:round/>
            <a:headEnd type="none" w="med" len="med"/>
            <a:tailEnd type="none" w="med" len="med"/>
          </a:ln>
          <a:effectLst/>
        </p:spPr>
        <p:txBody>
          <a:bodyPr vert="horz" wrap="none" lIns="90000" tIns="46800" rIns="90000" bIns="4680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2000" b="0" i="0" u="none" strike="noStrike" cap="none" normalizeH="0" baseline="0" smtClean="0">
              <a:ln>
                <a:noFill/>
              </a:ln>
              <a:solidFill>
                <a:schemeClr val="tx1"/>
              </a:solidFill>
              <a:effectLst/>
              <a:latin typeface="Times New Roman" pitchFamily="18" charset="0"/>
            </a:endParaRPr>
          </a:p>
        </p:txBody>
      </p:sp>
      <p:sp>
        <p:nvSpPr>
          <p:cNvPr id="12" name="Rectangle 11"/>
          <p:cNvSpPr/>
          <p:nvPr/>
        </p:nvSpPr>
        <p:spPr>
          <a:xfrm>
            <a:off x="409518" y="3392487"/>
            <a:ext cx="8471016" cy="1200329"/>
          </a:xfrm>
          <a:prstGeom prst="rect">
            <a:avLst/>
          </a:prstGeom>
        </p:spPr>
        <p:txBody>
          <a:bodyPr wrap="square">
            <a:spAutoFit/>
          </a:bodyPr>
          <a:lstStyle/>
          <a:p>
            <a:pPr marL="457200" indent="-457200" algn="l"/>
            <a:r>
              <a:rPr lang="en-US" sz="2400" b="1" i="1" dirty="0" smtClean="0">
                <a:solidFill>
                  <a:schemeClr val="bg1"/>
                </a:solidFill>
              </a:rPr>
              <a:t>WP-PE is </a:t>
            </a:r>
            <a:r>
              <a:rPr lang="en-US" sz="2400" b="1" i="1" dirty="0" smtClean="0">
                <a:solidFill>
                  <a:srgbClr val="FFC000"/>
                </a:solidFill>
                <a:effectLst>
                  <a:outerShdw blurRad="38100" dist="38100" dir="2700000" algn="tl">
                    <a:srgbClr val="000000">
                      <a:alpha val="43137"/>
                    </a:srgbClr>
                  </a:outerShdw>
                </a:effectLst>
              </a:rPr>
              <a:t>responsible</a:t>
            </a:r>
            <a:r>
              <a:rPr lang="en-US" sz="2400" b="1" i="1" dirty="0" smtClean="0">
                <a:solidFill>
                  <a:schemeClr val="bg1"/>
                </a:solidFill>
              </a:rPr>
              <a:t> to define, cost and write the work plan </a:t>
            </a:r>
          </a:p>
          <a:p>
            <a:pPr marL="457200" indent="-457200" algn="l"/>
            <a:r>
              <a:rPr lang="en-US" sz="2400" b="1" i="1" dirty="0" smtClean="0">
                <a:solidFill>
                  <a:schemeClr val="bg1"/>
                </a:solidFill>
              </a:rPr>
              <a:t>in </a:t>
            </a:r>
            <a:r>
              <a:rPr lang="en-US" sz="2400" b="1" i="1" dirty="0" smtClean="0">
                <a:solidFill>
                  <a:srgbClr val="FFC000"/>
                </a:solidFill>
                <a:effectLst>
                  <a:outerShdw blurRad="38100" dist="38100" dir="2700000" algn="tl">
                    <a:srgbClr val="000000">
                      <a:alpha val="43137"/>
                    </a:srgbClr>
                  </a:outerShdw>
                </a:effectLst>
              </a:rPr>
              <a:t>close interaction </a:t>
            </a:r>
            <a:r>
              <a:rPr lang="en-US" sz="2400" b="1" i="1" dirty="0" smtClean="0">
                <a:solidFill>
                  <a:schemeClr val="bg1"/>
                </a:solidFill>
              </a:rPr>
              <a:t>(as deemed appropriate) with its deputy(</a:t>
            </a:r>
            <a:r>
              <a:rPr lang="en-US" sz="2400" b="1" i="1" dirty="0" err="1" smtClean="0">
                <a:solidFill>
                  <a:schemeClr val="bg1"/>
                </a:solidFill>
              </a:rPr>
              <a:t>ies</a:t>
            </a:r>
            <a:r>
              <a:rPr lang="en-US" sz="2400" b="1" i="1" dirty="0" smtClean="0">
                <a:solidFill>
                  <a:schemeClr val="bg1"/>
                </a:solidFill>
              </a:rPr>
              <a:t>) </a:t>
            </a:r>
          </a:p>
          <a:p>
            <a:pPr marL="457200" indent="-457200" algn="l"/>
            <a:r>
              <a:rPr lang="en-US" sz="2400" b="1" i="1" dirty="0" smtClean="0">
                <a:solidFill>
                  <a:schemeClr val="bg1"/>
                </a:solidFill>
              </a:rPr>
              <a:t>in </a:t>
            </a:r>
            <a:r>
              <a:rPr lang="en-US" sz="2400" b="1" i="1" dirty="0" smtClean="0">
                <a:solidFill>
                  <a:srgbClr val="FFC000"/>
                </a:solidFill>
                <a:effectLst>
                  <a:outerShdw blurRad="38100" dist="38100" dir="2700000" algn="tl">
                    <a:srgbClr val="000000">
                      <a:alpha val="43137"/>
                    </a:srgbClr>
                  </a:outerShdw>
                </a:effectLst>
              </a:rPr>
              <a:t>consultation</a:t>
            </a:r>
            <a:r>
              <a:rPr lang="en-US" sz="2400" b="1" i="1" dirty="0" smtClean="0">
                <a:solidFill>
                  <a:schemeClr val="bg1"/>
                </a:solidFill>
              </a:rPr>
              <a:t> (as deemed appropriate) with participant contacts </a:t>
            </a:r>
          </a:p>
        </p:txBody>
      </p:sp>
      <p:sp>
        <p:nvSpPr>
          <p:cNvPr id="13" name="Rectangle 12"/>
          <p:cNvSpPr/>
          <p:nvPr/>
        </p:nvSpPr>
        <p:spPr>
          <a:xfrm>
            <a:off x="446031" y="4633929"/>
            <a:ext cx="3395709" cy="461665"/>
          </a:xfrm>
          <a:prstGeom prst="rect">
            <a:avLst/>
          </a:prstGeom>
        </p:spPr>
        <p:txBody>
          <a:bodyPr wrap="square">
            <a:spAutoFit/>
          </a:bodyPr>
          <a:lstStyle/>
          <a:p>
            <a:pPr algn="l"/>
            <a:r>
              <a:rPr lang="en-US" sz="2400" b="1" i="1" dirty="0" smtClean="0">
                <a:solidFill>
                  <a:schemeClr val="bg1"/>
                </a:solidFill>
              </a:rPr>
              <a:t>If proposal is successful, </a:t>
            </a:r>
          </a:p>
        </p:txBody>
      </p:sp>
      <p:sp>
        <p:nvSpPr>
          <p:cNvPr id="14" name="ZoneTexte 13"/>
          <p:cNvSpPr txBox="1"/>
          <p:nvPr/>
        </p:nvSpPr>
        <p:spPr>
          <a:xfrm>
            <a:off x="446031" y="5108598"/>
            <a:ext cx="1534394" cy="461665"/>
          </a:xfrm>
          <a:prstGeom prst="rect">
            <a:avLst/>
          </a:prstGeom>
          <a:noFill/>
        </p:spPr>
        <p:txBody>
          <a:bodyPr wrap="none" rtlCol="0">
            <a:spAutoFit/>
          </a:bodyPr>
          <a:lstStyle/>
          <a:p>
            <a:pPr algn="l"/>
            <a:r>
              <a:rPr lang="fr-FR" sz="2400" b="1" dirty="0" err="1" smtClean="0">
                <a:solidFill>
                  <a:schemeClr val="bg1"/>
                </a:solidFill>
              </a:rPr>
              <a:t>Normally</a:t>
            </a:r>
            <a:r>
              <a:rPr lang="fr-FR" sz="2400" b="1" dirty="0" smtClean="0">
                <a:solidFill>
                  <a:schemeClr val="bg1"/>
                </a:solidFill>
              </a:rPr>
              <a:t>:</a:t>
            </a:r>
            <a:endParaRPr lang="fr-FR" sz="2400" b="1" dirty="0">
              <a:solidFill>
                <a:schemeClr val="bg1"/>
              </a:solidFill>
            </a:endParaRPr>
          </a:p>
        </p:txBody>
      </p:sp>
      <p:sp>
        <p:nvSpPr>
          <p:cNvPr id="15" name="ZoneTexte 14"/>
          <p:cNvSpPr txBox="1"/>
          <p:nvPr/>
        </p:nvSpPr>
        <p:spPr>
          <a:xfrm>
            <a:off x="446031" y="6350040"/>
            <a:ext cx="8433399" cy="461665"/>
          </a:xfrm>
          <a:prstGeom prst="rect">
            <a:avLst/>
          </a:prstGeom>
          <a:noFill/>
        </p:spPr>
        <p:txBody>
          <a:bodyPr wrap="none" rtlCol="0">
            <a:spAutoFit/>
          </a:bodyPr>
          <a:lstStyle/>
          <a:p>
            <a:pPr algn="l"/>
            <a:r>
              <a:rPr lang="en-US" sz="2400" b="1" i="1" dirty="0" smtClean="0">
                <a:solidFill>
                  <a:srgbClr val="FFC000"/>
                </a:solidFill>
                <a:effectLst>
                  <a:outerShdw blurRad="38100" dist="38100" dir="2700000" algn="tl">
                    <a:srgbClr val="000000">
                      <a:alpha val="43137"/>
                    </a:srgbClr>
                  </a:outerShdw>
                </a:effectLst>
              </a:rPr>
              <a:t>All WP leaders will be members of the TIARA steering committee</a:t>
            </a:r>
            <a:endParaRPr lang="en-US" sz="2400" b="1" i="1" dirty="0">
              <a:solidFill>
                <a:srgbClr val="FFC000"/>
              </a:solidFill>
              <a:effectLst>
                <a:outerShdw blurRad="38100" dist="38100" dir="2700000" algn="tl">
                  <a:srgbClr val="000000">
                    <a:alpha val="43137"/>
                  </a:srgbClr>
                </a:outerShdw>
              </a:effectLst>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32297" y="76505"/>
            <a:ext cx="4301370" cy="1015663"/>
          </a:xfrm>
          <a:prstGeom prst="rect">
            <a:avLst/>
          </a:prstGeom>
          <a:solidFill>
            <a:srgbClr val="FFFF00"/>
          </a:solidFill>
          <a:scene3d>
            <a:camera prst="orthographicFront"/>
            <a:lightRig rig="threePt" dir="t"/>
          </a:scene3d>
          <a:sp3d>
            <a:bevelT w="114300" prst="artDeco"/>
          </a:sp3d>
        </p:spPr>
        <p:txBody>
          <a:bodyPr wrap="none">
            <a:spAutoFit/>
          </a:bodyPr>
          <a:lstStyle/>
          <a:p>
            <a:r>
              <a:rPr lang="en-US" sz="3600" b="1" dirty="0" smtClean="0">
                <a:solidFill>
                  <a:srgbClr val="C00000"/>
                </a:solidFill>
                <a:effectLst>
                  <a:outerShdw blurRad="38100" dist="38100" dir="2700000" algn="tl">
                    <a:srgbClr val="000000">
                      <a:alpha val="43137"/>
                    </a:srgbClr>
                  </a:outerShdw>
                </a:effectLst>
              </a:rPr>
              <a:t>TIARA management</a:t>
            </a:r>
          </a:p>
          <a:p>
            <a:r>
              <a:rPr lang="en-US" sz="2400" dirty="0" smtClean="0">
                <a:solidFill>
                  <a:srgbClr val="C00000"/>
                </a:solidFill>
                <a:effectLst>
                  <a:outerShdw blurRad="38100" dist="38100" dir="2700000" algn="tl">
                    <a:srgbClr val="000000">
                      <a:alpha val="43137"/>
                    </a:srgbClr>
                  </a:outerShdw>
                </a:effectLst>
              </a:rPr>
              <a:t>(cont’d)</a:t>
            </a:r>
            <a:endParaRPr lang="fr-FR" sz="2400" dirty="0">
              <a:solidFill>
                <a:srgbClr val="C00000"/>
              </a:solidFill>
              <a:effectLst>
                <a:outerShdw blurRad="38100" dist="38100" dir="2700000" algn="tl">
                  <a:srgbClr val="000000">
                    <a:alpha val="43137"/>
                  </a:srgbClr>
                </a:outerShdw>
              </a:effectLst>
            </a:endParaRPr>
          </a:p>
        </p:txBody>
      </p:sp>
      <p:sp>
        <p:nvSpPr>
          <p:cNvPr id="5" name="Rectangle 4"/>
          <p:cNvSpPr/>
          <p:nvPr/>
        </p:nvSpPr>
        <p:spPr>
          <a:xfrm>
            <a:off x="467761" y="1274733"/>
            <a:ext cx="1757212" cy="461665"/>
          </a:xfrm>
          <a:prstGeom prst="rect">
            <a:avLst/>
          </a:prstGeom>
        </p:spPr>
        <p:txBody>
          <a:bodyPr wrap="none">
            <a:spAutoFit/>
          </a:bodyPr>
          <a:lstStyle/>
          <a:p>
            <a:pPr lvl="0"/>
            <a:r>
              <a:rPr lang="en-US" sz="2400" b="1" i="1" dirty="0" smtClean="0">
                <a:solidFill>
                  <a:srgbClr val="FFFFFF"/>
                </a:solidFill>
                <a:effectLst>
                  <a:outerShdw blurRad="38100" dist="38100" dir="2700000" algn="tl">
                    <a:srgbClr val="000000">
                      <a:alpha val="43137"/>
                    </a:srgbClr>
                  </a:outerShdw>
                </a:effectLst>
              </a:rPr>
              <a:t>WP-leaders:</a:t>
            </a:r>
            <a:endParaRPr lang="fr-FR" sz="2400" dirty="0">
              <a:solidFill>
                <a:srgbClr val="000000"/>
              </a:solidFill>
              <a:effectLst>
                <a:outerShdw blurRad="38100" dist="38100" dir="2700000" algn="tl">
                  <a:srgbClr val="000000">
                    <a:alpha val="43137"/>
                  </a:srgbClr>
                </a:outerShdw>
              </a:effectLst>
            </a:endParaRPr>
          </a:p>
        </p:txBody>
      </p:sp>
      <p:sp>
        <p:nvSpPr>
          <p:cNvPr id="6" name="ZoneTexte 5"/>
          <p:cNvSpPr txBox="1"/>
          <p:nvPr/>
        </p:nvSpPr>
        <p:spPr>
          <a:xfrm>
            <a:off x="1431882" y="1749402"/>
            <a:ext cx="4922373" cy="2308324"/>
          </a:xfrm>
          <a:prstGeom prst="rect">
            <a:avLst/>
          </a:prstGeom>
          <a:noFill/>
        </p:spPr>
        <p:txBody>
          <a:bodyPr wrap="none" rtlCol="0">
            <a:spAutoFit/>
          </a:bodyPr>
          <a:lstStyle/>
          <a:p>
            <a:pPr algn="l"/>
            <a:r>
              <a:rPr lang="fr-FR" sz="2400" dirty="0" smtClean="0">
                <a:solidFill>
                  <a:schemeClr val="bg1"/>
                </a:solidFill>
              </a:rPr>
              <a:t>General </a:t>
            </a:r>
            <a:r>
              <a:rPr lang="fr-FR" sz="2400" dirty="0" err="1" smtClean="0">
                <a:solidFill>
                  <a:schemeClr val="bg1"/>
                </a:solidFill>
              </a:rPr>
              <a:t>WPs</a:t>
            </a:r>
            <a:endParaRPr lang="fr-FR" sz="2400" dirty="0" smtClean="0">
              <a:solidFill>
                <a:schemeClr val="bg1"/>
              </a:solidFill>
            </a:endParaRPr>
          </a:p>
          <a:p>
            <a:pPr lvl="1" algn="l">
              <a:buFont typeface="Arial" pitchFamily="34" charset="0"/>
              <a:buChar char="•"/>
            </a:pPr>
            <a:r>
              <a:rPr lang="fr-FR" sz="2400" b="1" dirty="0" smtClean="0">
                <a:solidFill>
                  <a:schemeClr val="bg1"/>
                </a:solidFill>
              </a:rPr>
              <a:t> </a:t>
            </a:r>
            <a:r>
              <a:rPr lang="fr-FR" sz="2400" dirty="0" smtClean="0">
                <a:solidFill>
                  <a:schemeClr val="bg1"/>
                </a:solidFill>
              </a:rPr>
              <a:t>WP2:</a:t>
            </a:r>
            <a:r>
              <a:rPr lang="fr-FR" sz="2400" b="1" dirty="0" smtClean="0">
                <a:solidFill>
                  <a:schemeClr val="bg1"/>
                </a:solidFill>
              </a:rPr>
              <a:t> </a:t>
            </a:r>
            <a:r>
              <a:rPr lang="fr-FR" sz="2400" b="1" i="1" dirty="0" smtClean="0">
                <a:solidFill>
                  <a:schemeClr val="bg1"/>
                </a:solidFill>
                <a:effectLst>
                  <a:outerShdw blurRad="38100" dist="38100" dir="2700000" algn="tl">
                    <a:srgbClr val="000000">
                      <a:alpha val="43137"/>
                    </a:srgbClr>
                  </a:outerShdw>
                </a:effectLst>
              </a:rPr>
              <a:t>R. Aleksan </a:t>
            </a:r>
            <a:r>
              <a:rPr lang="fr-FR" sz="2400" dirty="0" smtClean="0">
                <a:solidFill>
                  <a:schemeClr val="bg1"/>
                </a:solidFill>
              </a:rPr>
              <a:t>(CEA, F)</a:t>
            </a:r>
          </a:p>
          <a:p>
            <a:pPr lvl="1" algn="l">
              <a:buFont typeface="Arial" pitchFamily="34" charset="0"/>
              <a:buChar char="•"/>
            </a:pPr>
            <a:r>
              <a:rPr lang="fr-FR" sz="2400" b="1" dirty="0" smtClean="0">
                <a:solidFill>
                  <a:schemeClr val="bg1"/>
                </a:solidFill>
              </a:rPr>
              <a:t> </a:t>
            </a:r>
            <a:r>
              <a:rPr lang="fr-FR" sz="2400" dirty="0" smtClean="0">
                <a:solidFill>
                  <a:schemeClr val="bg1"/>
                </a:solidFill>
              </a:rPr>
              <a:t>WP3:</a:t>
            </a:r>
            <a:r>
              <a:rPr lang="fr-FR" sz="2400" b="1" dirty="0" smtClean="0">
                <a:solidFill>
                  <a:schemeClr val="bg1"/>
                </a:solidFill>
              </a:rPr>
              <a:t> </a:t>
            </a:r>
            <a:r>
              <a:rPr lang="fr-FR" sz="2400" b="1" i="1" dirty="0" smtClean="0">
                <a:solidFill>
                  <a:schemeClr val="bg1"/>
                </a:solidFill>
                <a:effectLst>
                  <a:outerShdw blurRad="38100" dist="38100" dir="2700000" algn="tl">
                    <a:srgbClr val="000000">
                      <a:alpha val="43137"/>
                    </a:srgbClr>
                  </a:outerShdw>
                </a:effectLst>
              </a:rPr>
              <a:t>O. Brüning </a:t>
            </a:r>
            <a:r>
              <a:rPr lang="fr-FR" sz="2400" dirty="0" smtClean="0">
                <a:solidFill>
                  <a:schemeClr val="bg1"/>
                </a:solidFill>
              </a:rPr>
              <a:t>(CERN, Int.)</a:t>
            </a:r>
          </a:p>
          <a:p>
            <a:pPr lvl="1" algn="l">
              <a:buFont typeface="Arial" pitchFamily="34" charset="0"/>
              <a:buChar char="•"/>
            </a:pPr>
            <a:r>
              <a:rPr lang="fr-FR" sz="2400" b="1" dirty="0" smtClean="0">
                <a:solidFill>
                  <a:schemeClr val="bg1"/>
                </a:solidFill>
              </a:rPr>
              <a:t> </a:t>
            </a:r>
            <a:r>
              <a:rPr lang="fr-FR" sz="2400" dirty="0" smtClean="0">
                <a:solidFill>
                  <a:schemeClr val="bg1"/>
                </a:solidFill>
              </a:rPr>
              <a:t>WP4:</a:t>
            </a:r>
            <a:r>
              <a:rPr lang="fr-FR" sz="2400" b="1" dirty="0" smtClean="0">
                <a:solidFill>
                  <a:schemeClr val="bg1"/>
                </a:solidFill>
              </a:rPr>
              <a:t> </a:t>
            </a:r>
            <a:r>
              <a:rPr lang="fr-FR" sz="2400" b="1" i="1" dirty="0" smtClean="0">
                <a:solidFill>
                  <a:schemeClr val="bg1"/>
                </a:solidFill>
                <a:effectLst>
                  <a:outerShdw blurRad="38100" dist="38100" dir="2700000" algn="tl">
                    <a:srgbClr val="000000">
                      <a:alpha val="43137"/>
                    </a:srgbClr>
                  </a:outerShdw>
                </a:effectLst>
              </a:rPr>
              <a:t>F. Cervelli </a:t>
            </a:r>
            <a:r>
              <a:rPr lang="fr-FR" sz="2400" dirty="0" smtClean="0">
                <a:solidFill>
                  <a:schemeClr val="bg1"/>
                </a:solidFill>
              </a:rPr>
              <a:t>(INFN, I)</a:t>
            </a:r>
          </a:p>
          <a:p>
            <a:pPr lvl="1" algn="l">
              <a:buFont typeface="Arial" pitchFamily="34" charset="0"/>
              <a:buChar char="•"/>
            </a:pPr>
            <a:r>
              <a:rPr lang="fr-FR" sz="2400" b="1" dirty="0" smtClean="0">
                <a:solidFill>
                  <a:schemeClr val="bg1"/>
                </a:solidFill>
              </a:rPr>
              <a:t> </a:t>
            </a:r>
            <a:r>
              <a:rPr lang="fr-FR" sz="2400" dirty="0" smtClean="0">
                <a:solidFill>
                  <a:schemeClr val="bg1"/>
                </a:solidFill>
              </a:rPr>
              <a:t>WP5:</a:t>
            </a:r>
            <a:r>
              <a:rPr lang="fr-FR" sz="2400" b="1" dirty="0" smtClean="0">
                <a:solidFill>
                  <a:schemeClr val="bg1"/>
                </a:solidFill>
              </a:rPr>
              <a:t> </a:t>
            </a:r>
            <a:r>
              <a:rPr lang="fr-FR" sz="2400" b="1" i="1" dirty="0" smtClean="0">
                <a:solidFill>
                  <a:schemeClr val="bg1"/>
                </a:solidFill>
                <a:effectLst>
                  <a:outerShdw blurRad="38100" dist="38100" dir="2700000" algn="tl">
                    <a:srgbClr val="000000">
                      <a:alpha val="43137"/>
                    </a:srgbClr>
                  </a:outerShdw>
                </a:effectLst>
              </a:rPr>
              <a:t>P. Burrows </a:t>
            </a:r>
            <a:r>
              <a:rPr lang="fr-FR" sz="2400" dirty="0" smtClean="0">
                <a:solidFill>
                  <a:schemeClr val="bg1"/>
                </a:solidFill>
              </a:rPr>
              <a:t>(STFC, UK)</a:t>
            </a:r>
          </a:p>
          <a:p>
            <a:pPr lvl="1" algn="l">
              <a:buFont typeface="Arial" pitchFamily="34" charset="0"/>
              <a:buChar char="•"/>
            </a:pPr>
            <a:r>
              <a:rPr lang="fr-FR" sz="2400" b="1" dirty="0" smtClean="0">
                <a:solidFill>
                  <a:schemeClr val="bg1"/>
                </a:solidFill>
              </a:rPr>
              <a:t> </a:t>
            </a:r>
            <a:r>
              <a:rPr lang="fr-FR" sz="2400" dirty="0" smtClean="0">
                <a:solidFill>
                  <a:schemeClr val="bg1"/>
                </a:solidFill>
              </a:rPr>
              <a:t>WP6:</a:t>
            </a:r>
            <a:r>
              <a:rPr lang="fr-FR" sz="2400" b="1" dirty="0" smtClean="0">
                <a:solidFill>
                  <a:schemeClr val="bg1"/>
                </a:solidFill>
              </a:rPr>
              <a:t> </a:t>
            </a:r>
            <a:r>
              <a:rPr lang="fr-FR" sz="2400" b="1" i="1" dirty="0" smtClean="0">
                <a:solidFill>
                  <a:schemeClr val="bg1"/>
                </a:solidFill>
                <a:effectLst>
                  <a:outerShdw blurRad="38100" dist="38100" dir="2700000" algn="tl">
                    <a:srgbClr val="000000">
                      <a:alpha val="43137"/>
                    </a:srgbClr>
                  </a:outerShdw>
                </a:effectLst>
              </a:rPr>
              <a:t>W. Singer </a:t>
            </a:r>
            <a:r>
              <a:rPr lang="fr-FR" sz="2400" dirty="0" smtClean="0">
                <a:solidFill>
                  <a:schemeClr val="bg1"/>
                </a:solidFill>
              </a:rPr>
              <a:t>(DESY, DE)</a:t>
            </a:r>
          </a:p>
        </p:txBody>
      </p:sp>
      <p:sp>
        <p:nvSpPr>
          <p:cNvPr id="7" name="ZoneTexte 6"/>
          <p:cNvSpPr txBox="1"/>
          <p:nvPr/>
        </p:nvSpPr>
        <p:spPr>
          <a:xfrm>
            <a:off x="1431882" y="4232286"/>
            <a:ext cx="6328207" cy="1938992"/>
          </a:xfrm>
          <a:prstGeom prst="rect">
            <a:avLst/>
          </a:prstGeom>
          <a:noFill/>
        </p:spPr>
        <p:txBody>
          <a:bodyPr wrap="none" rtlCol="0">
            <a:spAutoFit/>
          </a:bodyPr>
          <a:lstStyle/>
          <a:p>
            <a:pPr algn="l"/>
            <a:r>
              <a:rPr lang="fr-FR" sz="2400" dirty="0" smtClean="0">
                <a:solidFill>
                  <a:schemeClr val="bg1"/>
                </a:solidFill>
              </a:rPr>
              <a:t>Candidate </a:t>
            </a:r>
            <a:r>
              <a:rPr lang="fr-FR" sz="2400" dirty="0" err="1" smtClean="0">
                <a:solidFill>
                  <a:schemeClr val="bg1"/>
                </a:solidFill>
              </a:rPr>
              <a:t>Specific</a:t>
            </a:r>
            <a:r>
              <a:rPr lang="fr-FR" sz="2400" dirty="0" smtClean="0">
                <a:solidFill>
                  <a:schemeClr val="bg1"/>
                </a:solidFill>
              </a:rPr>
              <a:t> </a:t>
            </a:r>
            <a:r>
              <a:rPr lang="fr-FR" sz="2400" dirty="0" err="1" smtClean="0">
                <a:solidFill>
                  <a:schemeClr val="bg1"/>
                </a:solidFill>
              </a:rPr>
              <a:t>WPs</a:t>
            </a:r>
            <a:r>
              <a:rPr lang="fr-FR" sz="2400" dirty="0" smtClean="0">
                <a:solidFill>
                  <a:schemeClr val="bg1"/>
                </a:solidFill>
              </a:rPr>
              <a:t> (</a:t>
            </a:r>
            <a:r>
              <a:rPr lang="fr-FR" sz="2400" dirty="0" err="1" smtClean="0">
                <a:solidFill>
                  <a:schemeClr val="bg1"/>
                </a:solidFill>
              </a:rPr>
              <a:t>proposed</a:t>
            </a:r>
            <a:r>
              <a:rPr lang="fr-FR" sz="2400" dirty="0" smtClean="0">
                <a:solidFill>
                  <a:schemeClr val="bg1"/>
                </a:solidFill>
              </a:rPr>
              <a:t> by the projets)</a:t>
            </a:r>
          </a:p>
          <a:p>
            <a:pPr lvl="1" algn="l">
              <a:buFont typeface="Arial" pitchFamily="34" charset="0"/>
              <a:buChar char="•"/>
            </a:pPr>
            <a:r>
              <a:rPr lang="fr-FR" sz="2400" b="1" dirty="0" smtClean="0">
                <a:solidFill>
                  <a:schemeClr val="bg1"/>
                </a:solidFill>
              </a:rPr>
              <a:t> </a:t>
            </a:r>
            <a:r>
              <a:rPr lang="fr-FR" sz="2400" dirty="0" smtClean="0">
                <a:solidFill>
                  <a:schemeClr val="bg1"/>
                </a:solidFill>
              </a:rPr>
              <a:t>WP7 (CLIC):</a:t>
            </a:r>
            <a:r>
              <a:rPr lang="fr-FR" sz="2400" b="1" dirty="0" smtClean="0">
                <a:solidFill>
                  <a:schemeClr val="bg1"/>
                </a:solidFill>
              </a:rPr>
              <a:t> </a:t>
            </a:r>
            <a:r>
              <a:rPr lang="fr-FR" sz="2400" b="1" i="1" dirty="0" smtClean="0">
                <a:solidFill>
                  <a:schemeClr val="bg1"/>
                </a:solidFill>
                <a:effectLst>
                  <a:outerShdw blurRad="38100" dist="38100" dir="2700000" algn="tl">
                    <a:srgbClr val="000000">
                      <a:alpha val="43137"/>
                    </a:srgbClr>
                  </a:outerShdw>
                </a:effectLst>
              </a:rPr>
              <a:t>E. Jensen </a:t>
            </a:r>
            <a:r>
              <a:rPr lang="fr-FR" sz="2400" dirty="0" smtClean="0">
                <a:solidFill>
                  <a:schemeClr val="bg1"/>
                </a:solidFill>
              </a:rPr>
              <a:t>(CERN, Int.)</a:t>
            </a:r>
          </a:p>
          <a:p>
            <a:pPr lvl="1" algn="l">
              <a:buFont typeface="Arial" pitchFamily="34" charset="0"/>
              <a:buChar char="•"/>
            </a:pPr>
            <a:r>
              <a:rPr lang="fr-FR" sz="2400" b="1" dirty="0" smtClean="0">
                <a:solidFill>
                  <a:schemeClr val="bg1"/>
                </a:solidFill>
              </a:rPr>
              <a:t> </a:t>
            </a:r>
            <a:r>
              <a:rPr lang="fr-FR" sz="2400" dirty="0" smtClean="0">
                <a:solidFill>
                  <a:schemeClr val="bg1"/>
                </a:solidFill>
              </a:rPr>
              <a:t>WP8 (n-</a:t>
            </a:r>
            <a:r>
              <a:rPr lang="fr-FR" sz="2400" dirty="0" err="1" smtClean="0">
                <a:solidFill>
                  <a:schemeClr val="bg1"/>
                </a:solidFill>
              </a:rPr>
              <a:t>facility</a:t>
            </a:r>
            <a:r>
              <a:rPr lang="fr-FR" sz="2400" dirty="0" smtClean="0">
                <a:solidFill>
                  <a:schemeClr val="bg1"/>
                </a:solidFill>
              </a:rPr>
              <a:t>):</a:t>
            </a:r>
            <a:r>
              <a:rPr lang="fr-FR" sz="2400" b="1" dirty="0" smtClean="0">
                <a:solidFill>
                  <a:schemeClr val="bg1"/>
                </a:solidFill>
              </a:rPr>
              <a:t> </a:t>
            </a:r>
            <a:r>
              <a:rPr lang="fr-FR" sz="2400" b="1" i="1" dirty="0" smtClean="0">
                <a:solidFill>
                  <a:schemeClr val="bg1"/>
                </a:solidFill>
                <a:effectLst>
                  <a:outerShdw blurRad="38100" dist="38100" dir="2700000" algn="tl">
                    <a:srgbClr val="000000">
                      <a:alpha val="43137"/>
                    </a:srgbClr>
                  </a:outerShdw>
                </a:effectLst>
              </a:rPr>
              <a:t>K. Long </a:t>
            </a:r>
            <a:r>
              <a:rPr lang="fr-FR" sz="2400" dirty="0" smtClean="0">
                <a:solidFill>
                  <a:schemeClr val="bg1"/>
                </a:solidFill>
              </a:rPr>
              <a:t>(STFC, UK)</a:t>
            </a:r>
          </a:p>
          <a:p>
            <a:pPr lvl="1" algn="l">
              <a:buFont typeface="Arial" pitchFamily="34" charset="0"/>
              <a:buChar char="•"/>
            </a:pPr>
            <a:r>
              <a:rPr lang="fr-FR" sz="2400" b="1" dirty="0" smtClean="0">
                <a:solidFill>
                  <a:schemeClr val="bg1"/>
                </a:solidFill>
              </a:rPr>
              <a:t> </a:t>
            </a:r>
            <a:r>
              <a:rPr lang="fr-FR" sz="2400" dirty="0" smtClean="0">
                <a:solidFill>
                  <a:schemeClr val="bg1"/>
                </a:solidFill>
              </a:rPr>
              <a:t>WP9 (</a:t>
            </a:r>
            <a:r>
              <a:rPr lang="fr-FR" sz="2400" dirty="0" err="1" smtClean="0">
                <a:solidFill>
                  <a:schemeClr val="bg1"/>
                </a:solidFill>
              </a:rPr>
              <a:t>Super-B</a:t>
            </a:r>
            <a:r>
              <a:rPr lang="fr-FR" sz="2400" dirty="0" smtClean="0">
                <a:solidFill>
                  <a:schemeClr val="bg1"/>
                </a:solidFill>
              </a:rPr>
              <a:t>):</a:t>
            </a:r>
            <a:r>
              <a:rPr lang="fr-FR" sz="2400" b="1" dirty="0" smtClean="0">
                <a:solidFill>
                  <a:schemeClr val="bg1"/>
                </a:solidFill>
              </a:rPr>
              <a:t> </a:t>
            </a:r>
            <a:r>
              <a:rPr lang="fr-FR" sz="2400" b="1" i="1" dirty="0" smtClean="0">
                <a:solidFill>
                  <a:schemeClr val="bg1"/>
                </a:solidFill>
                <a:effectLst>
                  <a:outerShdw blurRad="38100" dist="38100" dir="2700000" algn="tl">
                    <a:srgbClr val="000000">
                      <a:alpha val="43137"/>
                    </a:srgbClr>
                  </a:outerShdw>
                </a:effectLst>
              </a:rPr>
              <a:t>M. Biagini </a:t>
            </a:r>
            <a:r>
              <a:rPr lang="fr-FR" sz="2400" dirty="0" smtClean="0">
                <a:solidFill>
                  <a:schemeClr val="bg1"/>
                </a:solidFill>
              </a:rPr>
              <a:t>(INFN, I)</a:t>
            </a:r>
          </a:p>
          <a:p>
            <a:pPr lvl="1" algn="l">
              <a:buFont typeface="Arial" pitchFamily="34" charset="0"/>
              <a:buChar char="•"/>
            </a:pPr>
            <a:r>
              <a:rPr lang="fr-FR" sz="2400" b="1" dirty="0" smtClean="0">
                <a:solidFill>
                  <a:schemeClr val="bg1"/>
                </a:solidFill>
              </a:rPr>
              <a:t> </a:t>
            </a:r>
            <a:r>
              <a:rPr lang="fr-FR" sz="2400" dirty="0" smtClean="0">
                <a:solidFill>
                  <a:schemeClr val="bg1"/>
                </a:solidFill>
              </a:rPr>
              <a:t>WP10 (EURISOL):</a:t>
            </a:r>
            <a:r>
              <a:rPr lang="fr-FR" sz="2400" b="1" dirty="0" smtClean="0">
                <a:solidFill>
                  <a:schemeClr val="bg1"/>
                </a:solidFill>
              </a:rPr>
              <a:t> </a:t>
            </a:r>
            <a:r>
              <a:rPr lang="fr-FR" sz="2400" b="1" i="1" dirty="0" smtClean="0">
                <a:solidFill>
                  <a:schemeClr val="bg1"/>
                </a:solidFill>
                <a:effectLst>
                  <a:outerShdw blurRad="38100" dist="38100" dir="2700000" algn="tl">
                    <a:srgbClr val="000000">
                      <a:alpha val="43137"/>
                    </a:srgbClr>
                  </a:outerShdw>
                </a:effectLst>
              </a:rPr>
              <a:t>P. </a:t>
            </a:r>
            <a:r>
              <a:rPr lang="fr-FR" sz="2400" b="1" i="1" dirty="0" err="1" smtClean="0">
                <a:solidFill>
                  <a:schemeClr val="bg1"/>
                </a:solidFill>
                <a:effectLst>
                  <a:outerShdw blurRad="38100" dist="38100" dir="2700000" algn="tl">
                    <a:srgbClr val="000000">
                      <a:alpha val="43137"/>
                    </a:srgbClr>
                  </a:outerShdw>
                </a:effectLst>
              </a:rPr>
              <a:t>Bousson</a:t>
            </a:r>
            <a:r>
              <a:rPr lang="fr-FR" sz="2400" b="1" i="1" dirty="0" smtClean="0">
                <a:solidFill>
                  <a:schemeClr val="bg1"/>
                </a:solidFill>
                <a:effectLst>
                  <a:outerShdw blurRad="38100" dist="38100" dir="2700000" algn="tl">
                    <a:srgbClr val="000000">
                      <a:alpha val="43137"/>
                    </a:srgbClr>
                  </a:outerShdw>
                </a:effectLst>
              </a:rPr>
              <a:t> </a:t>
            </a:r>
            <a:r>
              <a:rPr lang="fr-FR" sz="2400" dirty="0" smtClean="0">
                <a:solidFill>
                  <a:schemeClr val="bg1"/>
                </a:solidFill>
              </a:rPr>
              <a:t>(CNRS, F)</a:t>
            </a:r>
          </a:p>
        </p:txBody>
      </p:sp>
      <p:sp>
        <p:nvSpPr>
          <p:cNvPr id="8" name="Étoile à 4 branches 7"/>
          <p:cNvSpPr/>
          <p:nvPr/>
        </p:nvSpPr>
        <p:spPr bwMode="auto">
          <a:xfrm>
            <a:off x="774648" y="1749402"/>
            <a:ext cx="474669" cy="511182"/>
          </a:xfrm>
          <a:prstGeom prst="star4">
            <a:avLst/>
          </a:prstGeom>
          <a:solidFill>
            <a:srgbClr val="FFFF00">
              <a:alpha val="67000"/>
            </a:srgbClr>
          </a:solidFill>
          <a:ln w="9525" cap="flat" cmpd="sng" algn="ctr">
            <a:solidFill>
              <a:schemeClr val="hlink"/>
            </a:solidFill>
            <a:prstDash val="solid"/>
            <a:round/>
            <a:headEnd type="none" w="med" len="med"/>
            <a:tailEnd type="none" w="med" len="med"/>
          </a:ln>
          <a:effectLst/>
        </p:spPr>
        <p:txBody>
          <a:bodyPr vert="horz" wrap="none" lIns="90000" tIns="46800" rIns="90000" bIns="4680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2000" b="0" i="0" u="none" strike="noStrike" cap="none" normalizeH="0" baseline="0" smtClean="0">
              <a:ln>
                <a:noFill/>
              </a:ln>
              <a:solidFill>
                <a:schemeClr val="tx1"/>
              </a:solidFill>
              <a:effectLst/>
              <a:latin typeface="Times New Roman" pitchFamily="18" charset="0"/>
            </a:endParaRPr>
          </a:p>
        </p:txBody>
      </p:sp>
      <p:sp>
        <p:nvSpPr>
          <p:cNvPr id="9" name="Étoile à 4 branches 8"/>
          <p:cNvSpPr/>
          <p:nvPr/>
        </p:nvSpPr>
        <p:spPr bwMode="auto">
          <a:xfrm>
            <a:off x="774648" y="4232286"/>
            <a:ext cx="474669" cy="511182"/>
          </a:xfrm>
          <a:prstGeom prst="star4">
            <a:avLst/>
          </a:prstGeom>
          <a:solidFill>
            <a:srgbClr val="FFFF00">
              <a:alpha val="67000"/>
            </a:srgbClr>
          </a:solidFill>
          <a:ln w="9525" cap="flat" cmpd="sng" algn="ctr">
            <a:solidFill>
              <a:schemeClr val="hlink"/>
            </a:solidFill>
            <a:prstDash val="solid"/>
            <a:round/>
            <a:headEnd type="none" w="med" len="med"/>
            <a:tailEnd type="none" w="med" len="med"/>
          </a:ln>
          <a:effectLst/>
        </p:spPr>
        <p:txBody>
          <a:bodyPr vert="horz" wrap="none" lIns="90000" tIns="46800" rIns="90000" bIns="4680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2000" b="0" i="0" u="none" strike="noStrike" cap="none" normalizeH="0" baseline="0" smtClean="0">
              <a:ln>
                <a:noFill/>
              </a:ln>
              <a:solidFill>
                <a:schemeClr val="tx1"/>
              </a:solidFill>
              <a:effectLst/>
              <a:latin typeface="Times New Roman" pitchFamily="18" charset="0"/>
            </a:endParaRPr>
          </a:p>
        </p:txBody>
      </p:sp>
      <p:sp>
        <p:nvSpPr>
          <p:cNvPr id="10" name="ZoneTexte 9"/>
          <p:cNvSpPr txBox="1"/>
          <p:nvPr/>
        </p:nvSpPr>
        <p:spPr>
          <a:xfrm>
            <a:off x="957213" y="6459579"/>
            <a:ext cx="6578147" cy="461665"/>
          </a:xfrm>
          <a:prstGeom prst="rect">
            <a:avLst/>
          </a:prstGeom>
          <a:noFill/>
        </p:spPr>
        <p:txBody>
          <a:bodyPr wrap="none" rtlCol="0">
            <a:spAutoFit/>
          </a:bodyPr>
          <a:lstStyle/>
          <a:p>
            <a:pPr algn="l"/>
            <a:r>
              <a:rPr lang="fr-FR" sz="2400" b="1" dirty="0" smtClean="0">
                <a:solidFill>
                  <a:schemeClr val="bg1"/>
                </a:solidFill>
              </a:rPr>
              <a:t>Contact me for WP </a:t>
            </a:r>
            <a:r>
              <a:rPr lang="fr-FR" sz="2400" b="1" dirty="0" err="1" smtClean="0">
                <a:solidFill>
                  <a:schemeClr val="bg1"/>
                </a:solidFill>
              </a:rPr>
              <a:t>Deputies</a:t>
            </a:r>
            <a:r>
              <a:rPr lang="fr-FR" sz="2400" b="1" dirty="0" smtClean="0">
                <a:solidFill>
                  <a:schemeClr val="bg1"/>
                </a:solidFill>
              </a:rPr>
              <a:t> and contacts </a:t>
            </a:r>
            <a:r>
              <a:rPr lang="fr-FR" sz="2400" b="1" dirty="0" err="1" smtClean="0">
                <a:solidFill>
                  <a:schemeClr val="bg1"/>
                </a:solidFill>
              </a:rPr>
              <a:t>names</a:t>
            </a:r>
            <a:endParaRPr lang="fr-FR" sz="2400" b="1" dirty="0">
              <a:solidFill>
                <a:schemeClr val="bg1"/>
              </a:solidFill>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32297" y="76505"/>
            <a:ext cx="4301370" cy="1015663"/>
          </a:xfrm>
          <a:prstGeom prst="rect">
            <a:avLst/>
          </a:prstGeom>
          <a:solidFill>
            <a:srgbClr val="FFFF00"/>
          </a:solidFill>
          <a:scene3d>
            <a:camera prst="orthographicFront"/>
            <a:lightRig rig="threePt" dir="t"/>
          </a:scene3d>
          <a:sp3d>
            <a:bevelT w="114300" prst="artDeco"/>
          </a:sp3d>
        </p:spPr>
        <p:txBody>
          <a:bodyPr wrap="none">
            <a:spAutoFit/>
          </a:bodyPr>
          <a:lstStyle/>
          <a:p>
            <a:r>
              <a:rPr lang="en-US" sz="3600" b="1" dirty="0" smtClean="0">
                <a:solidFill>
                  <a:srgbClr val="C00000"/>
                </a:solidFill>
                <a:effectLst>
                  <a:outerShdw blurRad="38100" dist="38100" dir="2700000" algn="tl">
                    <a:srgbClr val="000000">
                      <a:alpha val="43137"/>
                    </a:srgbClr>
                  </a:outerShdw>
                </a:effectLst>
              </a:rPr>
              <a:t>TIARA management</a:t>
            </a:r>
          </a:p>
          <a:p>
            <a:r>
              <a:rPr lang="en-US" sz="2400" dirty="0" smtClean="0">
                <a:solidFill>
                  <a:srgbClr val="C00000"/>
                </a:solidFill>
                <a:effectLst>
                  <a:outerShdw blurRad="38100" dist="38100" dir="2700000" algn="tl">
                    <a:srgbClr val="000000">
                      <a:alpha val="43137"/>
                    </a:srgbClr>
                  </a:outerShdw>
                </a:effectLst>
              </a:rPr>
              <a:t>(cont’d)</a:t>
            </a:r>
            <a:endParaRPr lang="fr-FR" sz="2400" dirty="0">
              <a:solidFill>
                <a:srgbClr val="C00000"/>
              </a:solidFill>
              <a:effectLst>
                <a:outerShdw blurRad="38100" dist="38100" dir="2700000" algn="tl">
                  <a:srgbClr val="000000">
                    <a:alpha val="43137"/>
                  </a:srgbClr>
                </a:outerShdw>
              </a:effectLst>
            </a:endParaRPr>
          </a:p>
        </p:txBody>
      </p:sp>
      <p:sp>
        <p:nvSpPr>
          <p:cNvPr id="4" name="Rectangle 3"/>
          <p:cNvSpPr/>
          <p:nvPr/>
        </p:nvSpPr>
        <p:spPr>
          <a:xfrm>
            <a:off x="446031" y="1347759"/>
            <a:ext cx="5645196" cy="461665"/>
          </a:xfrm>
          <a:prstGeom prst="rect">
            <a:avLst/>
          </a:prstGeom>
        </p:spPr>
        <p:txBody>
          <a:bodyPr wrap="square">
            <a:spAutoFit/>
          </a:bodyPr>
          <a:lstStyle/>
          <a:p>
            <a:pPr algn="l"/>
            <a:r>
              <a:rPr lang="en-US" sz="2400" b="1" i="1" dirty="0" smtClean="0">
                <a:solidFill>
                  <a:schemeClr val="bg1"/>
                </a:solidFill>
              </a:rPr>
              <a:t>General rules for writing the WP sections </a:t>
            </a:r>
          </a:p>
        </p:txBody>
      </p:sp>
      <p:graphicFrame>
        <p:nvGraphicFramePr>
          <p:cNvPr id="5" name="Tableau 4"/>
          <p:cNvGraphicFramePr>
            <a:graphicFrameLocks noGrp="1"/>
          </p:cNvGraphicFramePr>
          <p:nvPr/>
        </p:nvGraphicFramePr>
        <p:xfrm>
          <a:off x="701622" y="2589201"/>
          <a:ext cx="6891219" cy="2429532"/>
        </p:xfrm>
        <a:graphic>
          <a:graphicData uri="http://schemas.openxmlformats.org/drawingml/2006/table">
            <a:tbl>
              <a:tblPr/>
              <a:tblGrid>
                <a:gridCol w="1421849"/>
                <a:gridCol w="572063"/>
                <a:gridCol w="598511"/>
                <a:gridCol w="620721"/>
                <a:gridCol w="247718"/>
                <a:gridCol w="446029"/>
                <a:gridCol w="584208"/>
                <a:gridCol w="620721"/>
                <a:gridCol w="417902"/>
                <a:gridCol w="129544"/>
                <a:gridCol w="606086"/>
                <a:gridCol w="625867"/>
              </a:tblGrid>
              <a:tr h="269948">
                <a:tc gridSpan="2">
                  <a:txBody>
                    <a:bodyPr/>
                    <a:lstStyle/>
                    <a:p>
                      <a:pPr>
                        <a:spcAft>
                          <a:spcPts val="0"/>
                        </a:spcAft>
                      </a:pPr>
                      <a:r>
                        <a:rPr lang="en-US" sz="1600" b="1" dirty="0">
                          <a:latin typeface="Arial-BoldMT"/>
                          <a:ea typeface="Times New Roman"/>
                          <a:cs typeface="Arial-BoldMT"/>
                        </a:rPr>
                        <a:t>WP number</a:t>
                      </a: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fr-FR"/>
                    </a:p>
                  </a:txBody>
                  <a:tcPr/>
                </a:tc>
                <a:tc gridSpan="3">
                  <a:txBody>
                    <a:bodyPr/>
                    <a:lstStyle/>
                    <a:p>
                      <a:pPr>
                        <a:spcAft>
                          <a:spcPts val="0"/>
                        </a:spcAft>
                      </a:pPr>
                      <a:r>
                        <a:rPr lang="en-US" sz="1600" b="1">
                          <a:latin typeface="Arial-BoldMT"/>
                          <a:ea typeface="Times New Roman"/>
                          <a:cs typeface="Arial-BoldMT"/>
                        </a:rPr>
                        <a:t>1</a:t>
                      </a: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fr-FR"/>
                    </a:p>
                  </a:txBody>
                  <a:tcPr/>
                </a:tc>
                <a:tc hMerge="1">
                  <a:txBody>
                    <a:bodyPr/>
                    <a:lstStyle/>
                    <a:p>
                      <a:endParaRPr lang="fr-FR"/>
                    </a:p>
                  </a:txBody>
                  <a:tcPr/>
                </a:tc>
                <a:tc gridSpan="4">
                  <a:txBody>
                    <a:bodyPr/>
                    <a:lstStyle/>
                    <a:p>
                      <a:pPr>
                        <a:spcAft>
                          <a:spcPts val="0"/>
                        </a:spcAft>
                      </a:pPr>
                      <a:r>
                        <a:rPr lang="en-US" sz="1600" b="1">
                          <a:latin typeface="Arial-BoldMT"/>
                          <a:ea typeface="Times New Roman"/>
                          <a:cs typeface="Arial-BoldMT"/>
                        </a:rPr>
                        <a:t>Start date</a:t>
                      </a: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fr-FR"/>
                    </a:p>
                  </a:txBody>
                  <a:tcPr/>
                </a:tc>
                <a:tc hMerge="1">
                  <a:txBody>
                    <a:bodyPr/>
                    <a:lstStyle/>
                    <a:p>
                      <a:endParaRPr lang="fr-FR"/>
                    </a:p>
                  </a:txBody>
                  <a:tcPr/>
                </a:tc>
                <a:tc hMerge="1">
                  <a:txBody>
                    <a:bodyPr/>
                    <a:lstStyle/>
                    <a:p>
                      <a:endParaRPr lang="fr-FR"/>
                    </a:p>
                  </a:txBody>
                  <a:tcPr/>
                </a:tc>
                <a:tc gridSpan="3">
                  <a:txBody>
                    <a:bodyPr/>
                    <a:lstStyle/>
                    <a:p>
                      <a:pPr>
                        <a:spcAft>
                          <a:spcPts val="0"/>
                        </a:spcAft>
                      </a:pPr>
                      <a:r>
                        <a:rPr lang="en-US" sz="1600" b="1">
                          <a:latin typeface="Arial-BoldMT"/>
                          <a:ea typeface="Times New Roman"/>
                          <a:cs typeface="Arial-BoldMT"/>
                        </a:rPr>
                        <a:t>1</a:t>
                      </a: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fr-FR"/>
                    </a:p>
                  </a:txBody>
                  <a:tcPr/>
                </a:tc>
                <a:tc hMerge="1">
                  <a:txBody>
                    <a:bodyPr/>
                    <a:lstStyle/>
                    <a:p>
                      <a:endParaRPr lang="fr-FR"/>
                    </a:p>
                  </a:txBody>
                  <a:tcPr/>
                </a:tc>
              </a:tr>
              <a:tr h="269948">
                <a:tc>
                  <a:txBody>
                    <a:bodyPr/>
                    <a:lstStyle/>
                    <a:p>
                      <a:pPr>
                        <a:spcAft>
                          <a:spcPts val="0"/>
                        </a:spcAft>
                      </a:pPr>
                      <a:r>
                        <a:rPr lang="en-US" sz="1600" b="1" dirty="0">
                          <a:latin typeface="Arial-BoldMT"/>
                          <a:ea typeface="Times New Roman"/>
                          <a:cs typeface="Arial-BoldMT"/>
                        </a:rPr>
                        <a:t>WP Title</a:t>
                      </a: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gridSpan="11">
                  <a:txBody>
                    <a:bodyPr/>
                    <a:lstStyle/>
                    <a:p>
                      <a:pPr>
                        <a:spcAft>
                          <a:spcPts val="0"/>
                        </a:spcAft>
                      </a:pPr>
                      <a:r>
                        <a:rPr lang="en-US" sz="1600" b="1">
                          <a:latin typeface="Arial-BoldMT"/>
                          <a:ea typeface="Times New Roman"/>
                          <a:cs typeface="Arial-BoldMT"/>
                        </a:rPr>
                        <a:t>MaNaGeMent of the consortium</a:t>
                      </a: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r>
              <a:tr h="269948">
                <a:tc>
                  <a:txBody>
                    <a:bodyPr/>
                    <a:lstStyle/>
                    <a:p>
                      <a:pPr>
                        <a:spcAft>
                          <a:spcPts val="0"/>
                        </a:spcAft>
                      </a:pPr>
                      <a:r>
                        <a:rPr lang="en-US" sz="1600" b="1" dirty="0">
                          <a:latin typeface="Arial-BoldMT"/>
                          <a:ea typeface="Times New Roman"/>
                          <a:cs typeface="Arial-BoldMT"/>
                        </a:rPr>
                        <a:t>Activity Type</a:t>
                      </a: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gridSpan="11">
                  <a:txBody>
                    <a:bodyPr/>
                    <a:lstStyle/>
                    <a:p>
                      <a:pPr>
                        <a:spcAft>
                          <a:spcPts val="0"/>
                        </a:spcAft>
                      </a:pPr>
                      <a:r>
                        <a:rPr lang="en-US" sz="1600" b="1" dirty="0">
                          <a:latin typeface="Arial-BoldMT"/>
                          <a:ea typeface="Times New Roman"/>
                          <a:cs typeface="Arial-BoldMT"/>
                        </a:rPr>
                        <a:t>MGT</a:t>
                      </a: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r>
              <a:tr h="539896">
                <a:tc>
                  <a:txBody>
                    <a:bodyPr/>
                    <a:lstStyle/>
                    <a:p>
                      <a:pPr>
                        <a:spcAft>
                          <a:spcPts val="0"/>
                        </a:spcAft>
                      </a:pPr>
                      <a:r>
                        <a:rPr lang="en-US" sz="1600" b="1" dirty="0">
                          <a:latin typeface="Arial-BoldMT"/>
                          <a:ea typeface="Times New Roman"/>
                          <a:cs typeface="Arial-BoldMT"/>
                        </a:rPr>
                        <a:t>Participant number</a:t>
                      </a: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b="1" dirty="0">
                          <a:latin typeface="Arial-BoldMT"/>
                          <a:ea typeface="Times New Roman"/>
                          <a:cs typeface="Arial-BoldMT"/>
                        </a:rPr>
                        <a:t>1</a:t>
                      </a: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gridSpan="2">
                  <a:txBody>
                    <a:bodyPr/>
                    <a:lstStyle/>
                    <a:p>
                      <a:endParaRPr lang="fr-FR" sz="160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spcAft>
                          <a:spcPts val="0"/>
                        </a:spcAft>
                      </a:pPr>
                      <a:endParaRPr lang="fr-FR"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gridSpan="2">
                  <a:txBody>
                    <a:bodyPr/>
                    <a:lstStyle/>
                    <a:p>
                      <a:pPr>
                        <a:spcAft>
                          <a:spcPts val="0"/>
                        </a:spcAft>
                      </a:pP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fr-FR"/>
                    </a:p>
                  </a:txBody>
                  <a:tcPr/>
                </a:tc>
                <a:tc>
                  <a:txBody>
                    <a:bodyPr/>
                    <a:lstStyle/>
                    <a:p>
                      <a:pPr>
                        <a:spcAft>
                          <a:spcPts val="0"/>
                        </a:spcAft>
                      </a:pP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539896">
                <a:tc>
                  <a:txBody>
                    <a:bodyPr/>
                    <a:lstStyle/>
                    <a:p>
                      <a:pPr>
                        <a:spcAft>
                          <a:spcPts val="0"/>
                        </a:spcAft>
                      </a:pPr>
                      <a:r>
                        <a:rPr lang="en-US" sz="1600" b="1">
                          <a:latin typeface="Arial-BoldMT"/>
                          <a:ea typeface="Times New Roman"/>
                          <a:cs typeface="Arial-BoldMT"/>
                        </a:rPr>
                        <a:t>Participant short name</a:t>
                      </a: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b="1">
                          <a:latin typeface="Arial-BoldMT"/>
                          <a:ea typeface="Times New Roman"/>
                          <a:cs typeface="Arial-BoldMT"/>
                        </a:rPr>
                        <a:t>CEA</a:t>
                      </a: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gridSpan="2">
                  <a:txBody>
                    <a:bodyPr/>
                    <a:lstStyle/>
                    <a:p>
                      <a:endParaRPr lang="fr-FR" sz="1600"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spcAft>
                          <a:spcPts val="0"/>
                        </a:spcAft>
                      </a:pPr>
                      <a:endParaRPr lang="fr-FR"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gridSpan="2">
                  <a:txBody>
                    <a:bodyPr/>
                    <a:lstStyle/>
                    <a:p>
                      <a:pPr>
                        <a:spcAft>
                          <a:spcPts val="0"/>
                        </a:spcAft>
                      </a:pP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fr-FR"/>
                    </a:p>
                  </a:txBody>
                  <a:tcPr/>
                </a:tc>
                <a:tc>
                  <a:txBody>
                    <a:bodyPr/>
                    <a:lstStyle/>
                    <a:p>
                      <a:pPr>
                        <a:spcAft>
                          <a:spcPts val="0"/>
                        </a:spcAft>
                      </a:pP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539896">
                <a:tc>
                  <a:txBody>
                    <a:bodyPr/>
                    <a:lstStyle/>
                    <a:p>
                      <a:pPr>
                        <a:spcAft>
                          <a:spcPts val="0"/>
                        </a:spcAft>
                      </a:pPr>
                      <a:r>
                        <a:rPr lang="en-US" sz="1600" b="1">
                          <a:latin typeface="Arial-BoldMT"/>
                          <a:ea typeface="Times New Roman"/>
                          <a:cs typeface="Arial-BoldMT"/>
                        </a:rPr>
                        <a:t>Person-months</a:t>
                      </a: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b="1">
                          <a:latin typeface="Arial-BoldMT"/>
                          <a:ea typeface="Times New Roman"/>
                          <a:cs typeface="Arial-BoldMT"/>
                        </a:rPr>
                        <a:t>90</a:t>
                      </a: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gridSpan="2">
                  <a:txBody>
                    <a:bodyPr/>
                    <a:lstStyle/>
                    <a:p>
                      <a:endParaRPr lang="fr-FR" sz="1600"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spcAft>
                          <a:spcPts val="0"/>
                        </a:spcAft>
                      </a:pPr>
                      <a:endParaRPr lang="fr-FR"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gridSpan="2">
                  <a:txBody>
                    <a:bodyPr/>
                    <a:lstStyle/>
                    <a:p>
                      <a:pPr>
                        <a:spcAft>
                          <a:spcPts val="0"/>
                        </a:spcAft>
                      </a:pP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fr-FR"/>
                    </a:p>
                  </a:txBody>
                  <a:tcPr/>
                </a:tc>
                <a:tc>
                  <a:txBody>
                    <a:bodyPr/>
                    <a:lstStyle/>
                    <a:p>
                      <a:pPr>
                        <a:spcAft>
                          <a:spcPts val="0"/>
                        </a:spcAft>
                      </a:pP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bl>
          </a:graphicData>
        </a:graphic>
      </p:graphicFrame>
      <p:graphicFrame>
        <p:nvGraphicFramePr>
          <p:cNvPr id="10" name="Tableau 9"/>
          <p:cNvGraphicFramePr>
            <a:graphicFrameLocks noGrp="1"/>
          </p:cNvGraphicFramePr>
          <p:nvPr/>
        </p:nvGraphicFramePr>
        <p:xfrm>
          <a:off x="701622" y="5400702"/>
          <a:ext cx="6096000" cy="365760"/>
        </p:xfrm>
        <a:graphic>
          <a:graphicData uri="http://schemas.openxmlformats.org/drawingml/2006/table">
            <a:tbl>
              <a:tblPr firstRow="1" bandRow="1">
                <a:tableStyleId>{5C22544A-7EE6-4342-B048-85BDC9FD1C3A}</a:tableStyleId>
              </a:tblPr>
              <a:tblGrid>
                <a:gridCol w="6096000"/>
              </a:tblGrid>
              <a:tr h="261301">
                <a:tc>
                  <a:txBody>
                    <a:bodyPr/>
                    <a:lstStyle/>
                    <a:p>
                      <a:r>
                        <a:rPr lang="fr-FR" dirty="0" smtClean="0">
                          <a:solidFill>
                            <a:schemeClr val="tx1"/>
                          </a:solidFill>
                        </a:rPr>
                        <a:t>Objective: Management of the TIARA</a:t>
                      </a:r>
                      <a:r>
                        <a:rPr lang="fr-FR" baseline="0" dirty="0" smtClean="0">
                          <a:solidFill>
                            <a:schemeClr val="tx1"/>
                          </a:solidFill>
                        </a:rPr>
                        <a:t> consortium</a:t>
                      </a:r>
                      <a:endParaRPr lang="fr-FR" dirty="0">
                        <a:solidFill>
                          <a:schemeClr val="tx1"/>
                        </a:solidFill>
                      </a:endParaRPr>
                    </a:p>
                  </a:txBody>
                  <a:tcPr>
                    <a:solidFill>
                      <a:srgbClr val="FFFF00"/>
                    </a:solidFill>
                  </a:tcPr>
                </a:tc>
              </a:tr>
            </a:tbl>
          </a:graphicData>
        </a:graphic>
      </p:graphicFrame>
      <p:sp>
        <p:nvSpPr>
          <p:cNvPr id="11" name="ZoneTexte 10"/>
          <p:cNvSpPr txBox="1"/>
          <p:nvPr/>
        </p:nvSpPr>
        <p:spPr>
          <a:xfrm>
            <a:off x="701622" y="1895454"/>
            <a:ext cx="4477701" cy="400110"/>
          </a:xfrm>
          <a:prstGeom prst="rect">
            <a:avLst/>
          </a:prstGeom>
          <a:noFill/>
        </p:spPr>
        <p:txBody>
          <a:bodyPr wrap="none" rtlCol="0">
            <a:spAutoFit/>
          </a:bodyPr>
          <a:lstStyle/>
          <a:p>
            <a:pPr algn="l"/>
            <a:r>
              <a:rPr lang="fr-FR" b="1" dirty="0" err="1" smtClean="0">
                <a:solidFill>
                  <a:schemeClr val="bg1"/>
                </a:solidFill>
              </a:rPr>
              <a:t>Example</a:t>
            </a:r>
            <a:r>
              <a:rPr lang="fr-FR" b="1" dirty="0" smtClean="0">
                <a:solidFill>
                  <a:schemeClr val="bg1"/>
                </a:solidFill>
              </a:rPr>
              <a:t> of document to </a:t>
            </a:r>
            <a:r>
              <a:rPr lang="fr-FR" b="1" dirty="0" err="1" smtClean="0">
                <a:solidFill>
                  <a:schemeClr val="bg1"/>
                </a:solidFill>
              </a:rPr>
              <a:t>be</a:t>
            </a:r>
            <a:r>
              <a:rPr lang="fr-FR" b="1" dirty="0" smtClean="0">
                <a:solidFill>
                  <a:schemeClr val="bg1"/>
                </a:solidFill>
              </a:rPr>
              <a:t> </a:t>
            </a:r>
            <a:r>
              <a:rPr lang="fr-FR" b="1" dirty="0" err="1" smtClean="0">
                <a:solidFill>
                  <a:schemeClr val="bg1"/>
                </a:solidFill>
              </a:rPr>
              <a:t>filled</a:t>
            </a:r>
            <a:r>
              <a:rPr lang="fr-FR" b="1" dirty="0" smtClean="0">
                <a:solidFill>
                  <a:schemeClr val="bg1"/>
                </a:solidFill>
              </a:rPr>
              <a:t>; WP1</a:t>
            </a:r>
            <a:endParaRPr lang="fr-FR" b="1" dirty="0">
              <a:solidFill>
                <a:schemeClr val="bg1"/>
              </a:solidFill>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32297" y="76505"/>
            <a:ext cx="4301370" cy="1015663"/>
          </a:xfrm>
          <a:prstGeom prst="rect">
            <a:avLst/>
          </a:prstGeom>
          <a:solidFill>
            <a:srgbClr val="FFFF00"/>
          </a:solidFill>
          <a:scene3d>
            <a:camera prst="orthographicFront"/>
            <a:lightRig rig="threePt" dir="t"/>
          </a:scene3d>
          <a:sp3d>
            <a:bevelT w="114300" prst="artDeco"/>
          </a:sp3d>
        </p:spPr>
        <p:txBody>
          <a:bodyPr wrap="none">
            <a:spAutoFit/>
          </a:bodyPr>
          <a:lstStyle/>
          <a:p>
            <a:r>
              <a:rPr lang="en-US" sz="3600" b="1" dirty="0" smtClean="0">
                <a:solidFill>
                  <a:srgbClr val="C00000"/>
                </a:solidFill>
                <a:effectLst>
                  <a:outerShdw blurRad="38100" dist="38100" dir="2700000" algn="tl">
                    <a:srgbClr val="000000">
                      <a:alpha val="43137"/>
                    </a:srgbClr>
                  </a:outerShdw>
                </a:effectLst>
              </a:rPr>
              <a:t>TIARA management</a:t>
            </a:r>
          </a:p>
          <a:p>
            <a:r>
              <a:rPr lang="en-US" sz="2400" dirty="0" smtClean="0">
                <a:solidFill>
                  <a:srgbClr val="C00000"/>
                </a:solidFill>
                <a:effectLst>
                  <a:outerShdw blurRad="38100" dist="38100" dir="2700000" algn="tl">
                    <a:srgbClr val="000000">
                      <a:alpha val="43137"/>
                    </a:srgbClr>
                  </a:outerShdw>
                </a:effectLst>
              </a:rPr>
              <a:t>(cont’d)</a:t>
            </a:r>
            <a:endParaRPr lang="fr-FR" sz="2400" dirty="0">
              <a:solidFill>
                <a:srgbClr val="C00000"/>
              </a:solidFill>
              <a:effectLst>
                <a:outerShdw blurRad="38100" dist="38100" dir="2700000" algn="tl">
                  <a:srgbClr val="000000">
                    <a:alpha val="43137"/>
                  </a:srgbClr>
                </a:outerShdw>
              </a:effectLst>
            </a:endParaRPr>
          </a:p>
        </p:txBody>
      </p:sp>
      <p:graphicFrame>
        <p:nvGraphicFramePr>
          <p:cNvPr id="4" name="Tableau 3"/>
          <p:cNvGraphicFramePr>
            <a:graphicFrameLocks noGrp="1"/>
          </p:cNvGraphicFramePr>
          <p:nvPr/>
        </p:nvGraphicFramePr>
        <p:xfrm>
          <a:off x="263466" y="1274733"/>
          <a:ext cx="8690094" cy="5334000"/>
        </p:xfrm>
        <a:graphic>
          <a:graphicData uri="http://schemas.openxmlformats.org/drawingml/2006/table">
            <a:tbl>
              <a:tblPr/>
              <a:tblGrid>
                <a:gridCol w="764571"/>
                <a:gridCol w="988234"/>
                <a:gridCol w="6937289"/>
              </a:tblGrid>
              <a:tr h="0">
                <a:tc gridSpan="3">
                  <a:txBody>
                    <a:bodyPr/>
                    <a:lstStyle/>
                    <a:p>
                      <a:pPr>
                        <a:spcAft>
                          <a:spcPts val="0"/>
                        </a:spcAft>
                      </a:pPr>
                      <a:r>
                        <a:rPr lang="en-US" sz="1400" b="1" dirty="0">
                          <a:latin typeface="Arial-BoldMT"/>
                          <a:ea typeface="Times New Roman"/>
                          <a:cs typeface="Arial-BoldMT"/>
                        </a:rPr>
                        <a:t>Description of </a:t>
                      </a:r>
                      <a:r>
                        <a:rPr lang="en-US" sz="1400" b="1" dirty="0" smtClean="0">
                          <a:latin typeface="Arial-BoldMT"/>
                          <a:ea typeface="Times New Roman"/>
                          <a:cs typeface="Arial-BoldMT"/>
                        </a:rPr>
                        <a:t>work</a:t>
                      </a:r>
                      <a:endParaRPr lang="fr-FR" sz="1400" dirty="0">
                        <a:latin typeface="Times"/>
                        <a:ea typeface="Times New Roman"/>
                        <a:cs typeface="Times New Roman"/>
                      </a:endParaRPr>
                    </a:p>
                    <a:p>
                      <a:endParaRPr lang="en-US" sz="1600" kern="1200" dirty="0" smtClean="0">
                        <a:solidFill>
                          <a:schemeClr val="tx1"/>
                        </a:solidFill>
                        <a:latin typeface="+mn-lt"/>
                        <a:ea typeface="+mn-ea"/>
                        <a:cs typeface="+mn-cs"/>
                      </a:endParaRPr>
                    </a:p>
                    <a:p>
                      <a:r>
                        <a:rPr lang="en-US" sz="1600" kern="1200" dirty="0" smtClean="0">
                          <a:solidFill>
                            <a:schemeClr val="tx1"/>
                          </a:solidFill>
                          <a:latin typeface="+mn-lt"/>
                          <a:ea typeface="+mn-ea"/>
                          <a:cs typeface="+mn-cs"/>
                        </a:rPr>
                        <a:t>The coordinator will be the single point of contact to the EC. The coordinator will provide the annual reports on the activities of the consortium and take care of the financial statements. The Coordinator will provide the Consortium Agreement and obtain the signatures of all participants before the beginning of the project.</a:t>
                      </a:r>
                      <a:endParaRPr lang="fr-FR" sz="1600" kern="1200" dirty="0" smtClean="0">
                        <a:solidFill>
                          <a:schemeClr val="tx1"/>
                        </a:solidFill>
                        <a:latin typeface="+mn-lt"/>
                        <a:ea typeface="+mn-ea"/>
                        <a:cs typeface="+mn-cs"/>
                      </a:endParaRPr>
                    </a:p>
                    <a:p>
                      <a:r>
                        <a:rPr lang="en-US" sz="1600" kern="1200" dirty="0" smtClean="0">
                          <a:solidFill>
                            <a:schemeClr val="tx1"/>
                          </a:solidFill>
                          <a:latin typeface="+mn-lt"/>
                          <a:ea typeface="+mn-ea"/>
                          <a:cs typeface="+mn-cs"/>
                        </a:rPr>
                        <a:t>The coordinator reports to the bodies of the Consortium, in particular to the Governing Council, the representation of the participants.</a:t>
                      </a:r>
                      <a:endParaRPr lang="fr-FR" sz="1600" kern="1200" dirty="0" smtClean="0">
                        <a:solidFill>
                          <a:schemeClr val="tx1"/>
                        </a:solidFill>
                        <a:latin typeface="+mn-lt"/>
                        <a:ea typeface="+mn-ea"/>
                        <a:cs typeface="+mn-cs"/>
                      </a:endParaRPr>
                    </a:p>
                    <a:p>
                      <a:r>
                        <a:rPr lang="en-US" sz="1600" kern="1200" dirty="0" smtClean="0">
                          <a:solidFill>
                            <a:schemeClr val="tx1"/>
                          </a:solidFill>
                          <a:latin typeface="+mn-lt"/>
                          <a:ea typeface="+mn-ea"/>
                          <a:cs typeface="+mn-cs"/>
                        </a:rPr>
                        <a:t>The coordinator maintains direct contact with the national authorities and funding agencies whenever needed to ensure a proper communication and their awareness of the development of the work. The coordinators will establish link with others majors partners in the field of accelerator science in the other regions of the world.</a:t>
                      </a:r>
                      <a:endParaRPr lang="fr-FR" sz="1600" kern="1200" dirty="0" smtClean="0">
                        <a:solidFill>
                          <a:schemeClr val="tx1"/>
                        </a:solidFill>
                        <a:latin typeface="+mn-lt"/>
                        <a:ea typeface="+mn-ea"/>
                        <a:cs typeface="+mn-cs"/>
                      </a:endParaRPr>
                    </a:p>
                    <a:p>
                      <a:r>
                        <a:rPr lang="en-US" sz="1600" kern="1200" dirty="0" smtClean="0">
                          <a:solidFill>
                            <a:schemeClr val="tx1"/>
                          </a:solidFill>
                          <a:latin typeface="+mn-lt"/>
                          <a:ea typeface="+mn-ea"/>
                          <a:cs typeface="+mn-cs"/>
                        </a:rPr>
                        <a:t>The coordinator will be in charge of organizing general events and ensuring that the objectives, the status and achievements of TIARA, and its importance within the European and the world of science and research, is widely disseminated to the relevant communities and as well as the general public in the European Union, and their governments, in as many languages of the EU as is practicable. The work in this WP will be structured in 2 tasks as detailed below</a:t>
                      </a:r>
                      <a:endParaRPr lang="fr-FR" sz="1800" kern="1200" dirty="0" smtClean="0">
                        <a:solidFill>
                          <a:schemeClr val="tx1"/>
                        </a:solidFill>
                        <a:latin typeface="+mn-lt"/>
                        <a:ea typeface="+mn-ea"/>
                        <a:cs typeface="+mn-cs"/>
                      </a:endParaRPr>
                    </a:p>
                    <a:p>
                      <a:pPr>
                        <a:spcAft>
                          <a:spcPts val="0"/>
                        </a:spcAft>
                      </a:pPr>
                      <a:r>
                        <a:rPr lang="en-US" sz="1600" b="1" dirty="0" smtClean="0">
                          <a:latin typeface="ArialMT"/>
                          <a:ea typeface="Times New Roman"/>
                          <a:cs typeface="ArialMT"/>
                        </a:rPr>
                        <a:t>Task </a:t>
                      </a:r>
                      <a:r>
                        <a:rPr lang="en-US" sz="1600" b="1" dirty="0">
                          <a:latin typeface="ArialMT"/>
                          <a:ea typeface="Times New Roman"/>
                          <a:cs typeface="ArialMT"/>
                        </a:rPr>
                        <a:t>breakdown</a:t>
                      </a: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fr-FR"/>
                    </a:p>
                  </a:txBody>
                  <a:tcPr/>
                </a:tc>
                <a:tc hMerge="1">
                  <a:txBody>
                    <a:bodyPr/>
                    <a:lstStyle/>
                    <a:p>
                      <a:endParaRPr lang="fr-FR"/>
                    </a:p>
                  </a:txBody>
                  <a:tcPr/>
                </a:tc>
              </a:tr>
              <a:tr h="0">
                <a:tc>
                  <a:txBody>
                    <a:bodyPr/>
                    <a:lstStyle/>
                    <a:p>
                      <a:pPr>
                        <a:spcAft>
                          <a:spcPts val="0"/>
                        </a:spcAft>
                      </a:pPr>
                      <a:r>
                        <a:rPr lang="en-US" sz="1600" dirty="0">
                          <a:latin typeface="ArialMT"/>
                          <a:ea typeface="Times New Roman"/>
                          <a:cs typeface="ArialMT"/>
                        </a:rPr>
                        <a:t>Task Num</a:t>
                      </a: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latin typeface="ArialMT"/>
                          <a:ea typeface="Times New Roman"/>
                          <a:cs typeface="ArialMT"/>
                        </a:rPr>
                        <a:t>Short Name</a:t>
                      </a: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latin typeface="ArialMT"/>
                          <a:ea typeface="Times New Roman"/>
                          <a:cs typeface="ArialMT"/>
                        </a:rPr>
                        <a:t>Description</a:t>
                      </a: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0">
                <a:tc>
                  <a:txBody>
                    <a:bodyPr/>
                    <a:lstStyle/>
                    <a:p>
                      <a:pPr>
                        <a:spcAft>
                          <a:spcPts val="0"/>
                        </a:spcAft>
                      </a:pPr>
                      <a:r>
                        <a:rPr lang="en-US" sz="1600">
                          <a:latin typeface="ArialMT"/>
                          <a:ea typeface="Times New Roman"/>
                          <a:cs typeface="ArialMT"/>
                        </a:rPr>
                        <a:t>1.1</a:t>
                      </a: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latin typeface="ArialMT"/>
                          <a:ea typeface="Times New Roman"/>
                          <a:cs typeface="ArialMT"/>
                        </a:rPr>
                        <a:t>1_CoC</a:t>
                      </a: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b="1" dirty="0">
                          <a:latin typeface="ArialMT"/>
                          <a:ea typeface="Times New Roman"/>
                          <a:cs typeface="ArialMT"/>
                        </a:rPr>
                        <a:t>Coordination</a:t>
                      </a:r>
                      <a:r>
                        <a:rPr lang="en-US" sz="1600" dirty="0">
                          <a:latin typeface="ArialMT"/>
                          <a:ea typeface="Times New Roman"/>
                          <a:cs typeface="ArialMT"/>
                        </a:rPr>
                        <a:t> </a:t>
                      </a:r>
                      <a:r>
                        <a:rPr lang="en-US" sz="1600" b="1" dirty="0">
                          <a:latin typeface="ArialMT"/>
                          <a:ea typeface="Times New Roman"/>
                          <a:cs typeface="ArialMT"/>
                        </a:rPr>
                        <a:t>of</a:t>
                      </a:r>
                      <a:r>
                        <a:rPr lang="en-US" sz="1600" dirty="0">
                          <a:latin typeface="ArialMT"/>
                          <a:ea typeface="Times New Roman"/>
                          <a:cs typeface="ArialMT"/>
                        </a:rPr>
                        <a:t> the </a:t>
                      </a:r>
                      <a:r>
                        <a:rPr lang="en-US" sz="1600" b="1" dirty="0">
                          <a:latin typeface="ArialMT"/>
                          <a:ea typeface="Times New Roman"/>
                          <a:cs typeface="ArialMT"/>
                        </a:rPr>
                        <a:t>Consortium</a:t>
                      </a: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0">
                <a:tc>
                  <a:txBody>
                    <a:bodyPr/>
                    <a:lstStyle/>
                    <a:p>
                      <a:pPr>
                        <a:spcAft>
                          <a:spcPts val="0"/>
                        </a:spcAft>
                      </a:pPr>
                      <a:r>
                        <a:rPr lang="en-US" sz="1600">
                          <a:latin typeface="ArialMT"/>
                          <a:ea typeface="Times New Roman"/>
                          <a:cs typeface="ArialMT"/>
                        </a:rPr>
                        <a:t>1.2</a:t>
                      </a: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1_DaO</a:t>
                      </a:r>
                      <a:endParaRPr lang="fr-FR" sz="16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b="1" dirty="0">
                          <a:latin typeface="ArialMT"/>
                          <a:ea typeface="Times New Roman"/>
                          <a:cs typeface="ArialMT"/>
                        </a:rPr>
                        <a:t>Dissemination and Outreach</a:t>
                      </a:r>
                      <a:endParaRPr lang="fr-FR" sz="16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32297" y="76505"/>
            <a:ext cx="4301370" cy="1015663"/>
          </a:xfrm>
          <a:prstGeom prst="rect">
            <a:avLst/>
          </a:prstGeom>
          <a:solidFill>
            <a:srgbClr val="FFFF00"/>
          </a:solidFill>
          <a:scene3d>
            <a:camera prst="orthographicFront"/>
            <a:lightRig rig="threePt" dir="t"/>
          </a:scene3d>
          <a:sp3d>
            <a:bevelT w="114300" prst="artDeco"/>
          </a:sp3d>
        </p:spPr>
        <p:txBody>
          <a:bodyPr wrap="none">
            <a:spAutoFit/>
          </a:bodyPr>
          <a:lstStyle/>
          <a:p>
            <a:r>
              <a:rPr lang="en-US" sz="3600" b="1" dirty="0" smtClean="0">
                <a:solidFill>
                  <a:srgbClr val="C00000"/>
                </a:solidFill>
                <a:effectLst>
                  <a:outerShdw blurRad="38100" dist="38100" dir="2700000" algn="tl">
                    <a:srgbClr val="000000">
                      <a:alpha val="43137"/>
                    </a:srgbClr>
                  </a:outerShdw>
                </a:effectLst>
              </a:rPr>
              <a:t>TIARA management</a:t>
            </a:r>
          </a:p>
          <a:p>
            <a:r>
              <a:rPr lang="en-US" sz="2400" dirty="0" smtClean="0">
                <a:solidFill>
                  <a:srgbClr val="C00000"/>
                </a:solidFill>
                <a:effectLst>
                  <a:outerShdw blurRad="38100" dist="38100" dir="2700000" algn="tl">
                    <a:srgbClr val="000000">
                      <a:alpha val="43137"/>
                    </a:srgbClr>
                  </a:outerShdw>
                </a:effectLst>
              </a:rPr>
              <a:t>(cont’d)</a:t>
            </a:r>
            <a:endParaRPr lang="fr-FR" sz="2400" dirty="0">
              <a:solidFill>
                <a:srgbClr val="C00000"/>
              </a:solidFill>
              <a:effectLst>
                <a:outerShdw blurRad="38100" dist="38100" dir="2700000" algn="tl">
                  <a:srgbClr val="000000">
                    <a:alpha val="43137"/>
                  </a:srgbClr>
                </a:outerShdw>
              </a:effectLst>
            </a:endParaRPr>
          </a:p>
        </p:txBody>
      </p:sp>
      <p:graphicFrame>
        <p:nvGraphicFramePr>
          <p:cNvPr id="4" name="Tableau 3"/>
          <p:cNvGraphicFramePr>
            <a:graphicFrameLocks noGrp="1"/>
          </p:cNvGraphicFramePr>
          <p:nvPr/>
        </p:nvGraphicFramePr>
        <p:xfrm>
          <a:off x="226952" y="1311246"/>
          <a:ext cx="8653581" cy="2849590"/>
        </p:xfrm>
        <a:graphic>
          <a:graphicData uri="http://schemas.openxmlformats.org/drawingml/2006/table">
            <a:tbl>
              <a:tblPr/>
              <a:tblGrid>
                <a:gridCol w="731394"/>
                <a:gridCol w="473536"/>
                <a:gridCol w="1350981"/>
                <a:gridCol w="5330898"/>
                <a:gridCol w="766772"/>
              </a:tblGrid>
              <a:tr h="284959">
                <a:tc gridSpan="5">
                  <a:txBody>
                    <a:bodyPr/>
                    <a:lstStyle/>
                    <a:p>
                      <a:pPr>
                        <a:spcAft>
                          <a:spcPts val="0"/>
                        </a:spcAft>
                      </a:pPr>
                      <a:r>
                        <a:rPr lang="en-US" sz="1600" b="1" dirty="0">
                          <a:latin typeface="Arial-BoldMT"/>
                          <a:ea typeface="Times New Roman"/>
                          <a:cs typeface="Arial-BoldMT"/>
                        </a:rPr>
                        <a:t>Deliverables </a:t>
                      </a:r>
                      <a:r>
                        <a:rPr lang="en-GB" sz="1600" dirty="0">
                          <a:latin typeface="Arial"/>
                          <a:ea typeface="Times New Roman"/>
                          <a:cs typeface="Times New Roman"/>
                        </a:rPr>
                        <a:t>(brief description and month of delivery)</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r>
              <a:tr h="284959">
                <a:tc>
                  <a:txBody>
                    <a:bodyPr/>
                    <a:lstStyle/>
                    <a:p>
                      <a:pPr>
                        <a:spcAft>
                          <a:spcPts val="0"/>
                        </a:spcAft>
                      </a:pPr>
                      <a:r>
                        <a:rPr lang="en-US" sz="1600" dirty="0">
                          <a:latin typeface="ArialMT"/>
                          <a:ea typeface="Times New Roman"/>
                          <a:cs typeface="ArialMT"/>
                        </a:rPr>
                        <a:t>Num</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latin typeface="ArialMT"/>
                          <a:ea typeface="Times New Roman"/>
                          <a:cs typeface="ArialMT"/>
                        </a:rPr>
                        <a:t>Nat</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latin typeface="ArialMT"/>
                          <a:ea typeface="Times New Roman"/>
                          <a:cs typeface="ArialMT"/>
                        </a:rPr>
                        <a:t>Short name</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Description</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month</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569918">
                <a:tc>
                  <a:txBody>
                    <a:bodyPr/>
                    <a:lstStyle/>
                    <a:p>
                      <a:pPr>
                        <a:spcAft>
                          <a:spcPts val="0"/>
                        </a:spcAft>
                      </a:pPr>
                      <a:r>
                        <a:rPr lang="en-US" sz="1600">
                          <a:latin typeface="ArialMT"/>
                          <a:ea typeface="Times New Roman"/>
                          <a:cs typeface="ArialMT"/>
                        </a:rPr>
                        <a:t>1.1</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latin typeface="ArialMT"/>
                          <a:ea typeface="Times New Roman"/>
                          <a:cs typeface="ArialMT"/>
                        </a:rPr>
                        <a:t>O</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err="1">
                          <a:latin typeface="ArialMT"/>
                          <a:ea typeface="Times New Roman"/>
                          <a:cs typeface="ArialMT"/>
                        </a:rPr>
                        <a:t>ConsAgrmnt</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latin typeface="ArialMT"/>
                          <a:ea typeface="Times New Roman"/>
                          <a:cs typeface="ArialMT"/>
                        </a:rPr>
                        <a:t>Consortium </a:t>
                      </a:r>
                      <a:r>
                        <a:rPr lang="en-US" sz="1600" dirty="0" smtClean="0">
                          <a:latin typeface="ArialMT"/>
                          <a:ea typeface="Times New Roman"/>
                          <a:cs typeface="ArialMT"/>
                        </a:rPr>
                        <a:t>Agreement</a:t>
                      </a:r>
                      <a:r>
                        <a:rPr lang="en-US" sz="1600" baseline="0" dirty="0" smtClean="0">
                          <a:latin typeface="ArialMT"/>
                          <a:ea typeface="Times New Roman"/>
                          <a:cs typeface="ArialMT"/>
                        </a:rPr>
                        <a:t> between </a:t>
                      </a:r>
                      <a:r>
                        <a:rPr lang="en-US" sz="1600" dirty="0" smtClean="0">
                          <a:latin typeface="ArialMT"/>
                          <a:ea typeface="Times New Roman"/>
                          <a:cs typeface="ArialMT"/>
                        </a:rPr>
                        <a:t> </a:t>
                      </a:r>
                      <a:r>
                        <a:rPr lang="en-US" sz="1600" dirty="0">
                          <a:latin typeface="ArialMT"/>
                          <a:ea typeface="Times New Roman"/>
                          <a:cs typeface="ArialMT"/>
                        </a:rPr>
                        <a:t>participants </a:t>
                      </a:r>
                      <a:r>
                        <a:rPr lang="en-US" sz="1600" dirty="0" smtClean="0">
                          <a:latin typeface="ArialMT"/>
                          <a:ea typeface="Times New Roman"/>
                          <a:cs typeface="ArialMT"/>
                        </a:rPr>
                        <a:t>ready (</a:t>
                      </a:r>
                      <a:r>
                        <a:rPr lang="en-US" sz="1600" i="1" dirty="0" smtClean="0">
                          <a:latin typeface="ArialMT"/>
                          <a:ea typeface="Times New Roman"/>
                          <a:cs typeface="ArialMT"/>
                        </a:rPr>
                        <a:t>task </a:t>
                      </a:r>
                      <a:r>
                        <a:rPr lang="en-US" sz="1600" i="1" dirty="0">
                          <a:latin typeface="ArialMT"/>
                          <a:ea typeface="Times New Roman"/>
                          <a:cs typeface="ArialMT"/>
                        </a:rPr>
                        <a:t>1.1</a:t>
                      </a:r>
                      <a:r>
                        <a:rPr lang="en-US" sz="1600" dirty="0">
                          <a:latin typeface="ArialMT"/>
                          <a:ea typeface="Times New Roman"/>
                          <a:cs typeface="ArialMT"/>
                        </a:rPr>
                        <a:t>)</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spcAft>
                          <a:spcPts val="0"/>
                        </a:spcAft>
                      </a:pPr>
                      <a:r>
                        <a:rPr lang="en-US" sz="1600" b="1">
                          <a:latin typeface="ArialMT"/>
                          <a:ea typeface="Times New Roman"/>
                          <a:cs typeface="ArialMT"/>
                        </a:rPr>
                        <a:t>0</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569918">
                <a:tc>
                  <a:txBody>
                    <a:bodyPr/>
                    <a:lstStyle/>
                    <a:p>
                      <a:pPr>
                        <a:spcAft>
                          <a:spcPts val="0"/>
                        </a:spcAft>
                      </a:pPr>
                      <a:r>
                        <a:rPr lang="en-US" sz="1600">
                          <a:latin typeface="ArialMT"/>
                          <a:ea typeface="Times New Roman"/>
                          <a:cs typeface="ArialMT"/>
                        </a:rPr>
                        <a:t>1.2</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O</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latin typeface="ArialMT"/>
                          <a:ea typeface="Times New Roman"/>
                          <a:cs typeface="ArialMT"/>
                        </a:rPr>
                        <a:t>Contract</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latin typeface="ArialMT"/>
                          <a:ea typeface="Times New Roman"/>
                          <a:cs typeface="ArialMT"/>
                        </a:rPr>
                        <a:t>Contract of the Consortium with the EC </a:t>
                      </a:r>
                      <a:r>
                        <a:rPr lang="en-US" sz="1600" dirty="0" smtClean="0">
                          <a:latin typeface="ArialMT"/>
                          <a:ea typeface="Times New Roman"/>
                          <a:cs typeface="ArialMT"/>
                        </a:rPr>
                        <a:t>signed (</a:t>
                      </a:r>
                      <a:r>
                        <a:rPr lang="en-US" sz="1600" i="1" dirty="0" smtClean="0">
                          <a:latin typeface="ArialMT"/>
                          <a:ea typeface="Times New Roman"/>
                          <a:cs typeface="ArialMT"/>
                        </a:rPr>
                        <a:t>task </a:t>
                      </a:r>
                      <a:r>
                        <a:rPr lang="en-US" sz="1600" i="1" dirty="0">
                          <a:latin typeface="ArialMT"/>
                          <a:ea typeface="Times New Roman"/>
                          <a:cs typeface="ArialMT"/>
                        </a:rPr>
                        <a:t>1.1</a:t>
                      </a:r>
                      <a:r>
                        <a:rPr lang="en-US" sz="1600" dirty="0">
                          <a:latin typeface="ArialMT"/>
                          <a:ea typeface="Times New Roman"/>
                          <a:cs typeface="ArialMT"/>
                        </a:rPr>
                        <a:t>)</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spcAft>
                          <a:spcPts val="0"/>
                        </a:spcAft>
                      </a:pPr>
                      <a:r>
                        <a:rPr lang="en-US" sz="1600" b="1">
                          <a:latin typeface="ArialMT"/>
                          <a:ea typeface="Times New Roman"/>
                          <a:cs typeface="ArialMT"/>
                        </a:rPr>
                        <a:t>1</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284959">
                <a:tc>
                  <a:txBody>
                    <a:bodyPr/>
                    <a:lstStyle/>
                    <a:p>
                      <a:pPr>
                        <a:spcAft>
                          <a:spcPts val="0"/>
                        </a:spcAft>
                      </a:pPr>
                      <a:r>
                        <a:rPr lang="en-US" sz="1600">
                          <a:latin typeface="ArialMT"/>
                          <a:ea typeface="Times New Roman"/>
                          <a:cs typeface="ArialMT"/>
                        </a:rPr>
                        <a:t>1.3</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O</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WebSite</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latin typeface="ArialMT"/>
                          <a:ea typeface="Times New Roman"/>
                          <a:cs typeface="ArialMT"/>
                        </a:rPr>
                        <a:t>Web Site Frame ready </a:t>
                      </a:r>
                      <a:r>
                        <a:rPr lang="en-US" sz="1600" dirty="0" smtClean="0">
                          <a:latin typeface="ArialMT"/>
                          <a:ea typeface="Times New Roman"/>
                          <a:cs typeface="ArialMT"/>
                        </a:rPr>
                        <a:t>with all functionalities (</a:t>
                      </a:r>
                      <a:r>
                        <a:rPr lang="en-US" sz="1600" i="1" dirty="0" smtClean="0">
                          <a:latin typeface="ArialMT"/>
                          <a:ea typeface="Times New Roman"/>
                          <a:cs typeface="ArialMT"/>
                        </a:rPr>
                        <a:t>task </a:t>
                      </a:r>
                      <a:r>
                        <a:rPr lang="en-US" sz="1600" i="1" dirty="0">
                          <a:latin typeface="ArialMT"/>
                          <a:ea typeface="Times New Roman"/>
                          <a:cs typeface="ArialMT"/>
                        </a:rPr>
                        <a:t>1.1</a:t>
                      </a:r>
                      <a:r>
                        <a:rPr lang="en-US" sz="1600" dirty="0">
                          <a:latin typeface="ArialMT"/>
                          <a:ea typeface="Times New Roman"/>
                          <a:cs typeface="ArialMT"/>
                        </a:rPr>
                        <a:t>)</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spcAft>
                          <a:spcPts val="0"/>
                        </a:spcAft>
                      </a:pPr>
                      <a:r>
                        <a:rPr lang="en-US" sz="1600" b="1">
                          <a:latin typeface="ArialMT"/>
                          <a:ea typeface="Times New Roman"/>
                          <a:cs typeface="ArialMT"/>
                        </a:rPr>
                        <a:t>3</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284959">
                <a:tc>
                  <a:txBody>
                    <a:bodyPr/>
                    <a:lstStyle/>
                    <a:p>
                      <a:pPr>
                        <a:spcAft>
                          <a:spcPts val="0"/>
                        </a:spcAft>
                      </a:pPr>
                      <a:r>
                        <a:rPr lang="en-US" sz="1600">
                          <a:latin typeface="ArialMT"/>
                          <a:ea typeface="Times New Roman"/>
                          <a:cs typeface="ArialMT"/>
                        </a:rPr>
                        <a:t>1.4</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O</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KickMeet</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smtClean="0">
                          <a:latin typeface="ArialMT"/>
                          <a:ea typeface="Times New Roman"/>
                          <a:cs typeface="ArialMT"/>
                        </a:rPr>
                        <a:t>Organization of Kickoff </a:t>
                      </a:r>
                      <a:r>
                        <a:rPr lang="en-US" sz="1600" dirty="0">
                          <a:latin typeface="ArialMT"/>
                          <a:ea typeface="Times New Roman"/>
                          <a:cs typeface="ArialMT"/>
                        </a:rPr>
                        <a:t>meeting (</a:t>
                      </a:r>
                      <a:r>
                        <a:rPr lang="en-US" sz="1600" i="1" dirty="0">
                          <a:latin typeface="ArialMT"/>
                          <a:ea typeface="Times New Roman"/>
                          <a:cs typeface="ArialMT"/>
                        </a:rPr>
                        <a:t>task 1.1</a:t>
                      </a:r>
                      <a:r>
                        <a:rPr lang="en-US" sz="1600" dirty="0">
                          <a:latin typeface="ArialMT"/>
                          <a:ea typeface="Times New Roman"/>
                          <a:cs typeface="ArialMT"/>
                        </a:rPr>
                        <a:t>)</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spcAft>
                          <a:spcPts val="0"/>
                        </a:spcAft>
                      </a:pPr>
                      <a:r>
                        <a:rPr lang="en-US" sz="1600" b="1">
                          <a:latin typeface="ArialMT"/>
                          <a:ea typeface="Times New Roman"/>
                          <a:cs typeface="ArialMT"/>
                        </a:rPr>
                        <a:t>3</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284959">
                <a:tc>
                  <a:txBody>
                    <a:bodyPr/>
                    <a:lstStyle/>
                    <a:p>
                      <a:pPr>
                        <a:spcAft>
                          <a:spcPts val="0"/>
                        </a:spcAft>
                      </a:pPr>
                      <a:r>
                        <a:rPr lang="en-US" sz="1600">
                          <a:latin typeface="ArialMT"/>
                          <a:ea typeface="Times New Roman"/>
                          <a:cs typeface="ArialMT"/>
                        </a:rPr>
                        <a:t>1.5</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O</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FinMeet</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smtClean="0">
                          <a:latin typeface="ArialMT"/>
                          <a:ea typeface="Times New Roman"/>
                          <a:cs typeface="ArialMT"/>
                        </a:rPr>
                        <a:t>Organization</a:t>
                      </a:r>
                      <a:r>
                        <a:rPr lang="en-US" sz="1600" baseline="0" dirty="0" smtClean="0">
                          <a:latin typeface="ArialMT"/>
                          <a:ea typeface="Times New Roman"/>
                          <a:cs typeface="ArialMT"/>
                        </a:rPr>
                        <a:t> of </a:t>
                      </a:r>
                      <a:r>
                        <a:rPr lang="en-US" sz="1600" dirty="0" smtClean="0">
                          <a:latin typeface="ArialMT"/>
                          <a:ea typeface="Times New Roman"/>
                          <a:cs typeface="ArialMT"/>
                        </a:rPr>
                        <a:t>Final </a:t>
                      </a:r>
                      <a:r>
                        <a:rPr lang="en-US" sz="1600" dirty="0">
                          <a:latin typeface="ArialMT"/>
                          <a:ea typeface="Times New Roman"/>
                          <a:cs typeface="ArialMT"/>
                        </a:rPr>
                        <a:t>General Meeting (</a:t>
                      </a:r>
                      <a:r>
                        <a:rPr lang="en-US" sz="1600" i="1" dirty="0">
                          <a:latin typeface="ArialMT"/>
                          <a:ea typeface="Times New Roman"/>
                          <a:cs typeface="ArialMT"/>
                        </a:rPr>
                        <a:t>task 1.1&amp;1.2</a:t>
                      </a:r>
                      <a:r>
                        <a:rPr lang="en-US" sz="1600" dirty="0">
                          <a:latin typeface="ArialMT"/>
                          <a:ea typeface="Times New Roman"/>
                          <a:cs typeface="ArialMT"/>
                        </a:rPr>
                        <a:t>)</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spcAft>
                          <a:spcPts val="0"/>
                        </a:spcAft>
                      </a:pPr>
                      <a:r>
                        <a:rPr lang="en-US" sz="1600" b="1">
                          <a:latin typeface="ArialMT"/>
                          <a:ea typeface="Times New Roman"/>
                          <a:cs typeface="ArialMT"/>
                        </a:rPr>
                        <a:t>35</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284959">
                <a:tc>
                  <a:txBody>
                    <a:bodyPr/>
                    <a:lstStyle/>
                    <a:p>
                      <a:pPr>
                        <a:spcAft>
                          <a:spcPts val="0"/>
                        </a:spcAft>
                      </a:pPr>
                      <a:r>
                        <a:rPr lang="en-US" sz="1600">
                          <a:latin typeface="ArialMT"/>
                          <a:ea typeface="Times New Roman"/>
                          <a:cs typeface="ArialMT"/>
                        </a:rPr>
                        <a:t>1.6</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R</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FinRep</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latin typeface="ArialMT"/>
                          <a:ea typeface="Times New Roman"/>
                          <a:cs typeface="ArialMT"/>
                        </a:rPr>
                        <a:t>Final Report </a:t>
                      </a:r>
                      <a:r>
                        <a:rPr lang="en-US" sz="1600" dirty="0" smtClean="0">
                          <a:latin typeface="ArialMT"/>
                          <a:ea typeface="Times New Roman"/>
                          <a:cs typeface="ArialMT"/>
                        </a:rPr>
                        <a:t>delivered</a:t>
                      </a:r>
                      <a:r>
                        <a:rPr lang="en-US" sz="1600" baseline="0" dirty="0" smtClean="0">
                          <a:latin typeface="ArialMT"/>
                          <a:ea typeface="Times New Roman"/>
                          <a:cs typeface="ArialMT"/>
                        </a:rPr>
                        <a:t> </a:t>
                      </a:r>
                      <a:r>
                        <a:rPr lang="en-US" sz="1600" dirty="0" smtClean="0">
                          <a:latin typeface="ArialMT"/>
                          <a:ea typeface="Times New Roman"/>
                          <a:cs typeface="ArialMT"/>
                        </a:rPr>
                        <a:t>(</a:t>
                      </a:r>
                      <a:r>
                        <a:rPr lang="en-US" sz="1600" i="1" dirty="0" smtClean="0">
                          <a:latin typeface="ArialMT"/>
                          <a:ea typeface="Times New Roman"/>
                          <a:cs typeface="ArialMT"/>
                        </a:rPr>
                        <a:t>task </a:t>
                      </a:r>
                      <a:r>
                        <a:rPr lang="en-US" sz="1600" i="1" dirty="0">
                          <a:latin typeface="ArialMT"/>
                          <a:ea typeface="Times New Roman"/>
                          <a:cs typeface="ArialMT"/>
                        </a:rPr>
                        <a:t>1.1&amp;1.2</a:t>
                      </a:r>
                      <a:r>
                        <a:rPr lang="en-US" sz="1600" dirty="0">
                          <a:latin typeface="ArialMT"/>
                          <a:ea typeface="Times New Roman"/>
                          <a:cs typeface="ArialMT"/>
                        </a:rPr>
                        <a:t>)</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spcAft>
                          <a:spcPts val="0"/>
                        </a:spcAft>
                      </a:pPr>
                      <a:r>
                        <a:rPr lang="en-US" sz="1600" b="1" dirty="0">
                          <a:latin typeface="ArialMT"/>
                          <a:ea typeface="Times New Roman"/>
                          <a:cs typeface="ArialMT"/>
                        </a:rPr>
                        <a:t>36</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bl>
          </a:graphicData>
        </a:graphic>
      </p:graphicFrame>
      <p:sp>
        <p:nvSpPr>
          <p:cNvPr id="86017" name="Rectangle 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0" i="0" u="none" strike="noStrike" cap="none" normalizeH="0" baseline="0" smtClean="0">
                <a:ln>
                  <a:noFill/>
                </a:ln>
                <a:solidFill>
                  <a:schemeClr val="tx1"/>
                </a:solidFill>
                <a:effectLst/>
                <a:latin typeface="Arial" pitchFamily="34" charset="0"/>
              </a:rPr>
              <a:t/>
            </a:r>
            <a:br>
              <a:rPr kumimoji="0" lang="fr-FR" sz="1800" b="0" i="0" u="none" strike="noStrike" cap="none" normalizeH="0" baseline="0" smtClean="0">
                <a:ln>
                  <a:noFill/>
                </a:ln>
                <a:solidFill>
                  <a:schemeClr val="tx1"/>
                </a:solidFill>
                <a:effectLst/>
                <a:latin typeface="Arial" pitchFamily="34" charset="0"/>
              </a:rPr>
            </a:br>
            <a:endParaRPr kumimoji="0" lang="fr-FR" sz="1800" b="0" i="0" u="none" strike="noStrike" cap="none" normalizeH="0" baseline="0" smtClean="0">
              <a:ln>
                <a:noFill/>
              </a:ln>
              <a:solidFill>
                <a:schemeClr val="tx1"/>
              </a:solidFill>
              <a:effectLst/>
              <a:latin typeface="Arial" pitchFamily="34" charset="0"/>
            </a:endParaRPr>
          </a:p>
        </p:txBody>
      </p:sp>
      <p:sp>
        <p:nvSpPr>
          <p:cNvPr id="86018" name="Rectangle 2"/>
          <p:cNvSpPr>
            <a:spLocks noChangeArrowheads="1"/>
          </p:cNvSpPr>
          <p:nvPr/>
        </p:nvSpPr>
        <p:spPr bwMode="auto">
          <a:xfrm>
            <a:off x="0" y="0"/>
            <a:ext cx="3017838" cy="7938"/>
          </a:xfrm>
          <a:prstGeom prst="rect">
            <a:avLst/>
          </a:prstGeom>
          <a:solidFill>
            <a:srgbClr val="000000"/>
          </a:solidFill>
          <a:ln w="9525">
            <a:solidFill>
              <a:schemeClr val="tx1"/>
            </a:solidFill>
            <a:prstDash val="solid"/>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7" name="Tableau 6"/>
          <p:cNvGraphicFramePr>
            <a:graphicFrameLocks noGrp="1"/>
          </p:cNvGraphicFramePr>
          <p:nvPr/>
        </p:nvGraphicFramePr>
        <p:xfrm>
          <a:off x="263466" y="4341825"/>
          <a:ext cx="8690093" cy="1898675"/>
        </p:xfrm>
        <a:graphic>
          <a:graphicData uri="http://schemas.openxmlformats.org/drawingml/2006/table">
            <a:tbl>
              <a:tblPr/>
              <a:tblGrid>
                <a:gridCol w="734005"/>
                <a:gridCol w="507437"/>
                <a:gridCol w="1314468"/>
                <a:gridCol w="5330898"/>
                <a:gridCol w="803285"/>
              </a:tblGrid>
              <a:tr h="379735">
                <a:tc gridSpan="5">
                  <a:txBody>
                    <a:bodyPr/>
                    <a:lstStyle/>
                    <a:p>
                      <a:pPr>
                        <a:spcAft>
                          <a:spcPts val="0"/>
                        </a:spcAft>
                      </a:pPr>
                      <a:r>
                        <a:rPr lang="en-US" sz="1600" b="1" dirty="0">
                          <a:latin typeface="Arial-BoldMT"/>
                          <a:ea typeface="Times New Roman"/>
                          <a:cs typeface="Arial-BoldMT"/>
                        </a:rPr>
                        <a:t>Milestones</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r>
              <a:tr h="379735">
                <a:tc>
                  <a:txBody>
                    <a:bodyPr/>
                    <a:lstStyle/>
                    <a:p>
                      <a:pPr>
                        <a:spcAft>
                          <a:spcPts val="0"/>
                        </a:spcAft>
                      </a:pPr>
                      <a:r>
                        <a:rPr lang="en-US" sz="1600">
                          <a:latin typeface="ArialMT"/>
                          <a:ea typeface="Times New Roman"/>
                          <a:cs typeface="ArialMT"/>
                        </a:rPr>
                        <a:t>Num</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latin typeface="ArialMT"/>
                          <a:ea typeface="Times New Roman"/>
                          <a:cs typeface="ArialMT"/>
                        </a:rPr>
                        <a:t>Nat</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latin typeface="ArialMT"/>
                          <a:ea typeface="Times New Roman"/>
                          <a:cs typeface="ArialMT"/>
                        </a:rPr>
                        <a:t>Short name</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Description</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latin typeface="ArialMT"/>
                          <a:ea typeface="Times New Roman"/>
                          <a:cs typeface="ArialMT"/>
                        </a:rPr>
                        <a:t>month</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379735">
                <a:tc>
                  <a:txBody>
                    <a:bodyPr/>
                    <a:lstStyle/>
                    <a:p>
                      <a:pPr>
                        <a:spcAft>
                          <a:spcPts val="0"/>
                        </a:spcAft>
                      </a:pPr>
                      <a:r>
                        <a:rPr lang="en-US" sz="1600" dirty="0">
                          <a:latin typeface="ArialMT"/>
                          <a:ea typeface="Times New Roman"/>
                          <a:cs typeface="ArialMT"/>
                        </a:rPr>
                        <a:t>1</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O</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err="1">
                          <a:latin typeface="ArialMT"/>
                          <a:ea typeface="Times New Roman"/>
                          <a:cs typeface="ArialMT"/>
                        </a:rPr>
                        <a:t>WebSite</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latin typeface="ArialMT"/>
                          <a:ea typeface="Times New Roman"/>
                          <a:cs typeface="ArialMT"/>
                        </a:rPr>
                        <a:t>Preliminary Web Site Frame set up (</a:t>
                      </a:r>
                      <a:r>
                        <a:rPr lang="en-US" sz="1600" i="1" dirty="0">
                          <a:latin typeface="ArialMT"/>
                          <a:ea typeface="Times New Roman"/>
                          <a:cs typeface="ArialMT"/>
                        </a:rPr>
                        <a:t>task 1.1</a:t>
                      </a:r>
                      <a:r>
                        <a:rPr lang="en-US" sz="1600" dirty="0">
                          <a:latin typeface="ArialMT"/>
                          <a:ea typeface="Times New Roman"/>
                          <a:cs typeface="ArialMT"/>
                        </a:rPr>
                        <a:t>)</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spcAft>
                          <a:spcPts val="0"/>
                        </a:spcAft>
                      </a:pPr>
                      <a:r>
                        <a:rPr lang="en-US" sz="1600" b="1">
                          <a:latin typeface="ArialMT"/>
                          <a:ea typeface="Times New Roman"/>
                          <a:cs typeface="ArialMT"/>
                        </a:rPr>
                        <a:t>0</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379735">
                <a:tc>
                  <a:txBody>
                    <a:bodyPr/>
                    <a:lstStyle/>
                    <a:p>
                      <a:pPr>
                        <a:spcAft>
                          <a:spcPts val="0"/>
                        </a:spcAft>
                      </a:pPr>
                      <a:r>
                        <a:rPr lang="en-US" sz="1600">
                          <a:latin typeface="ArialMT"/>
                          <a:ea typeface="Times New Roman"/>
                          <a:cs typeface="ArialMT"/>
                        </a:rPr>
                        <a:t>2</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O</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MidMeet</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smtClean="0">
                          <a:latin typeface="ArialMT"/>
                          <a:ea typeface="Times New Roman"/>
                          <a:cs typeface="ArialMT"/>
                        </a:rPr>
                        <a:t>Organization of Mid </a:t>
                      </a:r>
                      <a:r>
                        <a:rPr lang="en-US" sz="1600" dirty="0">
                          <a:latin typeface="ArialMT"/>
                          <a:ea typeface="Times New Roman"/>
                          <a:cs typeface="ArialMT"/>
                        </a:rPr>
                        <a:t>term General Meeting (</a:t>
                      </a:r>
                      <a:r>
                        <a:rPr lang="en-US" sz="1600" i="1" dirty="0">
                          <a:latin typeface="ArialMT"/>
                          <a:ea typeface="Times New Roman"/>
                          <a:cs typeface="ArialMT"/>
                        </a:rPr>
                        <a:t>task 1.1&amp;1.2</a:t>
                      </a:r>
                      <a:r>
                        <a:rPr lang="en-US" sz="1600" dirty="0">
                          <a:latin typeface="ArialMT"/>
                          <a:ea typeface="Times New Roman"/>
                          <a:cs typeface="ArialMT"/>
                        </a:rPr>
                        <a:t>)</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spcAft>
                          <a:spcPts val="0"/>
                        </a:spcAft>
                      </a:pPr>
                      <a:r>
                        <a:rPr lang="en-US" sz="1600" b="1">
                          <a:latin typeface="ArialMT"/>
                          <a:ea typeface="Times New Roman"/>
                          <a:cs typeface="ArialMT"/>
                        </a:rPr>
                        <a:t>16</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379735">
                <a:tc>
                  <a:txBody>
                    <a:bodyPr/>
                    <a:lstStyle/>
                    <a:p>
                      <a:pPr>
                        <a:spcAft>
                          <a:spcPts val="0"/>
                        </a:spcAft>
                      </a:pPr>
                      <a:r>
                        <a:rPr lang="en-US" sz="1600">
                          <a:latin typeface="ArialMT"/>
                          <a:ea typeface="Times New Roman"/>
                          <a:cs typeface="ArialMT"/>
                        </a:rPr>
                        <a:t>3</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R</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a:latin typeface="ArialMT"/>
                          <a:ea typeface="Times New Roman"/>
                          <a:cs typeface="ArialMT"/>
                        </a:rPr>
                        <a:t>MidRep</a:t>
                      </a:r>
                      <a:endParaRPr lang="fr-FR"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latin typeface="ArialMT"/>
                          <a:ea typeface="Times New Roman"/>
                          <a:cs typeface="ArialMT"/>
                        </a:rPr>
                        <a:t>Mid term Report </a:t>
                      </a:r>
                      <a:r>
                        <a:rPr lang="en-US" sz="1600" dirty="0" smtClean="0">
                          <a:latin typeface="ArialMT"/>
                          <a:ea typeface="Times New Roman"/>
                          <a:cs typeface="ArialMT"/>
                        </a:rPr>
                        <a:t> ready</a:t>
                      </a:r>
                      <a:r>
                        <a:rPr lang="en-US" sz="1600" baseline="0" dirty="0" smtClean="0">
                          <a:latin typeface="ArialMT"/>
                          <a:ea typeface="Times New Roman"/>
                          <a:cs typeface="ArialMT"/>
                        </a:rPr>
                        <a:t> </a:t>
                      </a:r>
                      <a:r>
                        <a:rPr lang="en-US" sz="1600" dirty="0" smtClean="0">
                          <a:latin typeface="ArialMT"/>
                          <a:ea typeface="Times New Roman"/>
                          <a:cs typeface="ArialMT"/>
                        </a:rPr>
                        <a:t>(</a:t>
                      </a:r>
                      <a:r>
                        <a:rPr lang="en-US" sz="1600" i="1" dirty="0" smtClean="0">
                          <a:latin typeface="ArialMT"/>
                          <a:ea typeface="Times New Roman"/>
                          <a:cs typeface="ArialMT"/>
                        </a:rPr>
                        <a:t>task </a:t>
                      </a:r>
                      <a:r>
                        <a:rPr lang="en-US" sz="1600" i="1" dirty="0">
                          <a:latin typeface="ArialMT"/>
                          <a:ea typeface="Times New Roman"/>
                          <a:cs typeface="ArialMT"/>
                        </a:rPr>
                        <a:t>1.1</a:t>
                      </a:r>
                      <a:r>
                        <a:rPr lang="en-US" sz="1600" dirty="0">
                          <a:latin typeface="ArialMT"/>
                          <a:ea typeface="Times New Roman"/>
                          <a:cs typeface="ArialMT"/>
                        </a:rPr>
                        <a:t>)</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spcAft>
                          <a:spcPts val="0"/>
                        </a:spcAft>
                      </a:pPr>
                      <a:r>
                        <a:rPr lang="en-US" sz="1600" b="1" dirty="0">
                          <a:latin typeface="ArialMT"/>
                          <a:ea typeface="Times New Roman"/>
                          <a:cs typeface="ArialMT"/>
                        </a:rPr>
                        <a:t>18</a:t>
                      </a:r>
                      <a:endParaRPr lang="fr-FR"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bl>
          </a:graphicData>
        </a:graphic>
      </p:graphicFrame>
      <p:sp>
        <p:nvSpPr>
          <p:cNvPr id="8" name="ZoneTexte 7"/>
          <p:cNvSpPr txBox="1"/>
          <p:nvPr/>
        </p:nvSpPr>
        <p:spPr>
          <a:xfrm>
            <a:off x="263466" y="6350040"/>
            <a:ext cx="4306179" cy="400110"/>
          </a:xfrm>
          <a:prstGeom prst="rect">
            <a:avLst/>
          </a:prstGeom>
          <a:noFill/>
        </p:spPr>
        <p:txBody>
          <a:bodyPr wrap="none" rtlCol="0">
            <a:spAutoFit/>
          </a:bodyPr>
          <a:lstStyle/>
          <a:p>
            <a:pPr algn="l"/>
            <a:r>
              <a:rPr lang="en-US" b="1" smtClean="0">
                <a:solidFill>
                  <a:schemeClr val="bg1"/>
                </a:solidFill>
              </a:rPr>
              <a:t>In addition a Gantt chart is requested</a:t>
            </a:r>
            <a:endParaRPr lang="en-US" b="1">
              <a:solidFill>
                <a:schemeClr val="bg1"/>
              </a:solidFill>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32297" y="76505"/>
            <a:ext cx="4301370" cy="1015663"/>
          </a:xfrm>
          <a:prstGeom prst="rect">
            <a:avLst/>
          </a:prstGeom>
          <a:solidFill>
            <a:srgbClr val="FFFF00"/>
          </a:solidFill>
          <a:scene3d>
            <a:camera prst="orthographicFront"/>
            <a:lightRig rig="threePt" dir="t"/>
          </a:scene3d>
          <a:sp3d>
            <a:bevelT w="114300" prst="artDeco"/>
          </a:sp3d>
        </p:spPr>
        <p:txBody>
          <a:bodyPr wrap="none">
            <a:spAutoFit/>
          </a:bodyPr>
          <a:lstStyle/>
          <a:p>
            <a:r>
              <a:rPr lang="en-US" sz="3600" b="1" dirty="0" smtClean="0">
                <a:solidFill>
                  <a:srgbClr val="C00000"/>
                </a:solidFill>
                <a:effectLst>
                  <a:outerShdw blurRad="38100" dist="38100" dir="2700000" algn="tl">
                    <a:srgbClr val="000000">
                      <a:alpha val="43137"/>
                    </a:srgbClr>
                  </a:outerShdw>
                </a:effectLst>
              </a:rPr>
              <a:t>TIARA management</a:t>
            </a:r>
          </a:p>
          <a:p>
            <a:r>
              <a:rPr lang="en-US" sz="2400" dirty="0" smtClean="0">
                <a:solidFill>
                  <a:srgbClr val="C00000"/>
                </a:solidFill>
                <a:effectLst>
                  <a:outerShdw blurRad="38100" dist="38100" dir="2700000" algn="tl">
                    <a:srgbClr val="000000">
                      <a:alpha val="43137"/>
                    </a:srgbClr>
                  </a:outerShdw>
                </a:effectLst>
              </a:rPr>
              <a:t>(cont’d)</a:t>
            </a:r>
            <a:endParaRPr lang="fr-FR" sz="2400" dirty="0">
              <a:solidFill>
                <a:srgbClr val="C00000"/>
              </a:solidFill>
              <a:effectLst>
                <a:outerShdw blurRad="38100" dist="38100" dir="2700000" algn="tl">
                  <a:srgbClr val="000000">
                    <a:alpha val="43137"/>
                  </a:srgbClr>
                </a:outerShdw>
              </a:effectLst>
            </a:endParaRPr>
          </a:p>
        </p:txBody>
      </p:sp>
      <p:sp>
        <p:nvSpPr>
          <p:cNvPr id="6" name="ZoneTexte 5"/>
          <p:cNvSpPr txBox="1"/>
          <p:nvPr/>
        </p:nvSpPr>
        <p:spPr>
          <a:xfrm>
            <a:off x="211180" y="2625714"/>
            <a:ext cx="5064592" cy="400110"/>
          </a:xfrm>
          <a:prstGeom prst="rect">
            <a:avLst/>
          </a:prstGeom>
          <a:noFill/>
        </p:spPr>
        <p:txBody>
          <a:bodyPr wrap="none" rtlCol="0">
            <a:spAutoFit/>
          </a:bodyPr>
          <a:lstStyle/>
          <a:p>
            <a:pPr algn="l">
              <a:buFont typeface="Wingdings" pitchFamily="2" charset="2"/>
              <a:buChar char="Ø"/>
            </a:pPr>
            <a:r>
              <a:rPr lang="en-US" b="1" dirty="0" smtClean="0">
                <a:solidFill>
                  <a:schemeClr val="bg1"/>
                </a:solidFill>
              </a:rPr>
              <a:t> Gantt chart :  proposed tool  = MS project</a:t>
            </a:r>
            <a:endParaRPr lang="en-US" b="1" dirty="0">
              <a:solidFill>
                <a:schemeClr val="bg1"/>
              </a:solidFill>
            </a:endParaRPr>
          </a:p>
        </p:txBody>
      </p:sp>
      <p:sp>
        <p:nvSpPr>
          <p:cNvPr id="7" name="ZoneTexte 6"/>
          <p:cNvSpPr txBox="1"/>
          <p:nvPr/>
        </p:nvSpPr>
        <p:spPr>
          <a:xfrm>
            <a:off x="211180" y="1895454"/>
            <a:ext cx="8408456" cy="707886"/>
          </a:xfrm>
          <a:prstGeom prst="rect">
            <a:avLst/>
          </a:prstGeom>
          <a:noFill/>
        </p:spPr>
        <p:txBody>
          <a:bodyPr wrap="none" rtlCol="0">
            <a:spAutoFit/>
          </a:bodyPr>
          <a:lstStyle/>
          <a:p>
            <a:pPr algn="l">
              <a:buFont typeface="Wingdings" pitchFamily="2" charset="2"/>
              <a:buChar char="Ø"/>
            </a:pPr>
            <a:r>
              <a:rPr lang="en-US" b="1" dirty="0" smtClean="0">
                <a:solidFill>
                  <a:schemeClr val="bg1"/>
                </a:solidFill>
              </a:rPr>
              <a:t> Limit the number of deliverables to the minimum needed, it is preferable</a:t>
            </a:r>
          </a:p>
          <a:p>
            <a:pPr algn="l"/>
            <a:r>
              <a:rPr lang="en-US" b="1" dirty="0" smtClean="0">
                <a:solidFill>
                  <a:schemeClr val="bg1"/>
                </a:solidFill>
              </a:rPr>
              <a:t>    to have milestones, showing that we will follow closely the work.</a:t>
            </a:r>
            <a:endParaRPr lang="en-US" b="1" dirty="0">
              <a:solidFill>
                <a:schemeClr val="bg1"/>
              </a:solidFill>
            </a:endParaRPr>
          </a:p>
        </p:txBody>
      </p:sp>
      <p:sp>
        <p:nvSpPr>
          <p:cNvPr id="8" name="ZoneTexte 7"/>
          <p:cNvSpPr txBox="1"/>
          <p:nvPr/>
        </p:nvSpPr>
        <p:spPr>
          <a:xfrm>
            <a:off x="211180" y="1420785"/>
            <a:ext cx="8596328" cy="400110"/>
          </a:xfrm>
          <a:prstGeom prst="rect">
            <a:avLst/>
          </a:prstGeom>
          <a:noFill/>
        </p:spPr>
        <p:txBody>
          <a:bodyPr wrap="none" rtlCol="0">
            <a:spAutoFit/>
          </a:bodyPr>
          <a:lstStyle/>
          <a:p>
            <a:pPr algn="l">
              <a:buFont typeface="Wingdings" pitchFamily="2" charset="2"/>
              <a:buChar char="Ø"/>
            </a:pPr>
            <a:r>
              <a:rPr lang="en-US" b="1" dirty="0" smtClean="0">
                <a:solidFill>
                  <a:schemeClr val="bg1"/>
                </a:solidFill>
              </a:rPr>
              <a:t> Text for the description of the work: about 1 page, in any case 2 pages max.</a:t>
            </a:r>
            <a:endParaRPr lang="en-US" b="1" dirty="0">
              <a:solidFill>
                <a:schemeClr val="bg1"/>
              </a:solidFill>
            </a:endParaRPr>
          </a:p>
        </p:txBody>
      </p:sp>
      <p:sp>
        <p:nvSpPr>
          <p:cNvPr id="9" name="ZoneTexte 8"/>
          <p:cNvSpPr txBox="1"/>
          <p:nvPr/>
        </p:nvSpPr>
        <p:spPr>
          <a:xfrm>
            <a:off x="226953" y="3894698"/>
            <a:ext cx="3334952" cy="400110"/>
          </a:xfrm>
          <a:prstGeom prst="rect">
            <a:avLst/>
          </a:prstGeom>
          <a:noFill/>
        </p:spPr>
        <p:txBody>
          <a:bodyPr wrap="none" rtlCol="0">
            <a:spAutoFit/>
          </a:bodyPr>
          <a:lstStyle/>
          <a:p>
            <a:pPr algn="l">
              <a:buFont typeface="Wingdings" pitchFamily="2" charset="2"/>
              <a:buChar char="Ø"/>
            </a:pPr>
            <a:r>
              <a:rPr lang="en-US" b="1" dirty="0" smtClean="0">
                <a:solidFill>
                  <a:schemeClr val="bg1"/>
                </a:solidFill>
              </a:rPr>
              <a:t> Proposed Manpower rules</a:t>
            </a:r>
            <a:endParaRPr lang="en-US" b="1" dirty="0">
              <a:solidFill>
                <a:schemeClr val="bg1"/>
              </a:solidFill>
            </a:endParaRPr>
          </a:p>
        </p:txBody>
      </p:sp>
      <p:sp>
        <p:nvSpPr>
          <p:cNvPr id="10" name="ZoneTexte 9"/>
          <p:cNvSpPr txBox="1"/>
          <p:nvPr/>
        </p:nvSpPr>
        <p:spPr>
          <a:xfrm>
            <a:off x="335798" y="4268799"/>
            <a:ext cx="8793433" cy="1631216"/>
          </a:xfrm>
          <a:prstGeom prst="rect">
            <a:avLst/>
          </a:prstGeom>
          <a:noFill/>
        </p:spPr>
        <p:txBody>
          <a:bodyPr wrap="none" rtlCol="0">
            <a:spAutoFit/>
          </a:bodyPr>
          <a:lstStyle/>
          <a:p>
            <a:pPr algn="l"/>
            <a:r>
              <a:rPr lang="fr-FR" b="1" dirty="0" smtClean="0">
                <a:solidFill>
                  <a:schemeClr val="bg1"/>
                </a:solidFill>
              </a:rPr>
              <a:t>For WP3, 4, 5, 6</a:t>
            </a:r>
          </a:p>
          <a:p>
            <a:pPr algn="l"/>
            <a:r>
              <a:rPr lang="fr-FR" b="1" dirty="0" smtClean="0">
                <a:solidFill>
                  <a:schemeClr val="bg1"/>
                </a:solidFill>
              </a:rPr>
              <a:t>WP leader: 25% FTE (i.e. a total of 9 </a:t>
            </a:r>
            <a:r>
              <a:rPr lang="fr-FR" b="1" dirty="0" err="1" smtClean="0">
                <a:solidFill>
                  <a:schemeClr val="bg1"/>
                </a:solidFill>
              </a:rPr>
              <a:t>person</a:t>
            </a:r>
            <a:r>
              <a:rPr lang="fr-FR" b="1" dirty="0" smtClean="0">
                <a:solidFill>
                  <a:schemeClr val="bg1"/>
                </a:solidFill>
              </a:rPr>
              <a:t>-</a:t>
            </a:r>
            <a:r>
              <a:rPr lang="fr-FR" b="1" dirty="0" err="1" smtClean="0">
                <a:solidFill>
                  <a:schemeClr val="bg1"/>
                </a:solidFill>
              </a:rPr>
              <a:t>month</a:t>
            </a:r>
            <a:r>
              <a:rPr lang="fr-FR" b="1" dirty="0" smtClean="0">
                <a:solidFill>
                  <a:schemeClr val="bg1"/>
                </a:solidFill>
              </a:rPr>
              <a:t>)</a:t>
            </a:r>
          </a:p>
          <a:p>
            <a:pPr algn="l"/>
            <a:r>
              <a:rPr lang="fr-FR" b="1" dirty="0" smtClean="0">
                <a:solidFill>
                  <a:schemeClr val="bg1"/>
                </a:solidFill>
              </a:rPr>
              <a:t>WP </a:t>
            </a:r>
            <a:r>
              <a:rPr lang="fr-FR" b="1" dirty="0" err="1" smtClean="0">
                <a:solidFill>
                  <a:schemeClr val="bg1"/>
                </a:solidFill>
              </a:rPr>
              <a:t>deputy</a:t>
            </a:r>
            <a:r>
              <a:rPr lang="fr-FR" b="1" dirty="0" smtClean="0">
                <a:solidFill>
                  <a:schemeClr val="bg1"/>
                </a:solidFill>
              </a:rPr>
              <a:t> (</a:t>
            </a:r>
            <a:r>
              <a:rPr lang="fr-FR" b="1" dirty="0" err="1" smtClean="0">
                <a:solidFill>
                  <a:schemeClr val="bg1"/>
                </a:solidFill>
              </a:rPr>
              <a:t>ies</a:t>
            </a:r>
            <a:r>
              <a:rPr lang="fr-FR" b="1" dirty="0" smtClean="0">
                <a:solidFill>
                  <a:schemeClr val="bg1"/>
                </a:solidFill>
              </a:rPr>
              <a:t>):  a total of 20% FTE ( i.e. a total of 7.2 </a:t>
            </a:r>
            <a:r>
              <a:rPr lang="fr-FR" b="1" dirty="0" err="1" smtClean="0">
                <a:solidFill>
                  <a:schemeClr val="bg1"/>
                </a:solidFill>
              </a:rPr>
              <a:t>person</a:t>
            </a:r>
            <a:r>
              <a:rPr lang="fr-FR" b="1" dirty="0" smtClean="0">
                <a:solidFill>
                  <a:schemeClr val="bg1"/>
                </a:solidFill>
              </a:rPr>
              <a:t>-</a:t>
            </a:r>
            <a:r>
              <a:rPr lang="fr-FR" b="1" dirty="0" err="1" smtClean="0">
                <a:solidFill>
                  <a:schemeClr val="bg1"/>
                </a:solidFill>
              </a:rPr>
              <a:t>month</a:t>
            </a:r>
            <a:r>
              <a:rPr lang="fr-FR" b="1" dirty="0" smtClean="0">
                <a:solidFill>
                  <a:schemeClr val="bg1"/>
                </a:solidFill>
              </a:rPr>
              <a:t>)</a:t>
            </a:r>
          </a:p>
          <a:p>
            <a:pPr algn="l"/>
            <a:r>
              <a:rPr lang="fr-FR" b="1" dirty="0" smtClean="0">
                <a:solidFill>
                  <a:schemeClr val="bg1"/>
                </a:solidFill>
              </a:rPr>
              <a:t>		   WP 2 </a:t>
            </a:r>
            <a:r>
              <a:rPr lang="fr-FR" b="1" dirty="0" err="1" smtClean="0">
                <a:solidFill>
                  <a:schemeClr val="bg1"/>
                </a:solidFill>
              </a:rPr>
              <a:t>will</a:t>
            </a:r>
            <a:r>
              <a:rPr lang="fr-FR" b="1" dirty="0" smtClean="0">
                <a:solidFill>
                  <a:schemeClr val="bg1"/>
                </a:solidFill>
              </a:rPr>
              <a:t> have a bureau </a:t>
            </a:r>
            <a:r>
              <a:rPr lang="fr-FR" b="1" dirty="0" err="1" smtClean="0">
                <a:solidFill>
                  <a:schemeClr val="bg1"/>
                </a:solidFill>
              </a:rPr>
              <a:t>with</a:t>
            </a:r>
            <a:r>
              <a:rPr lang="fr-FR" b="1" dirty="0" smtClean="0">
                <a:solidFill>
                  <a:schemeClr val="bg1"/>
                </a:solidFill>
              </a:rPr>
              <a:t> 4 </a:t>
            </a:r>
            <a:r>
              <a:rPr lang="fr-FR" b="1" dirty="0" err="1" smtClean="0">
                <a:solidFill>
                  <a:schemeClr val="bg1"/>
                </a:solidFill>
              </a:rPr>
              <a:t>persons</a:t>
            </a:r>
            <a:r>
              <a:rPr lang="fr-FR" b="1" dirty="0" smtClean="0">
                <a:solidFill>
                  <a:schemeClr val="bg1"/>
                </a:solidFill>
              </a:rPr>
              <a:t> (14.4 </a:t>
            </a:r>
            <a:r>
              <a:rPr lang="fr-FR" b="1" dirty="0" err="1" smtClean="0">
                <a:solidFill>
                  <a:schemeClr val="bg1"/>
                </a:solidFill>
              </a:rPr>
              <a:t>person</a:t>
            </a:r>
            <a:r>
              <a:rPr lang="fr-FR" b="1" dirty="0" smtClean="0">
                <a:solidFill>
                  <a:schemeClr val="bg1"/>
                </a:solidFill>
              </a:rPr>
              <a:t>-</a:t>
            </a:r>
            <a:r>
              <a:rPr lang="fr-FR" b="1" dirty="0" err="1" smtClean="0">
                <a:solidFill>
                  <a:schemeClr val="bg1"/>
                </a:solidFill>
              </a:rPr>
              <a:t>month</a:t>
            </a:r>
            <a:r>
              <a:rPr lang="fr-FR" b="1" dirty="0" smtClean="0">
                <a:solidFill>
                  <a:schemeClr val="bg1"/>
                </a:solidFill>
              </a:rPr>
              <a:t>) </a:t>
            </a:r>
          </a:p>
          <a:p>
            <a:pPr algn="l"/>
            <a:r>
              <a:rPr lang="fr-FR" b="1" dirty="0" smtClean="0">
                <a:solidFill>
                  <a:schemeClr val="bg1"/>
                </a:solidFill>
              </a:rPr>
              <a:t>WP  contacts: 10% FTE (i.e. a total 3.6 </a:t>
            </a:r>
            <a:r>
              <a:rPr lang="fr-FR" b="1" dirty="0" err="1" smtClean="0">
                <a:solidFill>
                  <a:schemeClr val="bg1"/>
                </a:solidFill>
              </a:rPr>
              <a:t>person</a:t>
            </a:r>
            <a:r>
              <a:rPr lang="fr-FR" b="1" dirty="0" smtClean="0">
                <a:solidFill>
                  <a:schemeClr val="bg1"/>
                </a:solidFill>
              </a:rPr>
              <a:t>-</a:t>
            </a:r>
            <a:r>
              <a:rPr lang="fr-FR" b="1" dirty="0" err="1" smtClean="0">
                <a:solidFill>
                  <a:schemeClr val="bg1"/>
                </a:solidFill>
              </a:rPr>
              <a:t>month</a:t>
            </a:r>
            <a:r>
              <a:rPr lang="fr-FR" b="1" dirty="0" smtClean="0">
                <a:solidFill>
                  <a:schemeClr val="bg1"/>
                </a:solidFill>
              </a:rPr>
              <a:t>) per participant contact</a:t>
            </a:r>
            <a:endParaRPr lang="fr-FR" b="1" dirty="0">
              <a:solidFill>
                <a:schemeClr val="bg1"/>
              </a:solidFill>
            </a:endParaRPr>
          </a:p>
        </p:txBody>
      </p:sp>
      <p:sp>
        <p:nvSpPr>
          <p:cNvPr id="11" name="ZoneTexte 10"/>
          <p:cNvSpPr txBox="1"/>
          <p:nvPr/>
        </p:nvSpPr>
        <p:spPr>
          <a:xfrm>
            <a:off x="153927" y="3027357"/>
            <a:ext cx="5203860" cy="400110"/>
          </a:xfrm>
          <a:prstGeom prst="rect">
            <a:avLst/>
          </a:prstGeom>
          <a:noFill/>
        </p:spPr>
        <p:txBody>
          <a:bodyPr wrap="none" rtlCol="0">
            <a:spAutoFit/>
          </a:bodyPr>
          <a:lstStyle/>
          <a:p>
            <a:pPr algn="l"/>
            <a:r>
              <a:rPr lang="en-US" b="1" dirty="0" smtClean="0">
                <a:solidFill>
                  <a:schemeClr val="bg1"/>
                </a:solidFill>
              </a:rPr>
              <a:t>Most of the cost will be manpower and travels</a:t>
            </a:r>
            <a:endParaRPr lang="en-US" b="1" dirty="0">
              <a:solidFill>
                <a:schemeClr val="bg1"/>
              </a:solidFill>
            </a:endParaRPr>
          </a:p>
        </p:txBody>
      </p:sp>
      <p:sp>
        <p:nvSpPr>
          <p:cNvPr id="12" name="ZoneTexte 11"/>
          <p:cNvSpPr txBox="1"/>
          <p:nvPr/>
        </p:nvSpPr>
        <p:spPr>
          <a:xfrm>
            <a:off x="211180" y="3392487"/>
            <a:ext cx="7887480" cy="400110"/>
          </a:xfrm>
          <a:prstGeom prst="rect">
            <a:avLst/>
          </a:prstGeom>
          <a:noFill/>
        </p:spPr>
        <p:txBody>
          <a:bodyPr wrap="none" rtlCol="0">
            <a:spAutoFit/>
          </a:bodyPr>
          <a:lstStyle/>
          <a:p>
            <a:pPr algn="l">
              <a:buFont typeface="Wingdings" pitchFamily="2" charset="2"/>
              <a:buChar char="Ø"/>
            </a:pPr>
            <a:r>
              <a:rPr lang="en-US" b="1" dirty="0" smtClean="0">
                <a:solidFill>
                  <a:schemeClr val="bg1"/>
                </a:solidFill>
              </a:rPr>
              <a:t> Proposed expense rule per travel: 800€ (ticket=500€+ 2 days at 150€)</a:t>
            </a:r>
            <a:endParaRPr lang="en-US" b="1" dirty="0">
              <a:solidFill>
                <a:schemeClr val="bg1"/>
              </a:solidFill>
            </a:endParaRPr>
          </a:p>
        </p:txBody>
      </p:sp>
      <p:sp>
        <p:nvSpPr>
          <p:cNvPr id="13" name="Rectangle 12"/>
          <p:cNvSpPr/>
          <p:nvPr/>
        </p:nvSpPr>
        <p:spPr>
          <a:xfrm>
            <a:off x="336492" y="5842337"/>
            <a:ext cx="8288451" cy="1015663"/>
          </a:xfrm>
          <a:prstGeom prst="rect">
            <a:avLst/>
          </a:prstGeom>
        </p:spPr>
        <p:txBody>
          <a:bodyPr wrap="square">
            <a:spAutoFit/>
          </a:bodyPr>
          <a:lstStyle/>
          <a:p>
            <a:pPr algn="l"/>
            <a:r>
              <a:rPr lang="fr-FR" b="1" dirty="0" smtClean="0">
                <a:solidFill>
                  <a:schemeClr val="bg1"/>
                </a:solidFill>
              </a:rPr>
              <a:t>For WP7-n</a:t>
            </a:r>
          </a:p>
          <a:p>
            <a:pPr algn="l"/>
            <a:r>
              <a:rPr lang="fr-FR" b="1" dirty="0" smtClean="0">
                <a:solidFill>
                  <a:schemeClr val="bg1"/>
                </a:solidFill>
              </a:rPr>
              <a:t>WP leader: 20% FTE (i.e. a total of 9 </a:t>
            </a:r>
            <a:r>
              <a:rPr lang="fr-FR" b="1" dirty="0" err="1" smtClean="0">
                <a:solidFill>
                  <a:schemeClr val="bg1"/>
                </a:solidFill>
              </a:rPr>
              <a:t>person</a:t>
            </a:r>
            <a:r>
              <a:rPr lang="fr-FR" b="1" dirty="0" smtClean="0">
                <a:solidFill>
                  <a:schemeClr val="bg1"/>
                </a:solidFill>
              </a:rPr>
              <a:t>-</a:t>
            </a:r>
            <a:r>
              <a:rPr lang="fr-FR" b="1" dirty="0" err="1" smtClean="0">
                <a:solidFill>
                  <a:schemeClr val="bg1"/>
                </a:solidFill>
              </a:rPr>
              <a:t>month</a:t>
            </a:r>
            <a:r>
              <a:rPr lang="fr-FR" b="1" dirty="0" smtClean="0">
                <a:solidFill>
                  <a:schemeClr val="bg1"/>
                </a:solidFill>
              </a:rPr>
              <a:t>)</a:t>
            </a:r>
          </a:p>
          <a:p>
            <a:pPr algn="l"/>
            <a:r>
              <a:rPr lang="fr-FR" b="1" dirty="0" smtClean="0">
                <a:solidFill>
                  <a:schemeClr val="bg1"/>
                </a:solidFill>
              </a:rPr>
              <a:t>WP </a:t>
            </a:r>
            <a:r>
              <a:rPr lang="fr-FR" b="1" dirty="0" err="1" smtClean="0">
                <a:solidFill>
                  <a:schemeClr val="bg1"/>
                </a:solidFill>
              </a:rPr>
              <a:t>deputy</a:t>
            </a:r>
            <a:r>
              <a:rPr lang="fr-FR" b="1" dirty="0" smtClean="0">
                <a:solidFill>
                  <a:schemeClr val="bg1"/>
                </a:solidFill>
              </a:rPr>
              <a:t> (</a:t>
            </a:r>
            <a:r>
              <a:rPr lang="fr-FR" b="1" dirty="0" err="1" smtClean="0">
                <a:solidFill>
                  <a:schemeClr val="bg1"/>
                </a:solidFill>
              </a:rPr>
              <a:t>ies</a:t>
            </a:r>
            <a:r>
              <a:rPr lang="fr-FR" b="1" dirty="0" smtClean="0">
                <a:solidFill>
                  <a:schemeClr val="bg1"/>
                </a:solidFill>
              </a:rPr>
              <a:t>):  a total of 10% FTE ( i.e. a total of 7.2 </a:t>
            </a:r>
            <a:r>
              <a:rPr lang="fr-FR" b="1" dirty="0" err="1" smtClean="0">
                <a:solidFill>
                  <a:schemeClr val="bg1"/>
                </a:solidFill>
              </a:rPr>
              <a:t>person</a:t>
            </a:r>
            <a:r>
              <a:rPr lang="fr-FR" b="1" dirty="0" smtClean="0">
                <a:solidFill>
                  <a:schemeClr val="bg1"/>
                </a:solidFill>
              </a:rPr>
              <a:t>-</a:t>
            </a:r>
            <a:r>
              <a:rPr lang="fr-FR" b="1" dirty="0" err="1" smtClean="0">
                <a:solidFill>
                  <a:schemeClr val="bg1"/>
                </a:solidFill>
              </a:rPr>
              <a:t>month</a:t>
            </a:r>
            <a:r>
              <a:rPr lang="fr-FR" b="1" dirty="0" smtClean="0">
                <a:solidFill>
                  <a:schemeClr val="bg1"/>
                </a:solidFill>
              </a:rPr>
              <a:t>)</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32297" y="76505"/>
            <a:ext cx="4301370" cy="1015663"/>
          </a:xfrm>
          <a:prstGeom prst="rect">
            <a:avLst/>
          </a:prstGeom>
          <a:solidFill>
            <a:srgbClr val="FFFF00"/>
          </a:solidFill>
          <a:scene3d>
            <a:camera prst="orthographicFront"/>
            <a:lightRig rig="threePt" dir="t"/>
          </a:scene3d>
          <a:sp3d>
            <a:bevelT w="114300" prst="artDeco"/>
          </a:sp3d>
        </p:spPr>
        <p:txBody>
          <a:bodyPr wrap="none">
            <a:spAutoFit/>
          </a:bodyPr>
          <a:lstStyle/>
          <a:p>
            <a:r>
              <a:rPr lang="en-US" sz="3600" b="1" dirty="0" smtClean="0">
                <a:solidFill>
                  <a:srgbClr val="C00000"/>
                </a:solidFill>
                <a:effectLst>
                  <a:outerShdw blurRad="38100" dist="38100" dir="2700000" algn="tl">
                    <a:srgbClr val="000000">
                      <a:alpha val="43137"/>
                    </a:srgbClr>
                  </a:outerShdw>
                </a:effectLst>
              </a:rPr>
              <a:t>TIARA management</a:t>
            </a:r>
          </a:p>
          <a:p>
            <a:r>
              <a:rPr lang="en-US" sz="2400" dirty="0" smtClean="0">
                <a:solidFill>
                  <a:srgbClr val="C00000"/>
                </a:solidFill>
                <a:effectLst>
                  <a:outerShdw blurRad="38100" dist="38100" dir="2700000" algn="tl">
                    <a:srgbClr val="000000">
                      <a:alpha val="43137"/>
                    </a:srgbClr>
                  </a:outerShdw>
                </a:effectLst>
              </a:rPr>
              <a:t>(cont’d)</a:t>
            </a:r>
            <a:endParaRPr lang="fr-FR" sz="2400" dirty="0">
              <a:solidFill>
                <a:srgbClr val="C00000"/>
              </a:solidFill>
              <a:effectLst>
                <a:outerShdw blurRad="38100" dist="38100" dir="2700000" algn="tl">
                  <a:srgbClr val="000000">
                    <a:alpha val="43137"/>
                  </a:srgbClr>
                </a:outerShdw>
              </a:effectLst>
            </a:endParaRPr>
          </a:p>
        </p:txBody>
      </p:sp>
      <p:graphicFrame>
        <p:nvGraphicFramePr>
          <p:cNvPr id="11" name="Tableau 10"/>
          <p:cNvGraphicFramePr>
            <a:graphicFrameLocks noGrp="1"/>
          </p:cNvGraphicFramePr>
          <p:nvPr/>
        </p:nvGraphicFramePr>
        <p:xfrm>
          <a:off x="1524000" y="1397000"/>
          <a:ext cx="6095999" cy="4450080"/>
        </p:xfrm>
        <a:graphic>
          <a:graphicData uri="http://schemas.openxmlformats.org/drawingml/2006/table">
            <a:tbl>
              <a:tblPr firstRow="1" bandRow="1">
                <a:tableStyleId>{5C22544A-7EE6-4342-B048-85BDC9FD1C3A}</a:tableStyleId>
              </a:tblPr>
              <a:tblGrid>
                <a:gridCol w="870857"/>
                <a:gridCol w="870857"/>
                <a:gridCol w="870857"/>
                <a:gridCol w="870857"/>
                <a:gridCol w="870857"/>
                <a:gridCol w="870857"/>
                <a:gridCol w="870857"/>
              </a:tblGrid>
              <a:tr h="370840">
                <a:tc>
                  <a:txBody>
                    <a:bodyPr/>
                    <a:lstStyle/>
                    <a:p>
                      <a:endParaRPr lang="fr-FR" dirty="0"/>
                    </a:p>
                  </a:txBody>
                  <a:tcPr/>
                </a:tc>
                <a:tc gridSpan="2">
                  <a:txBody>
                    <a:bodyPr/>
                    <a:lstStyle/>
                    <a:p>
                      <a:pPr algn="ctr"/>
                      <a:r>
                        <a:rPr lang="fr-FR" dirty="0" smtClean="0"/>
                        <a:t>WPL</a:t>
                      </a:r>
                      <a:endParaRPr lang="fr-FR" dirty="0"/>
                    </a:p>
                  </a:txBody>
                  <a:tcPr/>
                </a:tc>
                <a:tc hMerge="1">
                  <a:txBody>
                    <a:bodyPr/>
                    <a:lstStyle/>
                    <a:p>
                      <a:endParaRPr lang="fr-FR" dirty="0"/>
                    </a:p>
                  </a:txBody>
                  <a:tcPr/>
                </a:tc>
                <a:tc gridSpan="2">
                  <a:txBody>
                    <a:bodyPr/>
                    <a:lstStyle/>
                    <a:p>
                      <a:pPr algn="ctr"/>
                      <a:r>
                        <a:rPr lang="fr-FR" dirty="0" smtClean="0"/>
                        <a:t>WPD</a:t>
                      </a:r>
                      <a:endParaRPr lang="fr-FR" dirty="0"/>
                    </a:p>
                  </a:txBody>
                  <a:tcPr/>
                </a:tc>
                <a:tc hMerge="1">
                  <a:txBody>
                    <a:bodyPr/>
                    <a:lstStyle/>
                    <a:p>
                      <a:pPr algn="ctr"/>
                      <a:endParaRPr lang="fr-FR" dirty="0"/>
                    </a:p>
                  </a:txBody>
                  <a:tcPr/>
                </a:tc>
                <a:tc gridSpan="2">
                  <a:txBody>
                    <a:bodyPr/>
                    <a:lstStyle/>
                    <a:p>
                      <a:pPr algn="ctr"/>
                      <a:r>
                        <a:rPr lang="fr-FR" dirty="0" smtClean="0"/>
                        <a:t>WPC</a:t>
                      </a:r>
                      <a:endParaRPr lang="fr-FR" dirty="0"/>
                    </a:p>
                  </a:txBody>
                  <a:tcPr/>
                </a:tc>
                <a:tc hMerge="1">
                  <a:txBody>
                    <a:bodyPr/>
                    <a:lstStyle/>
                    <a:p>
                      <a:endParaRPr lang="fr-FR" dirty="0"/>
                    </a:p>
                  </a:txBody>
                  <a:tcPr/>
                </a:tc>
              </a:tr>
              <a:tr h="370840">
                <a:tc>
                  <a:txBody>
                    <a:bodyPr/>
                    <a:lstStyle/>
                    <a:p>
                      <a:endParaRPr lang="fr-FR" b="1" dirty="0"/>
                    </a:p>
                  </a:txBody>
                  <a:tcPr/>
                </a:tc>
                <a:tc>
                  <a:txBody>
                    <a:bodyPr/>
                    <a:lstStyle/>
                    <a:p>
                      <a:r>
                        <a:rPr lang="fr-FR" b="1" dirty="0" smtClean="0"/>
                        <a:t>p-m</a:t>
                      </a:r>
                      <a:endParaRPr lang="fr-FR" b="1" dirty="0"/>
                    </a:p>
                  </a:txBody>
                  <a:tcPr/>
                </a:tc>
                <a:tc>
                  <a:txBody>
                    <a:bodyPr/>
                    <a:lstStyle/>
                    <a:p>
                      <a:r>
                        <a:rPr lang="fr-FR" b="1" dirty="0" err="1" smtClean="0"/>
                        <a:t>travel</a:t>
                      </a:r>
                      <a:endParaRPr lang="fr-FR" b="1" dirty="0"/>
                    </a:p>
                  </a:txBody>
                  <a:tcPr/>
                </a:tc>
                <a:tc>
                  <a:txBody>
                    <a:bodyPr/>
                    <a:lstStyle/>
                    <a:p>
                      <a:r>
                        <a:rPr lang="fr-FR" b="1" dirty="0" smtClean="0"/>
                        <a:t>p-m</a:t>
                      </a:r>
                      <a:endParaRPr lang="fr-FR" b="1" dirty="0"/>
                    </a:p>
                  </a:txBody>
                  <a:tcPr/>
                </a:tc>
                <a:tc>
                  <a:txBody>
                    <a:bodyPr/>
                    <a:lstStyle/>
                    <a:p>
                      <a:r>
                        <a:rPr lang="fr-FR" b="1" dirty="0" err="1" smtClean="0"/>
                        <a:t>travel</a:t>
                      </a:r>
                      <a:endParaRPr lang="fr-FR" b="1" dirty="0"/>
                    </a:p>
                  </a:txBody>
                  <a:tcPr/>
                </a:tc>
                <a:tc>
                  <a:txBody>
                    <a:bodyPr/>
                    <a:lstStyle/>
                    <a:p>
                      <a:r>
                        <a:rPr lang="fr-FR" b="1" dirty="0" smtClean="0"/>
                        <a:t>p-m</a:t>
                      </a:r>
                      <a:endParaRPr lang="fr-FR" b="1" dirty="0"/>
                    </a:p>
                  </a:txBody>
                  <a:tcPr/>
                </a:tc>
                <a:tc>
                  <a:txBody>
                    <a:bodyPr/>
                    <a:lstStyle/>
                    <a:p>
                      <a:r>
                        <a:rPr lang="fr-FR" b="1" dirty="0" err="1" smtClean="0"/>
                        <a:t>travel</a:t>
                      </a:r>
                      <a:endParaRPr lang="fr-FR" b="1" dirty="0"/>
                    </a:p>
                  </a:txBody>
                  <a:tcPr/>
                </a:tc>
              </a:tr>
              <a:tr h="370840">
                <a:tc>
                  <a:txBody>
                    <a:bodyPr/>
                    <a:lstStyle/>
                    <a:p>
                      <a:r>
                        <a:rPr lang="fr-FR" b="1" dirty="0" smtClean="0"/>
                        <a:t>WP1</a:t>
                      </a:r>
                      <a:endParaRPr lang="fr-FR" b="1" dirty="0"/>
                    </a:p>
                  </a:txBody>
                  <a:tcPr/>
                </a:tc>
                <a:tc>
                  <a:txBody>
                    <a:bodyPr/>
                    <a:lstStyle/>
                    <a:p>
                      <a:pPr algn="ctr"/>
                      <a:r>
                        <a:rPr lang="fr-FR" b="1" dirty="0" smtClean="0"/>
                        <a:t>18</a:t>
                      </a:r>
                      <a:endParaRPr lang="fr-FR" b="1" dirty="0"/>
                    </a:p>
                  </a:txBody>
                  <a:tcPr/>
                </a:tc>
                <a:tc>
                  <a:txBody>
                    <a:bodyPr/>
                    <a:lstStyle/>
                    <a:p>
                      <a:pPr algn="ctr"/>
                      <a:r>
                        <a:rPr lang="fr-FR" b="1" dirty="0" smtClean="0"/>
                        <a:t>18</a:t>
                      </a:r>
                      <a:endParaRPr lang="fr-FR" b="1" dirty="0"/>
                    </a:p>
                  </a:txBody>
                  <a:tcPr/>
                </a:tc>
                <a:tc>
                  <a:txBody>
                    <a:bodyPr/>
                    <a:lstStyle/>
                    <a:p>
                      <a:pPr algn="ctr"/>
                      <a:r>
                        <a:rPr lang="fr-FR" b="1" dirty="0" smtClean="0"/>
                        <a:t>18</a:t>
                      </a:r>
                      <a:endParaRPr lang="fr-FR" b="1" dirty="0"/>
                    </a:p>
                  </a:txBody>
                  <a:tcPr/>
                </a:tc>
                <a:tc>
                  <a:txBody>
                    <a:bodyPr/>
                    <a:lstStyle/>
                    <a:p>
                      <a:pPr algn="ctr"/>
                      <a:r>
                        <a:rPr lang="fr-FR" b="1" dirty="0" smtClean="0"/>
                        <a:t>9</a:t>
                      </a:r>
                      <a:endParaRPr lang="fr-FR" b="1" dirty="0"/>
                    </a:p>
                  </a:txBody>
                  <a:tcPr/>
                </a:tc>
                <a:tc>
                  <a:txBody>
                    <a:bodyPr/>
                    <a:lstStyle/>
                    <a:p>
                      <a:pPr algn="ctr"/>
                      <a:r>
                        <a:rPr lang="fr-FR" b="1" dirty="0" smtClean="0"/>
                        <a:t>-</a:t>
                      </a:r>
                      <a:endParaRPr lang="fr-FR" b="1" dirty="0"/>
                    </a:p>
                  </a:txBody>
                  <a:tcPr/>
                </a:tc>
                <a:tc>
                  <a:txBody>
                    <a:bodyPr/>
                    <a:lstStyle/>
                    <a:p>
                      <a:pPr algn="ctr"/>
                      <a:r>
                        <a:rPr lang="fr-FR" b="1" dirty="0" smtClean="0"/>
                        <a:t>-</a:t>
                      </a:r>
                      <a:endParaRPr lang="fr-FR" b="1" dirty="0"/>
                    </a:p>
                  </a:txBody>
                  <a:tcPr/>
                </a:tc>
              </a:tr>
              <a:tr h="370840">
                <a:tc>
                  <a:txBody>
                    <a:bodyPr/>
                    <a:lstStyle/>
                    <a:p>
                      <a:r>
                        <a:rPr lang="fr-FR" b="1" dirty="0" smtClean="0"/>
                        <a:t>WP2</a:t>
                      </a:r>
                      <a:endParaRPr lang="fr-FR" b="1" dirty="0"/>
                    </a:p>
                  </a:txBody>
                  <a:tcPr/>
                </a:tc>
                <a:tc>
                  <a:txBody>
                    <a:bodyPr/>
                    <a:lstStyle/>
                    <a:p>
                      <a:pPr algn="ctr"/>
                      <a:r>
                        <a:rPr lang="fr-FR" b="1" dirty="0" smtClean="0"/>
                        <a:t>9</a:t>
                      </a:r>
                      <a:endParaRPr lang="fr-FR" b="1" dirty="0"/>
                    </a:p>
                  </a:txBody>
                  <a:tcPr/>
                </a:tc>
                <a:tc>
                  <a:txBody>
                    <a:bodyPr/>
                    <a:lstStyle/>
                    <a:p>
                      <a:pPr algn="ctr"/>
                      <a:r>
                        <a:rPr lang="fr-FR" b="1" dirty="0" smtClean="0"/>
                        <a:t>12</a:t>
                      </a:r>
                      <a:endParaRPr lang="fr-FR" b="1" dirty="0"/>
                    </a:p>
                  </a:txBody>
                  <a:tcPr/>
                </a:tc>
                <a:tc>
                  <a:txBody>
                    <a:bodyPr/>
                    <a:lstStyle/>
                    <a:p>
                      <a:pPr algn="ctr"/>
                      <a:r>
                        <a:rPr lang="fr-FR" b="1" dirty="0" smtClean="0"/>
                        <a:t>14.4</a:t>
                      </a:r>
                      <a:endParaRPr lang="fr-FR" b="1" dirty="0"/>
                    </a:p>
                  </a:txBody>
                  <a:tcPr/>
                </a:tc>
                <a:tc>
                  <a:txBody>
                    <a:bodyPr/>
                    <a:lstStyle/>
                    <a:p>
                      <a:pPr algn="ctr"/>
                      <a:r>
                        <a:rPr lang="fr-FR" b="1" dirty="0" smtClean="0"/>
                        <a:t>12</a:t>
                      </a:r>
                      <a:endParaRPr lang="fr-FR" b="1" dirty="0"/>
                    </a:p>
                  </a:txBody>
                  <a:tcPr/>
                </a:tc>
                <a:tc>
                  <a:txBody>
                    <a:bodyPr/>
                    <a:lstStyle/>
                    <a:p>
                      <a:pPr algn="ctr"/>
                      <a:r>
                        <a:rPr lang="fr-FR" b="1" dirty="0" smtClean="0"/>
                        <a:t>3.6</a:t>
                      </a:r>
                      <a:endParaRPr lang="fr-FR" b="1" dirty="0"/>
                    </a:p>
                  </a:txBody>
                  <a:tcPr/>
                </a:tc>
                <a:tc>
                  <a:txBody>
                    <a:bodyPr/>
                    <a:lstStyle/>
                    <a:p>
                      <a:pPr algn="ctr"/>
                      <a:r>
                        <a:rPr lang="fr-FR" b="1" dirty="0" smtClean="0"/>
                        <a:t>3</a:t>
                      </a:r>
                      <a:endParaRPr lang="fr-FR" b="1" dirty="0"/>
                    </a:p>
                  </a:txBody>
                  <a:tcPr/>
                </a:tc>
              </a:tr>
              <a:tr h="370840">
                <a:tc>
                  <a:txBody>
                    <a:bodyPr/>
                    <a:lstStyle/>
                    <a:p>
                      <a:r>
                        <a:rPr lang="fr-FR" b="1" dirty="0" smtClean="0"/>
                        <a:t>WP3</a:t>
                      </a:r>
                      <a:endParaRPr lang="fr-FR" b="1" dirty="0"/>
                    </a:p>
                  </a:txBody>
                  <a:tcPr/>
                </a:tc>
                <a:tc>
                  <a:txBody>
                    <a:bodyPr/>
                    <a:lstStyle/>
                    <a:p>
                      <a:pPr algn="ctr"/>
                      <a:r>
                        <a:rPr lang="fr-FR" b="1" dirty="0" smtClean="0"/>
                        <a:t>9</a:t>
                      </a:r>
                      <a:endParaRPr lang="fr-FR" b="1" dirty="0"/>
                    </a:p>
                  </a:txBody>
                  <a:tcPr/>
                </a:tc>
                <a:tc>
                  <a:txBody>
                    <a:bodyPr/>
                    <a:lstStyle/>
                    <a:p>
                      <a:pPr algn="ctr"/>
                      <a:r>
                        <a:rPr lang="fr-FR" b="1" dirty="0" smtClean="0"/>
                        <a:t>9</a:t>
                      </a:r>
                      <a:endParaRPr lang="fr-FR" b="1" dirty="0"/>
                    </a:p>
                  </a:txBody>
                  <a:tcPr/>
                </a:tc>
                <a:tc>
                  <a:txBody>
                    <a:bodyPr/>
                    <a:lstStyle/>
                    <a:p>
                      <a:pPr algn="ctr"/>
                      <a:r>
                        <a:rPr lang="fr-FR" b="1" dirty="0" smtClean="0"/>
                        <a:t>7.2</a:t>
                      </a:r>
                      <a:endParaRPr lang="fr-FR" b="1" dirty="0"/>
                    </a:p>
                  </a:txBody>
                  <a:tcPr/>
                </a:tc>
                <a:tc>
                  <a:txBody>
                    <a:bodyPr/>
                    <a:lstStyle/>
                    <a:p>
                      <a:pPr algn="ctr"/>
                      <a:r>
                        <a:rPr lang="fr-FR" b="1" dirty="0" smtClean="0"/>
                        <a:t>6</a:t>
                      </a:r>
                      <a:endParaRPr lang="fr-FR" b="1" dirty="0"/>
                    </a:p>
                  </a:txBody>
                  <a:tcPr/>
                </a:tc>
                <a:tc>
                  <a:txBody>
                    <a:bodyPr/>
                    <a:lstStyle/>
                    <a:p>
                      <a:pPr algn="ctr"/>
                      <a:r>
                        <a:rPr lang="fr-FR" b="1" dirty="0" smtClean="0"/>
                        <a:t>3.6</a:t>
                      </a:r>
                      <a:endParaRPr lang="fr-FR" b="1" dirty="0"/>
                    </a:p>
                  </a:txBody>
                  <a:tcPr/>
                </a:tc>
                <a:tc>
                  <a:txBody>
                    <a:bodyPr/>
                    <a:lstStyle/>
                    <a:p>
                      <a:pPr algn="ctr"/>
                      <a:r>
                        <a:rPr lang="fr-FR" b="1" dirty="0" smtClean="0"/>
                        <a:t>3</a:t>
                      </a:r>
                      <a:endParaRPr lang="fr-FR" b="1" dirty="0"/>
                    </a:p>
                  </a:txBody>
                  <a:tcPr/>
                </a:tc>
              </a:tr>
              <a:tr h="370840">
                <a:tc>
                  <a:txBody>
                    <a:bodyPr/>
                    <a:lstStyle/>
                    <a:p>
                      <a:r>
                        <a:rPr lang="fr-FR" b="1" dirty="0" smtClean="0"/>
                        <a:t>WP4</a:t>
                      </a:r>
                      <a:endParaRPr lang="fr-FR" b="1" dirty="0"/>
                    </a:p>
                  </a:txBody>
                  <a:tcPr/>
                </a:tc>
                <a:tc>
                  <a:txBody>
                    <a:bodyPr/>
                    <a:lstStyle/>
                    <a:p>
                      <a:pPr algn="ctr"/>
                      <a:r>
                        <a:rPr lang="fr-FR" b="1" dirty="0" smtClean="0"/>
                        <a:t>9</a:t>
                      </a:r>
                      <a:endParaRPr lang="fr-FR" b="1" dirty="0"/>
                    </a:p>
                  </a:txBody>
                  <a:tcPr/>
                </a:tc>
                <a:tc>
                  <a:txBody>
                    <a:bodyPr/>
                    <a:lstStyle/>
                    <a:p>
                      <a:pPr algn="ctr"/>
                      <a:r>
                        <a:rPr lang="fr-FR" b="1" dirty="0" smtClean="0"/>
                        <a:t>9</a:t>
                      </a:r>
                      <a:endParaRPr lang="fr-FR" b="1" dirty="0"/>
                    </a:p>
                  </a:txBody>
                  <a:tcPr/>
                </a:tc>
                <a:tc>
                  <a:txBody>
                    <a:bodyPr/>
                    <a:lstStyle/>
                    <a:p>
                      <a:pPr algn="ctr"/>
                      <a:r>
                        <a:rPr lang="fr-FR" b="1" dirty="0" smtClean="0"/>
                        <a:t>7.2</a:t>
                      </a:r>
                      <a:endParaRPr lang="fr-FR" b="1" dirty="0"/>
                    </a:p>
                  </a:txBody>
                  <a:tcPr/>
                </a:tc>
                <a:tc>
                  <a:txBody>
                    <a:bodyPr/>
                    <a:lstStyle/>
                    <a:p>
                      <a:pPr algn="ctr"/>
                      <a:r>
                        <a:rPr lang="fr-FR" b="1" dirty="0" smtClean="0"/>
                        <a:t>6</a:t>
                      </a:r>
                      <a:endParaRPr lang="fr-FR" b="1" dirty="0"/>
                    </a:p>
                  </a:txBody>
                  <a:tcPr/>
                </a:tc>
                <a:tc>
                  <a:txBody>
                    <a:bodyPr/>
                    <a:lstStyle/>
                    <a:p>
                      <a:pPr algn="ctr"/>
                      <a:r>
                        <a:rPr lang="fr-FR" b="1" dirty="0" smtClean="0"/>
                        <a:t>3.6</a:t>
                      </a:r>
                      <a:endParaRPr lang="fr-FR" b="1" dirty="0"/>
                    </a:p>
                  </a:txBody>
                  <a:tcPr/>
                </a:tc>
                <a:tc>
                  <a:txBody>
                    <a:bodyPr/>
                    <a:lstStyle/>
                    <a:p>
                      <a:pPr algn="ctr"/>
                      <a:r>
                        <a:rPr lang="fr-FR" b="1" dirty="0" smtClean="0"/>
                        <a:t>3</a:t>
                      </a:r>
                      <a:endParaRPr lang="fr-FR" b="1" dirty="0"/>
                    </a:p>
                  </a:txBody>
                  <a:tcPr/>
                </a:tc>
              </a:tr>
              <a:tr h="370840">
                <a:tc>
                  <a:txBody>
                    <a:bodyPr/>
                    <a:lstStyle/>
                    <a:p>
                      <a:r>
                        <a:rPr lang="fr-FR" b="1" dirty="0" smtClean="0"/>
                        <a:t>WP5</a:t>
                      </a:r>
                      <a:endParaRPr lang="fr-FR" b="1" dirty="0"/>
                    </a:p>
                  </a:txBody>
                  <a:tcPr/>
                </a:tc>
                <a:tc>
                  <a:txBody>
                    <a:bodyPr/>
                    <a:lstStyle/>
                    <a:p>
                      <a:pPr algn="ctr"/>
                      <a:r>
                        <a:rPr lang="fr-FR" b="1" dirty="0" smtClean="0"/>
                        <a:t>9</a:t>
                      </a:r>
                      <a:endParaRPr lang="fr-FR" b="1" dirty="0"/>
                    </a:p>
                  </a:txBody>
                  <a:tcPr/>
                </a:tc>
                <a:tc>
                  <a:txBody>
                    <a:bodyPr/>
                    <a:lstStyle/>
                    <a:p>
                      <a:pPr algn="ctr"/>
                      <a:r>
                        <a:rPr lang="fr-FR" b="1" dirty="0" smtClean="0"/>
                        <a:t>9</a:t>
                      </a:r>
                      <a:endParaRPr lang="fr-FR" b="1" dirty="0"/>
                    </a:p>
                  </a:txBody>
                  <a:tcPr/>
                </a:tc>
                <a:tc>
                  <a:txBody>
                    <a:bodyPr/>
                    <a:lstStyle/>
                    <a:p>
                      <a:pPr algn="ctr"/>
                      <a:r>
                        <a:rPr lang="fr-FR" b="1" dirty="0" smtClean="0"/>
                        <a:t>7.2</a:t>
                      </a:r>
                      <a:endParaRPr lang="fr-FR" b="1" dirty="0"/>
                    </a:p>
                  </a:txBody>
                  <a:tcPr/>
                </a:tc>
                <a:tc>
                  <a:txBody>
                    <a:bodyPr/>
                    <a:lstStyle/>
                    <a:p>
                      <a:pPr algn="ctr"/>
                      <a:r>
                        <a:rPr lang="fr-FR" b="1" dirty="0" smtClean="0"/>
                        <a:t>6</a:t>
                      </a:r>
                      <a:endParaRPr lang="fr-FR" b="1" dirty="0"/>
                    </a:p>
                  </a:txBody>
                  <a:tcPr/>
                </a:tc>
                <a:tc>
                  <a:txBody>
                    <a:bodyPr/>
                    <a:lstStyle/>
                    <a:p>
                      <a:pPr algn="ctr"/>
                      <a:r>
                        <a:rPr lang="fr-FR" b="1" dirty="0" smtClean="0"/>
                        <a:t>3.6</a:t>
                      </a:r>
                      <a:endParaRPr lang="fr-FR" b="1" dirty="0"/>
                    </a:p>
                  </a:txBody>
                  <a:tcPr/>
                </a:tc>
                <a:tc>
                  <a:txBody>
                    <a:bodyPr/>
                    <a:lstStyle/>
                    <a:p>
                      <a:pPr algn="ctr"/>
                      <a:r>
                        <a:rPr lang="fr-FR" b="1" dirty="0" smtClean="0"/>
                        <a:t>3</a:t>
                      </a:r>
                      <a:endParaRPr lang="fr-FR" b="1" dirty="0"/>
                    </a:p>
                  </a:txBody>
                  <a:tcPr/>
                </a:tc>
              </a:tr>
              <a:tr h="370840">
                <a:tc>
                  <a:txBody>
                    <a:bodyPr/>
                    <a:lstStyle/>
                    <a:p>
                      <a:r>
                        <a:rPr lang="fr-FR" b="1" dirty="0" smtClean="0"/>
                        <a:t>WP6</a:t>
                      </a:r>
                      <a:endParaRPr lang="fr-FR" b="1" dirty="0"/>
                    </a:p>
                  </a:txBody>
                  <a:tcPr/>
                </a:tc>
                <a:tc>
                  <a:txBody>
                    <a:bodyPr/>
                    <a:lstStyle/>
                    <a:p>
                      <a:pPr algn="ctr"/>
                      <a:r>
                        <a:rPr lang="fr-FR" b="1" dirty="0" smtClean="0"/>
                        <a:t>9</a:t>
                      </a:r>
                      <a:endParaRPr lang="fr-FR" b="1" dirty="0"/>
                    </a:p>
                  </a:txBody>
                  <a:tcPr/>
                </a:tc>
                <a:tc>
                  <a:txBody>
                    <a:bodyPr/>
                    <a:lstStyle/>
                    <a:p>
                      <a:pPr algn="ctr"/>
                      <a:r>
                        <a:rPr lang="fr-FR" b="1" dirty="0" smtClean="0"/>
                        <a:t>9</a:t>
                      </a:r>
                      <a:endParaRPr lang="fr-FR" b="1" dirty="0"/>
                    </a:p>
                  </a:txBody>
                  <a:tcPr/>
                </a:tc>
                <a:tc>
                  <a:txBody>
                    <a:bodyPr/>
                    <a:lstStyle/>
                    <a:p>
                      <a:pPr algn="ctr"/>
                      <a:r>
                        <a:rPr lang="fr-FR" b="1" dirty="0" smtClean="0"/>
                        <a:t>7.2</a:t>
                      </a:r>
                      <a:endParaRPr lang="fr-FR" b="1" dirty="0"/>
                    </a:p>
                  </a:txBody>
                  <a:tcPr/>
                </a:tc>
                <a:tc>
                  <a:txBody>
                    <a:bodyPr/>
                    <a:lstStyle/>
                    <a:p>
                      <a:pPr algn="ctr"/>
                      <a:r>
                        <a:rPr lang="fr-FR" b="1" dirty="0" smtClean="0"/>
                        <a:t>6</a:t>
                      </a:r>
                      <a:endParaRPr lang="fr-FR" b="1" dirty="0"/>
                    </a:p>
                  </a:txBody>
                  <a:tcPr/>
                </a:tc>
                <a:tc>
                  <a:txBody>
                    <a:bodyPr/>
                    <a:lstStyle/>
                    <a:p>
                      <a:pPr algn="ctr"/>
                      <a:r>
                        <a:rPr lang="fr-FR" b="1" dirty="0" smtClean="0"/>
                        <a:t>3.6</a:t>
                      </a:r>
                      <a:endParaRPr lang="fr-FR" b="1" dirty="0"/>
                    </a:p>
                  </a:txBody>
                  <a:tcPr/>
                </a:tc>
                <a:tc>
                  <a:txBody>
                    <a:bodyPr/>
                    <a:lstStyle/>
                    <a:p>
                      <a:pPr algn="ctr"/>
                      <a:r>
                        <a:rPr lang="fr-FR" b="1" dirty="0" smtClean="0"/>
                        <a:t>3</a:t>
                      </a:r>
                      <a:endParaRPr lang="fr-FR" b="1" dirty="0"/>
                    </a:p>
                  </a:txBody>
                  <a:tcPr/>
                </a:tc>
              </a:tr>
              <a:tr h="370840">
                <a:tc>
                  <a:txBody>
                    <a:bodyPr/>
                    <a:lstStyle/>
                    <a:p>
                      <a:r>
                        <a:rPr lang="fr-FR" b="1" dirty="0" smtClean="0"/>
                        <a:t>WP7</a:t>
                      </a:r>
                      <a:endParaRPr lang="fr-FR" b="1" dirty="0"/>
                    </a:p>
                  </a:txBody>
                  <a:tcPr/>
                </a:tc>
                <a:tc>
                  <a:txBody>
                    <a:bodyPr/>
                    <a:lstStyle/>
                    <a:p>
                      <a:pPr algn="ctr"/>
                      <a:r>
                        <a:rPr lang="fr-FR" b="1" dirty="0" smtClean="0"/>
                        <a:t>7.2</a:t>
                      </a:r>
                      <a:endParaRPr lang="fr-FR" b="1" dirty="0"/>
                    </a:p>
                  </a:txBody>
                  <a:tcPr/>
                </a:tc>
                <a:tc>
                  <a:txBody>
                    <a:bodyPr/>
                    <a:lstStyle/>
                    <a:p>
                      <a:pPr algn="ctr"/>
                      <a:r>
                        <a:rPr lang="fr-FR" b="1" dirty="0" smtClean="0"/>
                        <a:t>9</a:t>
                      </a:r>
                      <a:endParaRPr lang="fr-FR" b="1" dirty="0"/>
                    </a:p>
                  </a:txBody>
                  <a:tcPr/>
                </a:tc>
                <a:tc>
                  <a:txBody>
                    <a:bodyPr/>
                    <a:lstStyle/>
                    <a:p>
                      <a:pPr algn="ctr"/>
                      <a:r>
                        <a:rPr lang="fr-FR" b="1" dirty="0" smtClean="0"/>
                        <a:t>3.6</a:t>
                      </a:r>
                      <a:endParaRPr lang="fr-FR" b="1" dirty="0"/>
                    </a:p>
                  </a:txBody>
                  <a:tcPr/>
                </a:tc>
                <a:tc>
                  <a:txBody>
                    <a:bodyPr/>
                    <a:lstStyle/>
                    <a:p>
                      <a:pPr algn="ctr"/>
                      <a:r>
                        <a:rPr lang="fr-FR" b="1" dirty="0" smtClean="0"/>
                        <a:t>6</a:t>
                      </a:r>
                      <a:endParaRPr lang="fr-FR" b="1" dirty="0"/>
                    </a:p>
                  </a:txBody>
                  <a:tcPr/>
                </a:tc>
                <a:tc>
                  <a:txBody>
                    <a:bodyPr/>
                    <a:lstStyle/>
                    <a:p>
                      <a:pPr algn="ctr"/>
                      <a:r>
                        <a:rPr lang="fr-FR" b="1" dirty="0" smtClean="0"/>
                        <a:t>3.6</a:t>
                      </a:r>
                      <a:endParaRPr lang="fr-FR" b="1" dirty="0"/>
                    </a:p>
                  </a:txBody>
                  <a:tcPr/>
                </a:tc>
                <a:tc>
                  <a:txBody>
                    <a:bodyPr/>
                    <a:lstStyle/>
                    <a:p>
                      <a:pPr algn="ctr"/>
                      <a:r>
                        <a:rPr lang="fr-FR" b="1" dirty="0" smtClean="0"/>
                        <a:t>3</a:t>
                      </a:r>
                      <a:endParaRPr lang="fr-FR" b="1" dirty="0"/>
                    </a:p>
                  </a:txBody>
                  <a:tcPr/>
                </a:tc>
              </a:tr>
              <a:tr h="370840">
                <a:tc>
                  <a:txBody>
                    <a:bodyPr/>
                    <a:lstStyle/>
                    <a:p>
                      <a:r>
                        <a:rPr lang="fr-FR" b="1" dirty="0" smtClean="0"/>
                        <a:t>WP8</a:t>
                      </a:r>
                      <a:endParaRPr lang="fr-FR" b="1" dirty="0"/>
                    </a:p>
                  </a:txBody>
                  <a:tcPr/>
                </a:tc>
                <a:tc>
                  <a:txBody>
                    <a:bodyPr/>
                    <a:lstStyle/>
                    <a:p>
                      <a:pPr algn="ctr"/>
                      <a:r>
                        <a:rPr lang="fr-FR" b="1" dirty="0" smtClean="0"/>
                        <a:t>7.2</a:t>
                      </a:r>
                      <a:endParaRPr lang="fr-FR" b="1" dirty="0"/>
                    </a:p>
                  </a:txBody>
                  <a:tcPr/>
                </a:tc>
                <a:tc>
                  <a:txBody>
                    <a:bodyPr/>
                    <a:lstStyle/>
                    <a:p>
                      <a:pPr algn="ctr"/>
                      <a:r>
                        <a:rPr lang="fr-FR" b="1" dirty="0" smtClean="0"/>
                        <a:t>9</a:t>
                      </a:r>
                      <a:endParaRPr lang="fr-FR" b="1" dirty="0"/>
                    </a:p>
                  </a:txBody>
                  <a:tcPr/>
                </a:tc>
                <a:tc>
                  <a:txBody>
                    <a:bodyPr/>
                    <a:lstStyle/>
                    <a:p>
                      <a:pPr algn="ctr"/>
                      <a:r>
                        <a:rPr lang="fr-FR" b="1" dirty="0" smtClean="0"/>
                        <a:t>3.6</a:t>
                      </a:r>
                      <a:endParaRPr lang="fr-FR" b="1" dirty="0"/>
                    </a:p>
                  </a:txBody>
                  <a:tcPr/>
                </a:tc>
                <a:tc>
                  <a:txBody>
                    <a:bodyPr/>
                    <a:lstStyle/>
                    <a:p>
                      <a:pPr algn="ctr"/>
                      <a:r>
                        <a:rPr lang="fr-FR" b="1" dirty="0" smtClean="0"/>
                        <a:t>6</a:t>
                      </a:r>
                      <a:endParaRPr lang="fr-FR" b="1" dirty="0"/>
                    </a:p>
                  </a:txBody>
                  <a:tcPr/>
                </a:tc>
                <a:tc>
                  <a:txBody>
                    <a:bodyPr/>
                    <a:lstStyle/>
                    <a:p>
                      <a:pPr algn="ctr"/>
                      <a:r>
                        <a:rPr lang="fr-FR" b="1" dirty="0" smtClean="0"/>
                        <a:t>3.6</a:t>
                      </a:r>
                      <a:endParaRPr lang="fr-FR" b="1" dirty="0"/>
                    </a:p>
                  </a:txBody>
                  <a:tcPr/>
                </a:tc>
                <a:tc>
                  <a:txBody>
                    <a:bodyPr/>
                    <a:lstStyle/>
                    <a:p>
                      <a:pPr algn="ctr"/>
                      <a:r>
                        <a:rPr lang="fr-FR" b="1" dirty="0" smtClean="0"/>
                        <a:t>3</a:t>
                      </a:r>
                      <a:endParaRPr lang="fr-FR" b="1" dirty="0"/>
                    </a:p>
                  </a:txBody>
                  <a:tcPr/>
                </a:tc>
              </a:tr>
              <a:tr h="370840">
                <a:tc>
                  <a:txBody>
                    <a:bodyPr/>
                    <a:lstStyle/>
                    <a:p>
                      <a:r>
                        <a:rPr lang="fr-FR" b="1" dirty="0" smtClean="0"/>
                        <a:t>WP9</a:t>
                      </a:r>
                      <a:endParaRPr lang="fr-FR" b="1" dirty="0"/>
                    </a:p>
                  </a:txBody>
                  <a:tcPr/>
                </a:tc>
                <a:tc>
                  <a:txBody>
                    <a:bodyPr/>
                    <a:lstStyle/>
                    <a:p>
                      <a:pPr algn="ctr"/>
                      <a:r>
                        <a:rPr lang="fr-FR" b="1" dirty="0" smtClean="0"/>
                        <a:t>7.2</a:t>
                      </a:r>
                      <a:endParaRPr lang="fr-FR" b="1" dirty="0"/>
                    </a:p>
                  </a:txBody>
                  <a:tcPr/>
                </a:tc>
                <a:tc>
                  <a:txBody>
                    <a:bodyPr/>
                    <a:lstStyle/>
                    <a:p>
                      <a:pPr algn="ctr"/>
                      <a:r>
                        <a:rPr lang="fr-FR" b="1" dirty="0" smtClean="0"/>
                        <a:t>9</a:t>
                      </a:r>
                      <a:endParaRPr lang="fr-FR" b="1" dirty="0"/>
                    </a:p>
                  </a:txBody>
                  <a:tcPr/>
                </a:tc>
                <a:tc>
                  <a:txBody>
                    <a:bodyPr/>
                    <a:lstStyle/>
                    <a:p>
                      <a:pPr algn="ctr"/>
                      <a:r>
                        <a:rPr lang="fr-FR" b="1" dirty="0" smtClean="0"/>
                        <a:t>3.6</a:t>
                      </a:r>
                      <a:endParaRPr lang="fr-FR" b="1" dirty="0"/>
                    </a:p>
                  </a:txBody>
                  <a:tcPr/>
                </a:tc>
                <a:tc>
                  <a:txBody>
                    <a:bodyPr/>
                    <a:lstStyle/>
                    <a:p>
                      <a:pPr algn="ctr"/>
                      <a:r>
                        <a:rPr lang="fr-FR" b="1" dirty="0" smtClean="0"/>
                        <a:t>6</a:t>
                      </a:r>
                      <a:endParaRPr lang="fr-FR" b="1" dirty="0"/>
                    </a:p>
                  </a:txBody>
                  <a:tcPr/>
                </a:tc>
                <a:tc>
                  <a:txBody>
                    <a:bodyPr/>
                    <a:lstStyle/>
                    <a:p>
                      <a:pPr algn="ctr"/>
                      <a:r>
                        <a:rPr lang="fr-FR" b="1" dirty="0" smtClean="0"/>
                        <a:t>3.6</a:t>
                      </a:r>
                      <a:endParaRPr lang="fr-FR" b="1" dirty="0"/>
                    </a:p>
                  </a:txBody>
                  <a:tcPr/>
                </a:tc>
                <a:tc>
                  <a:txBody>
                    <a:bodyPr/>
                    <a:lstStyle/>
                    <a:p>
                      <a:pPr algn="ctr"/>
                      <a:r>
                        <a:rPr lang="fr-FR" b="1" dirty="0" smtClean="0"/>
                        <a:t>3</a:t>
                      </a:r>
                      <a:endParaRPr lang="fr-FR" b="1" dirty="0"/>
                    </a:p>
                  </a:txBody>
                  <a:tcPr/>
                </a:tc>
              </a:tr>
              <a:tr h="370840">
                <a:tc>
                  <a:txBody>
                    <a:bodyPr/>
                    <a:lstStyle/>
                    <a:p>
                      <a:r>
                        <a:rPr lang="fr-FR" b="1" dirty="0" smtClean="0"/>
                        <a:t>WP10</a:t>
                      </a:r>
                      <a:endParaRPr lang="fr-FR" b="1" dirty="0"/>
                    </a:p>
                  </a:txBody>
                  <a:tcPr/>
                </a:tc>
                <a:tc>
                  <a:txBody>
                    <a:bodyPr/>
                    <a:lstStyle/>
                    <a:p>
                      <a:pPr algn="ctr"/>
                      <a:r>
                        <a:rPr lang="fr-FR" b="1" dirty="0" smtClean="0"/>
                        <a:t>7.2</a:t>
                      </a:r>
                      <a:endParaRPr lang="fr-FR" b="1" dirty="0"/>
                    </a:p>
                  </a:txBody>
                  <a:tcPr/>
                </a:tc>
                <a:tc>
                  <a:txBody>
                    <a:bodyPr/>
                    <a:lstStyle/>
                    <a:p>
                      <a:pPr algn="ctr"/>
                      <a:r>
                        <a:rPr lang="fr-FR" b="1" dirty="0" smtClean="0"/>
                        <a:t>9</a:t>
                      </a:r>
                      <a:endParaRPr lang="fr-FR" b="1" dirty="0"/>
                    </a:p>
                  </a:txBody>
                  <a:tcPr/>
                </a:tc>
                <a:tc>
                  <a:txBody>
                    <a:bodyPr/>
                    <a:lstStyle/>
                    <a:p>
                      <a:pPr algn="ctr"/>
                      <a:r>
                        <a:rPr lang="fr-FR" b="1" dirty="0" smtClean="0"/>
                        <a:t>3.6</a:t>
                      </a:r>
                      <a:endParaRPr lang="fr-FR" b="1" dirty="0"/>
                    </a:p>
                  </a:txBody>
                  <a:tcPr/>
                </a:tc>
                <a:tc>
                  <a:txBody>
                    <a:bodyPr/>
                    <a:lstStyle/>
                    <a:p>
                      <a:pPr algn="ctr"/>
                      <a:r>
                        <a:rPr lang="fr-FR" b="1" dirty="0" smtClean="0"/>
                        <a:t>6</a:t>
                      </a:r>
                      <a:endParaRPr lang="fr-FR" b="1" dirty="0"/>
                    </a:p>
                  </a:txBody>
                  <a:tcPr/>
                </a:tc>
                <a:tc>
                  <a:txBody>
                    <a:bodyPr/>
                    <a:lstStyle/>
                    <a:p>
                      <a:pPr algn="ctr"/>
                      <a:r>
                        <a:rPr lang="fr-FR" b="1" dirty="0" smtClean="0"/>
                        <a:t>3.6</a:t>
                      </a:r>
                      <a:endParaRPr lang="fr-FR" b="1" dirty="0"/>
                    </a:p>
                  </a:txBody>
                  <a:tcPr/>
                </a:tc>
                <a:tc>
                  <a:txBody>
                    <a:bodyPr/>
                    <a:lstStyle/>
                    <a:p>
                      <a:pPr algn="ctr"/>
                      <a:r>
                        <a:rPr lang="fr-FR" b="1" dirty="0" smtClean="0"/>
                        <a:t>3</a:t>
                      </a:r>
                      <a:endParaRPr lang="fr-FR" b="1" dirty="0"/>
                    </a:p>
                  </a:txBody>
                  <a:tcPr/>
                </a:tc>
              </a:tr>
            </a:tbl>
          </a:graphicData>
        </a:graphic>
      </p:graphicFrame>
      <p:sp>
        <p:nvSpPr>
          <p:cNvPr id="12" name="ZoneTexte 11"/>
          <p:cNvSpPr txBox="1"/>
          <p:nvPr/>
        </p:nvSpPr>
        <p:spPr>
          <a:xfrm>
            <a:off x="616054" y="5984910"/>
            <a:ext cx="6358215" cy="707886"/>
          </a:xfrm>
          <a:prstGeom prst="rect">
            <a:avLst/>
          </a:prstGeom>
          <a:noFill/>
        </p:spPr>
        <p:txBody>
          <a:bodyPr wrap="none" rtlCol="0">
            <a:spAutoFit/>
          </a:bodyPr>
          <a:lstStyle/>
          <a:p>
            <a:pPr algn="l"/>
            <a:r>
              <a:rPr lang="en-US" b="1" dirty="0" smtClean="0">
                <a:solidFill>
                  <a:schemeClr val="bg1"/>
                </a:solidFill>
              </a:rPr>
              <a:t>Other  specific resources may needed depending of WP</a:t>
            </a:r>
          </a:p>
          <a:p>
            <a:pPr algn="l"/>
            <a:r>
              <a:rPr lang="en-US" b="1" dirty="0" smtClean="0">
                <a:solidFill>
                  <a:schemeClr val="bg1"/>
                </a:solidFill>
              </a:rPr>
              <a:t>Ex. WP2 will need people for legal and financial matters </a:t>
            </a:r>
            <a:endParaRPr lang="en-US" b="1" dirty="0">
              <a:solidFill>
                <a:schemeClr val="bg1"/>
              </a:solidFill>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32297" y="76505"/>
            <a:ext cx="4301370" cy="1015663"/>
          </a:xfrm>
          <a:prstGeom prst="rect">
            <a:avLst/>
          </a:prstGeom>
          <a:solidFill>
            <a:srgbClr val="FFFF00"/>
          </a:solidFill>
          <a:scene3d>
            <a:camera prst="orthographicFront"/>
            <a:lightRig rig="threePt" dir="t"/>
          </a:scene3d>
          <a:sp3d>
            <a:bevelT w="114300" prst="artDeco"/>
          </a:sp3d>
        </p:spPr>
        <p:txBody>
          <a:bodyPr wrap="none">
            <a:spAutoFit/>
          </a:bodyPr>
          <a:lstStyle/>
          <a:p>
            <a:r>
              <a:rPr lang="en-US" sz="3600" b="1" dirty="0" smtClean="0">
                <a:solidFill>
                  <a:srgbClr val="C00000"/>
                </a:solidFill>
                <a:effectLst>
                  <a:outerShdw blurRad="38100" dist="38100" dir="2700000" algn="tl">
                    <a:srgbClr val="000000">
                      <a:alpha val="43137"/>
                    </a:srgbClr>
                  </a:outerShdw>
                </a:effectLst>
              </a:rPr>
              <a:t>TIARA management</a:t>
            </a:r>
          </a:p>
          <a:p>
            <a:r>
              <a:rPr lang="en-US" sz="2400" dirty="0" err="1" smtClean="0">
                <a:solidFill>
                  <a:srgbClr val="C00000"/>
                </a:solidFill>
                <a:effectLst>
                  <a:outerShdw blurRad="38100" dist="38100" dir="2700000" algn="tl">
                    <a:srgbClr val="000000">
                      <a:alpha val="43137"/>
                    </a:srgbClr>
                  </a:outerShdw>
                </a:effectLst>
              </a:rPr>
              <a:t>Milestone&amp;schedule</a:t>
            </a:r>
            <a:endParaRPr lang="fr-FR" sz="2400" dirty="0">
              <a:solidFill>
                <a:srgbClr val="C00000"/>
              </a:solidFill>
              <a:effectLst>
                <a:outerShdw blurRad="38100" dist="38100" dir="2700000" algn="tl">
                  <a:srgbClr val="000000">
                    <a:alpha val="43137"/>
                  </a:srgbClr>
                </a:outerShdw>
              </a:effectLst>
            </a:endParaRPr>
          </a:p>
        </p:txBody>
      </p:sp>
      <p:graphicFrame>
        <p:nvGraphicFramePr>
          <p:cNvPr id="4" name="Tableau 3"/>
          <p:cNvGraphicFramePr>
            <a:graphicFrameLocks noGrp="1"/>
          </p:cNvGraphicFramePr>
          <p:nvPr/>
        </p:nvGraphicFramePr>
        <p:xfrm>
          <a:off x="1" y="1213085"/>
          <a:ext cx="9144000" cy="5267220"/>
        </p:xfrm>
        <a:graphic>
          <a:graphicData uri="http://schemas.openxmlformats.org/drawingml/2006/table">
            <a:tbl>
              <a:tblPr/>
              <a:tblGrid>
                <a:gridCol w="1030238"/>
                <a:gridCol w="6389775"/>
                <a:gridCol w="1723987"/>
              </a:tblGrid>
              <a:tr h="255591">
                <a:tc>
                  <a:txBody>
                    <a:bodyPr/>
                    <a:lstStyle/>
                    <a:p>
                      <a:pPr algn="just">
                        <a:spcAft>
                          <a:spcPts val="0"/>
                        </a:spcAft>
                      </a:pPr>
                      <a:r>
                        <a:rPr lang="en-US" sz="1400" b="1" dirty="0">
                          <a:solidFill>
                            <a:schemeClr val="tx1"/>
                          </a:solidFill>
                          <a:latin typeface="Times New Roman"/>
                          <a:ea typeface="Times New Roman"/>
                          <a:cs typeface="Times New Roman"/>
                        </a:rPr>
                        <a:t>Date</a:t>
                      </a:r>
                      <a:endParaRPr lang="fr-FR" sz="14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dirty="0">
                          <a:solidFill>
                            <a:schemeClr val="tx1"/>
                          </a:solidFill>
                          <a:latin typeface="Times New Roman"/>
                          <a:ea typeface="Times New Roman"/>
                          <a:cs typeface="Times New Roman"/>
                        </a:rPr>
                        <a:t>Deliverable </a:t>
                      </a:r>
                      <a:endParaRPr lang="fr-FR" sz="14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a:solidFill>
                            <a:schemeClr val="tx1"/>
                          </a:solidFill>
                          <a:latin typeface="Times New Roman"/>
                          <a:ea typeface="Times New Roman"/>
                          <a:cs typeface="Times New Roman"/>
                        </a:rPr>
                        <a:t>Responsible persons </a:t>
                      </a:r>
                      <a:endParaRPr lang="fr-FR" sz="140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191633">
                <a:tc>
                  <a:txBody>
                    <a:bodyPr/>
                    <a:lstStyle/>
                    <a:p>
                      <a:pPr algn="just">
                        <a:spcAft>
                          <a:spcPts val="0"/>
                        </a:spcAft>
                      </a:pPr>
                      <a:r>
                        <a:rPr lang="en-US" sz="1600" b="1" dirty="0">
                          <a:solidFill>
                            <a:schemeClr val="tx1"/>
                          </a:solidFill>
                          <a:latin typeface="Times New Roman"/>
                          <a:ea typeface="Times New Roman"/>
                          <a:cs typeface="Times New Roman"/>
                        </a:rPr>
                        <a:t>25/9/2009</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600" dirty="0">
                          <a:solidFill>
                            <a:schemeClr val="tx1"/>
                          </a:solidFill>
                          <a:latin typeface="Times New Roman"/>
                          <a:ea typeface="Times New Roman"/>
                          <a:cs typeface="Times New Roman"/>
                        </a:rPr>
                        <a:t>Finalization of the Proposal Editing Group</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a:solidFill>
                            <a:schemeClr val="tx1"/>
                          </a:solidFill>
                          <a:latin typeface="Times New Roman"/>
                          <a:ea typeface="Times New Roman"/>
                          <a:cs typeface="Times New Roman"/>
                        </a:rPr>
                        <a:t>Coordinator </a:t>
                      </a:r>
                      <a:endParaRPr lang="fr-FR" sz="140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279689">
                <a:tc>
                  <a:txBody>
                    <a:bodyPr/>
                    <a:lstStyle/>
                    <a:p>
                      <a:pPr algn="just">
                        <a:spcAft>
                          <a:spcPts val="0"/>
                        </a:spcAft>
                      </a:pPr>
                      <a:r>
                        <a:rPr lang="en-US" sz="1600" b="1" dirty="0">
                          <a:solidFill>
                            <a:schemeClr val="tx1"/>
                          </a:solidFill>
                          <a:latin typeface="Times New Roman"/>
                          <a:ea typeface="Times New Roman"/>
                          <a:cs typeface="Times New Roman"/>
                        </a:rPr>
                        <a:t>2/10/2009</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600" dirty="0">
                          <a:solidFill>
                            <a:schemeClr val="tx1"/>
                          </a:solidFill>
                          <a:latin typeface="Times New Roman"/>
                          <a:ea typeface="Times New Roman"/>
                          <a:cs typeface="Times New Roman"/>
                        </a:rPr>
                        <a:t>Formation of Editing Group for each WP</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dirty="0">
                          <a:solidFill>
                            <a:schemeClr val="tx1"/>
                          </a:solidFill>
                          <a:latin typeface="Times New Roman"/>
                          <a:ea typeface="Times New Roman"/>
                          <a:cs typeface="Times New Roman"/>
                        </a:rPr>
                        <a:t>WP </a:t>
                      </a:r>
                      <a:r>
                        <a:rPr lang="en-US" sz="1400" b="1" baseline="0" dirty="0" smtClean="0">
                          <a:solidFill>
                            <a:schemeClr val="tx1"/>
                          </a:solidFill>
                          <a:latin typeface="Times New Roman"/>
                          <a:ea typeface="Times New Roman"/>
                          <a:cs typeface="Times New Roman"/>
                        </a:rPr>
                        <a:t> </a:t>
                      </a:r>
                      <a:r>
                        <a:rPr lang="en-US" sz="1400" b="1" dirty="0" smtClean="0">
                          <a:solidFill>
                            <a:schemeClr val="tx1"/>
                          </a:solidFill>
                          <a:latin typeface="Times New Roman"/>
                          <a:ea typeface="Times New Roman"/>
                          <a:cs typeface="Times New Roman"/>
                        </a:rPr>
                        <a:t>PE</a:t>
                      </a:r>
                      <a:endParaRPr lang="fr-FR" sz="14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273724">
                <a:tc rowSpan="2">
                  <a:txBody>
                    <a:bodyPr/>
                    <a:lstStyle/>
                    <a:p>
                      <a:pPr algn="just">
                        <a:spcAft>
                          <a:spcPts val="0"/>
                        </a:spcAft>
                      </a:pPr>
                      <a:r>
                        <a:rPr lang="en-US" sz="1600" b="1" dirty="0">
                          <a:solidFill>
                            <a:schemeClr val="tx1"/>
                          </a:solidFill>
                          <a:latin typeface="Times New Roman"/>
                          <a:ea typeface="Times New Roman"/>
                          <a:cs typeface="Times New Roman"/>
                        </a:rPr>
                        <a:t>5/10/2009</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600" b="1" dirty="0">
                          <a:solidFill>
                            <a:schemeClr val="tx1"/>
                          </a:solidFill>
                          <a:latin typeface="Times New Roman"/>
                          <a:ea typeface="Times New Roman"/>
                          <a:cs typeface="Times New Roman"/>
                        </a:rPr>
                        <a:t>Meeting </a:t>
                      </a:r>
                      <a:r>
                        <a:rPr lang="en-US" sz="1600" dirty="0">
                          <a:solidFill>
                            <a:schemeClr val="tx1"/>
                          </a:solidFill>
                          <a:latin typeface="Times New Roman"/>
                          <a:ea typeface="Times New Roman"/>
                          <a:cs typeface="Times New Roman"/>
                        </a:rPr>
                        <a:t>of Proposal Editing Group (</a:t>
                      </a:r>
                      <a:r>
                        <a:rPr lang="en-US" sz="1600" dirty="0" err="1">
                          <a:solidFill>
                            <a:schemeClr val="tx1"/>
                          </a:solidFill>
                          <a:latin typeface="Times New Roman"/>
                          <a:ea typeface="Times New Roman"/>
                          <a:cs typeface="Times New Roman"/>
                        </a:rPr>
                        <a:t>Coordinator+WP</a:t>
                      </a:r>
                      <a:r>
                        <a:rPr lang="en-US" sz="1600" dirty="0">
                          <a:solidFill>
                            <a:schemeClr val="tx1"/>
                          </a:solidFill>
                          <a:latin typeface="Times New Roman"/>
                          <a:ea typeface="Times New Roman"/>
                          <a:cs typeface="Times New Roman"/>
                        </a:rPr>
                        <a:t> leaders)</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dirty="0" err="1" smtClean="0">
                          <a:solidFill>
                            <a:schemeClr val="tx1"/>
                          </a:solidFill>
                          <a:latin typeface="Times New Roman"/>
                          <a:ea typeface="Times New Roman"/>
                          <a:cs typeface="Times New Roman"/>
                        </a:rPr>
                        <a:t>Coordinator+WP</a:t>
                      </a:r>
                      <a:r>
                        <a:rPr lang="en-US" sz="1400" b="1" dirty="0" smtClean="0">
                          <a:solidFill>
                            <a:schemeClr val="tx1"/>
                          </a:solidFill>
                          <a:latin typeface="Times New Roman"/>
                          <a:ea typeface="Times New Roman"/>
                          <a:cs typeface="Times New Roman"/>
                        </a:rPr>
                        <a:t> </a:t>
                      </a:r>
                      <a:r>
                        <a:rPr lang="en-US" sz="1400" b="1" dirty="0">
                          <a:solidFill>
                            <a:schemeClr val="tx1"/>
                          </a:solidFill>
                          <a:latin typeface="Times New Roman"/>
                          <a:ea typeface="Times New Roman"/>
                          <a:cs typeface="Times New Roman"/>
                        </a:rPr>
                        <a:t>PE</a:t>
                      </a:r>
                      <a:endParaRPr lang="fr-FR" sz="14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272992">
                <a:tc vMerge="1">
                  <a:txBody>
                    <a:bodyPr/>
                    <a:lstStyle/>
                    <a:p>
                      <a:endParaRPr lang="fr-FR"/>
                    </a:p>
                  </a:txBody>
                  <a:tcPr/>
                </a:tc>
                <a:tc>
                  <a:txBody>
                    <a:bodyPr/>
                    <a:lstStyle/>
                    <a:p>
                      <a:pPr algn="just">
                        <a:spcAft>
                          <a:spcPts val="0"/>
                        </a:spcAft>
                      </a:pPr>
                      <a:r>
                        <a:rPr lang="en-US" sz="1600" dirty="0">
                          <a:solidFill>
                            <a:schemeClr val="tx1"/>
                          </a:solidFill>
                          <a:latin typeface="Times New Roman"/>
                          <a:ea typeface="Times New Roman"/>
                          <a:cs typeface="Times New Roman"/>
                        </a:rPr>
                        <a:t>Presentation of Draft Structure of the WP sections for the proposal</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a:solidFill>
                            <a:schemeClr val="tx1"/>
                          </a:solidFill>
                          <a:latin typeface="Times New Roman"/>
                          <a:ea typeface="Times New Roman"/>
                          <a:cs typeface="Times New Roman"/>
                        </a:rPr>
                        <a:t>WP PE</a:t>
                      </a:r>
                      <a:endParaRPr lang="fr-FR" sz="140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420755">
                <a:tc rowSpan="2">
                  <a:txBody>
                    <a:bodyPr/>
                    <a:lstStyle/>
                    <a:p>
                      <a:pPr algn="just">
                        <a:spcAft>
                          <a:spcPts val="0"/>
                        </a:spcAft>
                      </a:pPr>
                      <a:r>
                        <a:rPr lang="en-US" sz="1600" b="1" dirty="0">
                          <a:solidFill>
                            <a:schemeClr val="tx1"/>
                          </a:solidFill>
                          <a:latin typeface="Times New Roman"/>
                          <a:ea typeface="Times New Roman"/>
                          <a:cs typeface="Times New Roman"/>
                        </a:rPr>
                        <a:t>12/10/2009</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600" dirty="0">
                          <a:solidFill>
                            <a:schemeClr val="tx1"/>
                          </a:solidFill>
                          <a:latin typeface="Times New Roman"/>
                          <a:ea typeface="Times New Roman"/>
                          <a:cs typeface="Times New Roman"/>
                        </a:rPr>
                        <a:t>Initial version of the WP sections for the proposal, including detailed description, task breakdown, list of deliverables and milestones, Gantt </a:t>
                      </a:r>
                      <a:r>
                        <a:rPr lang="en-US" sz="1600" dirty="0" smtClean="0">
                          <a:solidFill>
                            <a:schemeClr val="tx1"/>
                          </a:solidFill>
                          <a:latin typeface="Times New Roman"/>
                          <a:ea typeface="Times New Roman"/>
                          <a:cs typeface="Times New Roman"/>
                        </a:rPr>
                        <a:t>chart</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a:solidFill>
                            <a:schemeClr val="tx1"/>
                          </a:solidFill>
                          <a:latin typeface="Times New Roman"/>
                          <a:ea typeface="Times New Roman"/>
                          <a:cs typeface="Times New Roman"/>
                        </a:rPr>
                        <a:t>WP PE</a:t>
                      </a:r>
                      <a:endParaRPr lang="fr-FR" sz="140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191633">
                <a:tc vMerge="1">
                  <a:txBody>
                    <a:bodyPr/>
                    <a:lstStyle/>
                    <a:p>
                      <a:endParaRPr lang="fr-FR"/>
                    </a:p>
                  </a:txBody>
                  <a:tcPr/>
                </a:tc>
                <a:tc>
                  <a:txBody>
                    <a:bodyPr/>
                    <a:lstStyle/>
                    <a:p>
                      <a:pPr algn="just">
                        <a:spcAft>
                          <a:spcPts val="0"/>
                        </a:spcAft>
                      </a:pPr>
                      <a:r>
                        <a:rPr lang="en-US" sz="1600" dirty="0">
                          <a:solidFill>
                            <a:schemeClr val="tx1"/>
                          </a:solidFill>
                          <a:latin typeface="Times New Roman"/>
                          <a:ea typeface="Times New Roman"/>
                          <a:cs typeface="Times New Roman"/>
                        </a:rPr>
                        <a:t>Initial version of the general sections for the proposal</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a:solidFill>
                            <a:schemeClr val="tx1"/>
                          </a:solidFill>
                          <a:latin typeface="Times New Roman"/>
                          <a:ea typeface="Times New Roman"/>
                          <a:cs typeface="Times New Roman"/>
                        </a:rPr>
                        <a:t>Coordinator</a:t>
                      </a:r>
                      <a:endParaRPr lang="fr-FR" sz="140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269891">
                <a:tc>
                  <a:txBody>
                    <a:bodyPr/>
                    <a:lstStyle/>
                    <a:p>
                      <a:pPr algn="just">
                        <a:spcAft>
                          <a:spcPts val="0"/>
                        </a:spcAft>
                      </a:pPr>
                      <a:r>
                        <a:rPr lang="en-US" sz="1600" b="1" dirty="0">
                          <a:solidFill>
                            <a:schemeClr val="tx1"/>
                          </a:solidFill>
                          <a:latin typeface="Times New Roman"/>
                          <a:ea typeface="Times New Roman"/>
                          <a:cs typeface="Times New Roman"/>
                        </a:rPr>
                        <a:t>14/10/2009</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600" b="1" dirty="0">
                          <a:solidFill>
                            <a:schemeClr val="tx1"/>
                          </a:solidFill>
                          <a:latin typeface="Times New Roman"/>
                          <a:ea typeface="Times New Roman"/>
                          <a:cs typeface="Times New Roman"/>
                        </a:rPr>
                        <a:t>Meeting </a:t>
                      </a:r>
                      <a:r>
                        <a:rPr lang="en-US" sz="1600" dirty="0">
                          <a:solidFill>
                            <a:schemeClr val="tx1"/>
                          </a:solidFill>
                          <a:latin typeface="Times New Roman"/>
                          <a:ea typeface="Times New Roman"/>
                          <a:cs typeface="Times New Roman"/>
                        </a:rPr>
                        <a:t>of Proposal Editing Group (</a:t>
                      </a:r>
                      <a:r>
                        <a:rPr lang="en-US" sz="1600" dirty="0" err="1">
                          <a:solidFill>
                            <a:schemeClr val="tx1"/>
                          </a:solidFill>
                          <a:latin typeface="Times New Roman"/>
                          <a:ea typeface="Times New Roman"/>
                          <a:cs typeface="Times New Roman"/>
                        </a:rPr>
                        <a:t>Coordinator+WP</a:t>
                      </a:r>
                      <a:r>
                        <a:rPr lang="en-US" sz="1600" dirty="0">
                          <a:solidFill>
                            <a:schemeClr val="tx1"/>
                          </a:solidFill>
                          <a:latin typeface="Times New Roman"/>
                          <a:ea typeface="Times New Roman"/>
                          <a:cs typeface="Times New Roman"/>
                        </a:rPr>
                        <a:t> leaders)</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dirty="0" err="1" smtClean="0">
                          <a:solidFill>
                            <a:schemeClr val="tx1"/>
                          </a:solidFill>
                          <a:latin typeface="Times New Roman"/>
                          <a:ea typeface="Times New Roman"/>
                          <a:cs typeface="Times New Roman"/>
                        </a:rPr>
                        <a:t>Coordinator+WP</a:t>
                      </a:r>
                      <a:r>
                        <a:rPr lang="en-US" sz="1400" b="1" dirty="0" smtClean="0">
                          <a:solidFill>
                            <a:schemeClr val="tx1"/>
                          </a:solidFill>
                          <a:latin typeface="Times New Roman"/>
                          <a:ea typeface="Times New Roman"/>
                          <a:cs typeface="Times New Roman"/>
                        </a:rPr>
                        <a:t> </a:t>
                      </a:r>
                      <a:r>
                        <a:rPr lang="en-US" sz="1400" b="1" dirty="0">
                          <a:solidFill>
                            <a:schemeClr val="tx1"/>
                          </a:solidFill>
                          <a:latin typeface="Times New Roman"/>
                          <a:ea typeface="Times New Roman"/>
                          <a:cs typeface="Times New Roman"/>
                        </a:rPr>
                        <a:t>PE</a:t>
                      </a:r>
                      <a:endParaRPr lang="fr-FR" sz="14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253798">
                <a:tc>
                  <a:txBody>
                    <a:bodyPr/>
                    <a:lstStyle/>
                    <a:p>
                      <a:pPr algn="just">
                        <a:spcAft>
                          <a:spcPts val="0"/>
                        </a:spcAft>
                      </a:pPr>
                      <a:r>
                        <a:rPr lang="fr-FR" sz="1600" b="1" dirty="0" smtClean="0">
                          <a:solidFill>
                            <a:schemeClr val="tx1"/>
                          </a:solidFill>
                          <a:latin typeface="Times New Roman"/>
                          <a:ea typeface="Times New Roman"/>
                          <a:cs typeface="Times New Roman"/>
                        </a:rPr>
                        <a:t>28/10/2009</a:t>
                      </a:r>
                      <a:endParaRPr lang="fr-FR" sz="1600" b="1"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latin typeface="+mn-lt"/>
                          <a:ea typeface="Times New Roman"/>
                          <a:cs typeface="Times New Roman"/>
                        </a:rPr>
                        <a:t>Advanced WP documents,</a:t>
                      </a:r>
                      <a:r>
                        <a:rPr lang="en-US" sz="1600" baseline="0" dirty="0" smtClean="0">
                          <a:solidFill>
                            <a:schemeClr val="tx1"/>
                          </a:solidFill>
                          <a:latin typeface="+mn-lt"/>
                          <a:ea typeface="Times New Roman"/>
                          <a:cs typeface="Times New Roman"/>
                        </a:rPr>
                        <a:t> (</a:t>
                      </a:r>
                      <a:r>
                        <a:rPr lang="en-US" sz="1600" dirty="0" smtClean="0">
                          <a:solidFill>
                            <a:schemeClr val="tx1"/>
                          </a:solidFill>
                          <a:latin typeface="+mn-lt"/>
                          <a:ea typeface="Times New Roman"/>
                          <a:cs typeface="Times New Roman"/>
                        </a:rPr>
                        <a:t>description, task,</a:t>
                      </a:r>
                      <a:r>
                        <a:rPr lang="en-US" sz="1600" baseline="0" dirty="0" smtClean="0">
                          <a:solidFill>
                            <a:schemeClr val="tx1"/>
                          </a:solidFill>
                          <a:latin typeface="+mn-lt"/>
                          <a:ea typeface="Times New Roman"/>
                          <a:cs typeface="Times New Roman"/>
                        </a:rPr>
                        <a:t> </a:t>
                      </a:r>
                      <a:r>
                        <a:rPr lang="en-US" sz="1600" dirty="0" smtClean="0">
                          <a:solidFill>
                            <a:schemeClr val="tx1"/>
                          </a:solidFill>
                          <a:latin typeface="+mn-lt"/>
                          <a:ea typeface="Times New Roman"/>
                          <a:cs typeface="Times New Roman"/>
                        </a:rPr>
                        <a:t>deliverables, milestones, Gantt </a:t>
                      </a:r>
                      <a:endParaRPr lang="fr-FR" sz="1600" dirty="0" smtClean="0">
                        <a:solidFill>
                          <a:schemeClr val="tx1"/>
                        </a:solidFill>
                        <a:latin typeface="+mn-lt"/>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fr-FR" sz="1400" b="1" dirty="0" smtClean="0">
                          <a:solidFill>
                            <a:schemeClr val="tx1"/>
                          </a:solidFill>
                          <a:latin typeface="Times New Roman"/>
                          <a:ea typeface="Times New Roman"/>
                          <a:cs typeface="Times New Roman"/>
                        </a:rPr>
                        <a:t>WP PE</a:t>
                      </a:r>
                      <a:endParaRPr lang="fr-FR" sz="1400" b="1"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438156">
                <a:tc>
                  <a:txBody>
                    <a:bodyPr/>
                    <a:lstStyle/>
                    <a:p>
                      <a:pPr algn="just">
                        <a:spcAft>
                          <a:spcPts val="0"/>
                        </a:spcAft>
                      </a:pPr>
                      <a:r>
                        <a:rPr lang="en-US" sz="1600" b="1" dirty="0">
                          <a:solidFill>
                            <a:schemeClr val="tx1"/>
                          </a:solidFill>
                          <a:latin typeface="Times New Roman"/>
                          <a:ea typeface="Times New Roman"/>
                          <a:cs typeface="Times New Roman"/>
                        </a:rPr>
                        <a:t>2/11/2009</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600" b="1" dirty="0">
                          <a:solidFill>
                            <a:schemeClr val="tx1"/>
                          </a:solidFill>
                          <a:latin typeface="Times New Roman"/>
                          <a:ea typeface="Times New Roman"/>
                          <a:cs typeface="Times New Roman"/>
                        </a:rPr>
                        <a:t>Meeting </a:t>
                      </a:r>
                      <a:r>
                        <a:rPr lang="en-US" sz="1600" dirty="0">
                          <a:solidFill>
                            <a:schemeClr val="tx1"/>
                          </a:solidFill>
                          <a:latin typeface="Times New Roman"/>
                          <a:ea typeface="Times New Roman"/>
                          <a:cs typeface="Times New Roman"/>
                        </a:rPr>
                        <a:t>of TIARA Contractors + Proposal Editing Group (</a:t>
                      </a:r>
                      <a:r>
                        <a:rPr lang="en-US" sz="1600" dirty="0" err="1">
                          <a:solidFill>
                            <a:schemeClr val="tx1"/>
                          </a:solidFill>
                          <a:latin typeface="Times New Roman"/>
                          <a:ea typeface="Times New Roman"/>
                          <a:cs typeface="Times New Roman"/>
                        </a:rPr>
                        <a:t>Coordinator+WP</a:t>
                      </a:r>
                      <a:r>
                        <a:rPr lang="en-US" sz="1600" dirty="0">
                          <a:solidFill>
                            <a:schemeClr val="tx1"/>
                          </a:solidFill>
                          <a:latin typeface="Times New Roman"/>
                          <a:ea typeface="Times New Roman"/>
                          <a:cs typeface="Times New Roman"/>
                        </a:rPr>
                        <a:t> leaders)</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dirty="0">
                          <a:solidFill>
                            <a:schemeClr val="tx1"/>
                          </a:solidFill>
                          <a:latin typeface="Times New Roman"/>
                          <a:ea typeface="Times New Roman"/>
                          <a:cs typeface="Times New Roman"/>
                        </a:rPr>
                        <a:t>Contractors </a:t>
                      </a:r>
                      <a:r>
                        <a:rPr lang="en-US" sz="1400" b="1" dirty="0" smtClean="0">
                          <a:solidFill>
                            <a:schemeClr val="tx1"/>
                          </a:solidFill>
                          <a:latin typeface="Times New Roman"/>
                          <a:ea typeface="Times New Roman"/>
                          <a:cs typeface="Times New Roman"/>
                        </a:rPr>
                        <a:t>+ </a:t>
                      </a:r>
                      <a:r>
                        <a:rPr lang="en-US" sz="1400" b="1" dirty="0" err="1" smtClean="0">
                          <a:solidFill>
                            <a:schemeClr val="tx1"/>
                          </a:solidFill>
                          <a:latin typeface="Times New Roman"/>
                          <a:ea typeface="Times New Roman"/>
                          <a:cs typeface="Times New Roman"/>
                        </a:rPr>
                        <a:t>Coordinator+WP</a:t>
                      </a:r>
                      <a:r>
                        <a:rPr lang="en-US" sz="1400" b="1" dirty="0" smtClean="0">
                          <a:solidFill>
                            <a:schemeClr val="tx1"/>
                          </a:solidFill>
                          <a:latin typeface="Times New Roman"/>
                          <a:ea typeface="Times New Roman"/>
                          <a:cs typeface="Times New Roman"/>
                        </a:rPr>
                        <a:t> </a:t>
                      </a:r>
                      <a:r>
                        <a:rPr lang="en-US" sz="1400" b="1" dirty="0">
                          <a:solidFill>
                            <a:schemeClr val="tx1"/>
                          </a:solidFill>
                          <a:latin typeface="Times New Roman"/>
                          <a:ea typeface="Times New Roman"/>
                          <a:cs typeface="Times New Roman"/>
                        </a:rPr>
                        <a:t>PE</a:t>
                      </a:r>
                      <a:endParaRPr lang="fr-FR" sz="14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383263">
                <a:tc>
                  <a:txBody>
                    <a:bodyPr/>
                    <a:lstStyle/>
                    <a:p>
                      <a:pPr algn="just">
                        <a:spcAft>
                          <a:spcPts val="0"/>
                        </a:spcAft>
                      </a:pPr>
                      <a:r>
                        <a:rPr lang="en-US" sz="1600" b="1" dirty="0">
                          <a:solidFill>
                            <a:schemeClr val="tx1"/>
                          </a:solidFill>
                          <a:latin typeface="Times New Roman"/>
                          <a:ea typeface="Times New Roman"/>
                          <a:cs typeface="Times New Roman"/>
                        </a:rPr>
                        <a:t>9/11/2009</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600" dirty="0">
                          <a:solidFill>
                            <a:schemeClr val="tx1"/>
                          </a:solidFill>
                          <a:latin typeface="Times New Roman"/>
                          <a:ea typeface="Times New Roman"/>
                          <a:cs typeface="Times New Roman"/>
                        </a:rPr>
                        <a:t>Final WP documents, including description, task breakdown, list of deliverables and milestones, Gantt chart</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a:solidFill>
                            <a:schemeClr val="tx1"/>
                          </a:solidFill>
                          <a:latin typeface="Times New Roman"/>
                          <a:ea typeface="Times New Roman"/>
                          <a:cs typeface="Times New Roman"/>
                        </a:rPr>
                        <a:t>WP PE</a:t>
                      </a:r>
                      <a:endParaRPr lang="fr-FR" sz="140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194689">
                <a:tc rowSpan="2">
                  <a:txBody>
                    <a:bodyPr/>
                    <a:lstStyle/>
                    <a:p>
                      <a:pPr algn="just">
                        <a:spcAft>
                          <a:spcPts val="0"/>
                        </a:spcAft>
                      </a:pPr>
                      <a:r>
                        <a:rPr lang="en-US" sz="1600" b="1" dirty="0">
                          <a:solidFill>
                            <a:schemeClr val="tx1"/>
                          </a:solidFill>
                          <a:latin typeface="Times New Roman"/>
                          <a:ea typeface="Times New Roman"/>
                          <a:cs typeface="Times New Roman"/>
                        </a:rPr>
                        <a:t>16/11/2009</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600" b="1" dirty="0">
                          <a:solidFill>
                            <a:schemeClr val="tx1"/>
                          </a:solidFill>
                          <a:latin typeface="Times New Roman"/>
                          <a:ea typeface="Times New Roman"/>
                          <a:cs typeface="Times New Roman"/>
                        </a:rPr>
                        <a:t>Meeting </a:t>
                      </a:r>
                      <a:r>
                        <a:rPr lang="en-US" sz="1600" dirty="0">
                          <a:solidFill>
                            <a:schemeClr val="tx1"/>
                          </a:solidFill>
                          <a:latin typeface="Times New Roman"/>
                          <a:ea typeface="Times New Roman"/>
                          <a:cs typeface="Times New Roman"/>
                        </a:rPr>
                        <a:t>of Proposal Editing Group (</a:t>
                      </a:r>
                      <a:r>
                        <a:rPr lang="en-US" sz="1600" dirty="0" err="1">
                          <a:solidFill>
                            <a:schemeClr val="tx1"/>
                          </a:solidFill>
                          <a:latin typeface="Times New Roman"/>
                          <a:ea typeface="Times New Roman"/>
                          <a:cs typeface="Times New Roman"/>
                        </a:rPr>
                        <a:t>Coordinator+WP</a:t>
                      </a:r>
                      <a:r>
                        <a:rPr lang="en-US" sz="1600" dirty="0">
                          <a:solidFill>
                            <a:schemeClr val="tx1"/>
                          </a:solidFill>
                          <a:latin typeface="Times New Roman"/>
                          <a:ea typeface="Times New Roman"/>
                          <a:cs typeface="Times New Roman"/>
                        </a:rPr>
                        <a:t> leaders)</a:t>
                      </a:r>
                      <a:r>
                        <a:rPr lang="en-US" sz="1600" b="1" dirty="0">
                          <a:solidFill>
                            <a:schemeClr val="tx1"/>
                          </a:solidFill>
                          <a:latin typeface="Times New Roman"/>
                          <a:ea typeface="Times New Roman"/>
                          <a:cs typeface="Times New Roman"/>
                        </a:rPr>
                        <a:t> </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dirty="0" err="1" smtClean="0">
                          <a:solidFill>
                            <a:schemeClr val="tx1"/>
                          </a:solidFill>
                          <a:latin typeface="Times New Roman"/>
                          <a:ea typeface="Times New Roman"/>
                          <a:cs typeface="Times New Roman"/>
                        </a:rPr>
                        <a:t>Coordinator+WP</a:t>
                      </a:r>
                      <a:r>
                        <a:rPr lang="en-US" sz="1400" b="1" dirty="0" smtClean="0">
                          <a:solidFill>
                            <a:schemeClr val="tx1"/>
                          </a:solidFill>
                          <a:latin typeface="Times New Roman"/>
                          <a:ea typeface="Times New Roman"/>
                          <a:cs typeface="Times New Roman"/>
                        </a:rPr>
                        <a:t> </a:t>
                      </a:r>
                      <a:r>
                        <a:rPr lang="en-US" sz="1400" b="1" dirty="0">
                          <a:solidFill>
                            <a:schemeClr val="tx1"/>
                          </a:solidFill>
                          <a:latin typeface="Times New Roman"/>
                          <a:ea typeface="Times New Roman"/>
                          <a:cs typeface="Times New Roman"/>
                        </a:rPr>
                        <a:t>PE</a:t>
                      </a:r>
                      <a:endParaRPr lang="fr-FR" sz="14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191633">
                <a:tc vMerge="1">
                  <a:txBody>
                    <a:bodyPr/>
                    <a:lstStyle/>
                    <a:p>
                      <a:endParaRPr lang="fr-FR"/>
                    </a:p>
                  </a:txBody>
                  <a:tcPr/>
                </a:tc>
                <a:tc>
                  <a:txBody>
                    <a:bodyPr/>
                    <a:lstStyle/>
                    <a:p>
                      <a:pPr algn="just">
                        <a:spcAft>
                          <a:spcPts val="0"/>
                        </a:spcAft>
                      </a:pPr>
                      <a:r>
                        <a:rPr lang="en-US" sz="1600" dirty="0">
                          <a:solidFill>
                            <a:schemeClr val="tx1"/>
                          </a:solidFill>
                          <a:latin typeface="Times New Roman"/>
                          <a:ea typeface="Times New Roman"/>
                          <a:cs typeface="Times New Roman"/>
                        </a:rPr>
                        <a:t>Initial integration of the full TIARA proposal</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dirty="0">
                          <a:solidFill>
                            <a:schemeClr val="tx1"/>
                          </a:solidFill>
                          <a:latin typeface="Times New Roman"/>
                          <a:ea typeface="Times New Roman"/>
                          <a:cs typeface="Times New Roman"/>
                        </a:rPr>
                        <a:t>Coordinator</a:t>
                      </a:r>
                      <a:endParaRPr lang="fr-FR" sz="14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383263">
                <a:tc>
                  <a:txBody>
                    <a:bodyPr/>
                    <a:lstStyle/>
                    <a:p>
                      <a:pPr algn="just">
                        <a:spcAft>
                          <a:spcPts val="0"/>
                        </a:spcAft>
                      </a:pPr>
                      <a:r>
                        <a:rPr lang="en-US" sz="1600" b="1" dirty="0">
                          <a:solidFill>
                            <a:schemeClr val="tx1"/>
                          </a:solidFill>
                          <a:latin typeface="Times New Roman"/>
                          <a:ea typeface="Times New Roman"/>
                          <a:cs typeface="Times New Roman"/>
                        </a:rPr>
                        <a:t>23/11/2009</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600" b="1" dirty="0">
                          <a:solidFill>
                            <a:schemeClr val="tx1"/>
                          </a:solidFill>
                          <a:latin typeface="Times New Roman"/>
                          <a:ea typeface="Times New Roman"/>
                          <a:cs typeface="Times New Roman"/>
                        </a:rPr>
                        <a:t>Reserved date for meeting </a:t>
                      </a:r>
                      <a:r>
                        <a:rPr lang="en-US" sz="1600" dirty="0">
                          <a:solidFill>
                            <a:schemeClr val="tx1"/>
                          </a:solidFill>
                          <a:latin typeface="Times New Roman"/>
                          <a:ea typeface="Times New Roman"/>
                          <a:cs typeface="Times New Roman"/>
                        </a:rPr>
                        <a:t>of Proposal Editing Group (backup; will be used in case of crisis)</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dirty="0" err="1" smtClean="0">
                          <a:solidFill>
                            <a:schemeClr val="tx1"/>
                          </a:solidFill>
                          <a:latin typeface="Times New Roman"/>
                          <a:ea typeface="Times New Roman"/>
                          <a:cs typeface="Times New Roman"/>
                        </a:rPr>
                        <a:t>Coordinator+WP</a:t>
                      </a:r>
                      <a:r>
                        <a:rPr lang="en-US" sz="1400" b="1" dirty="0" smtClean="0">
                          <a:solidFill>
                            <a:schemeClr val="tx1"/>
                          </a:solidFill>
                          <a:latin typeface="Times New Roman"/>
                          <a:ea typeface="Times New Roman"/>
                          <a:cs typeface="Times New Roman"/>
                        </a:rPr>
                        <a:t> </a:t>
                      </a:r>
                      <a:r>
                        <a:rPr lang="en-US" sz="1400" b="1" dirty="0">
                          <a:solidFill>
                            <a:schemeClr val="tx1"/>
                          </a:solidFill>
                          <a:latin typeface="Times New Roman"/>
                          <a:ea typeface="Times New Roman"/>
                          <a:cs typeface="Times New Roman"/>
                        </a:rPr>
                        <a:t>PE</a:t>
                      </a:r>
                      <a:endParaRPr lang="fr-FR" sz="14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217581">
                <a:tc rowSpan="2">
                  <a:txBody>
                    <a:bodyPr/>
                    <a:lstStyle/>
                    <a:p>
                      <a:pPr algn="just">
                        <a:spcAft>
                          <a:spcPts val="0"/>
                        </a:spcAft>
                      </a:pPr>
                      <a:r>
                        <a:rPr lang="en-US" sz="1600" b="1" dirty="0">
                          <a:solidFill>
                            <a:schemeClr val="tx1"/>
                          </a:solidFill>
                          <a:latin typeface="Times New Roman"/>
                          <a:ea typeface="Times New Roman"/>
                          <a:cs typeface="Times New Roman"/>
                        </a:rPr>
                        <a:t>25/11/2009</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600" dirty="0">
                          <a:solidFill>
                            <a:schemeClr val="tx1"/>
                          </a:solidFill>
                          <a:latin typeface="Times New Roman"/>
                          <a:ea typeface="Times New Roman"/>
                          <a:cs typeface="Times New Roman"/>
                        </a:rPr>
                        <a:t>Final integration of all section of the proposal ready</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dirty="0">
                          <a:solidFill>
                            <a:schemeClr val="tx1"/>
                          </a:solidFill>
                          <a:latin typeface="Times New Roman"/>
                          <a:ea typeface="Times New Roman"/>
                          <a:cs typeface="Times New Roman"/>
                        </a:rPr>
                        <a:t>Coordinator</a:t>
                      </a:r>
                      <a:endParaRPr lang="fr-FR" sz="14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191633">
                <a:tc vMerge="1">
                  <a:txBody>
                    <a:bodyPr/>
                    <a:lstStyle/>
                    <a:p>
                      <a:endParaRPr lang="fr-FR"/>
                    </a:p>
                  </a:txBody>
                  <a:tcPr/>
                </a:tc>
                <a:tc>
                  <a:txBody>
                    <a:bodyPr/>
                    <a:lstStyle/>
                    <a:p>
                      <a:pPr algn="just">
                        <a:spcAft>
                          <a:spcPts val="0"/>
                        </a:spcAft>
                      </a:pPr>
                      <a:r>
                        <a:rPr lang="en-US" sz="1600" dirty="0">
                          <a:solidFill>
                            <a:schemeClr val="tx1"/>
                          </a:solidFill>
                          <a:latin typeface="Times New Roman"/>
                          <a:ea typeface="Times New Roman"/>
                          <a:cs typeface="Times New Roman"/>
                        </a:rPr>
                        <a:t>Initial Electronic submission of TIARA-PP</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dirty="0">
                          <a:solidFill>
                            <a:schemeClr val="tx1"/>
                          </a:solidFill>
                          <a:latin typeface="Times New Roman"/>
                          <a:ea typeface="Times New Roman"/>
                          <a:cs typeface="Times New Roman"/>
                        </a:rPr>
                        <a:t>Coordinator</a:t>
                      </a:r>
                      <a:endParaRPr lang="fr-FR" sz="14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247775">
                <a:tc>
                  <a:txBody>
                    <a:bodyPr/>
                    <a:lstStyle/>
                    <a:p>
                      <a:pPr algn="just">
                        <a:spcAft>
                          <a:spcPts val="0"/>
                        </a:spcAft>
                      </a:pPr>
                      <a:r>
                        <a:rPr lang="en-US" sz="1600" b="1" dirty="0">
                          <a:solidFill>
                            <a:schemeClr val="tx1"/>
                          </a:solidFill>
                          <a:latin typeface="Times New Roman"/>
                          <a:ea typeface="Times New Roman"/>
                          <a:cs typeface="Times New Roman"/>
                        </a:rPr>
                        <a:t>2/12/2009</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600" dirty="0">
                          <a:solidFill>
                            <a:schemeClr val="tx1"/>
                          </a:solidFill>
                          <a:latin typeface="Times New Roman"/>
                          <a:ea typeface="Times New Roman"/>
                          <a:cs typeface="Times New Roman"/>
                        </a:rPr>
                        <a:t>Final </a:t>
                      </a:r>
                      <a:r>
                        <a:rPr lang="en-US" sz="1600" dirty="0" smtClean="0">
                          <a:solidFill>
                            <a:schemeClr val="tx1"/>
                          </a:solidFill>
                          <a:latin typeface="Times New Roman"/>
                          <a:ea typeface="Times New Roman"/>
                          <a:cs typeface="Times New Roman"/>
                        </a:rPr>
                        <a:t>minor correction </a:t>
                      </a:r>
                      <a:r>
                        <a:rPr lang="fr-FR" sz="1600" dirty="0" smtClean="0">
                          <a:solidFill>
                            <a:schemeClr val="tx1"/>
                          </a:solidFill>
                          <a:latin typeface="Times New Roman"/>
                          <a:ea typeface="Times New Roman"/>
                          <a:cs typeface="Times New Roman"/>
                        </a:rPr>
                        <a:t>&amp; </a:t>
                      </a:r>
                      <a:r>
                        <a:rPr lang="en-US" sz="1600" b="1" dirty="0" smtClean="0">
                          <a:solidFill>
                            <a:schemeClr val="tx1"/>
                          </a:solidFill>
                          <a:latin typeface="Times New Roman"/>
                          <a:ea typeface="Times New Roman"/>
                          <a:cs typeface="Times New Roman"/>
                        </a:rPr>
                        <a:t>Final </a:t>
                      </a:r>
                      <a:r>
                        <a:rPr lang="en-US" sz="1600" b="1" dirty="0">
                          <a:solidFill>
                            <a:schemeClr val="tx1"/>
                          </a:solidFill>
                          <a:latin typeface="Times New Roman"/>
                          <a:ea typeface="Times New Roman"/>
                          <a:cs typeface="Times New Roman"/>
                        </a:rPr>
                        <a:t>Electronic submission of </a:t>
                      </a:r>
                      <a:r>
                        <a:rPr lang="en-US" sz="1600" b="1" dirty="0" smtClean="0">
                          <a:solidFill>
                            <a:schemeClr val="tx1"/>
                          </a:solidFill>
                          <a:latin typeface="Times New Roman"/>
                          <a:ea typeface="Times New Roman"/>
                          <a:cs typeface="Times New Roman"/>
                        </a:rPr>
                        <a:t>TIARA-PP</a:t>
                      </a:r>
                      <a:endParaRPr lang="fr-FR" sz="16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1400" b="1" dirty="0">
                          <a:solidFill>
                            <a:schemeClr val="tx1"/>
                          </a:solidFill>
                          <a:latin typeface="Times New Roman"/>
                          <a:ea typeface="Times New Roman"/>
                          <a:cs typeface="Times New Roman"/>
                        </a:rPr>
                        <a:t>Coordinator</a:t>
                      </a:r>
                      <a:endParaRPr lang="fr-FR" sz="1400" dirty="0">
                        <a:solidFill>
                          <a:schemeClr val="tx1"/>
                        </a:solidFill>
                        <a:latin typeface="Times New Roman"/>
                        <a:ea typeface="Times New Roman"/>
                        <a:cs typeface="Times New Roman"/>
                      </a:endParaRPr>
                    </a:p>
                  </a:txBody>
                  <a:tcPr marL="46916" marR="469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2"/>
          <p:cNvSpPr txBox="1">
            <a:spLocks noChangeArrowheads="1"/>
          </p:cNvSpPr>
          <p:nvPr/>
        </p:nvSpPr>
        <p:spPr bwMode="auto">
          <a:xfrm>
            <a:off x="3657600" y="7938"/>
            <a:ext cx="1789113" cy="485775"/>
          </a:xfrm>
          <a:prstGeom prst="rect">
            <a:avLst/>
          </a:prstGeom>
          <a:solidFill>
            <a:srgbClr val="FFFF00"/>
          </a:solidFill>
          <a:ln w="28575">
            <a:solidFill>
              <a:srgbClr val="FF0000"/>
            </a:solidFill>
            <a:miter lim="800000"/>
            <a:headEnd/>
            <a:tailEnd/>
          </a:ln>
          <a:effectLst/>
        </p:spPr>
        <p:txBody>
          <a:bodyPr wrap="none">
            <a:spAutoFit/>
          </a:bodyPr>
          <a:lstStyle/>
          <a:p>
            <a:pPr algn="l"/>
            <a:r>
              <a:rPr lang="en-US" sz="2400" b="1"/>
              <a:t>Conclusions</a:t>
            </a:r>
            <a:endParaRPr lang="fr-FR" sz="2400" b="1"/>
          </a:p>
        </p:txBody>
      </p:sp>
      <p:pic>
        <p:nvPicPr>
          <p:cNvPr id="3" name="Picture 17" descr="In Microcosm, CERN's science centre"/>
          <p:cNvPicPr>
            <a:picLocks noChangeAspect="1" noChangeArrowheads="1"/>
          </p:cNvPicPr>
          <p:nvPr/>
        </p:nvPicPr>
        <p:blipFill>
          <a:blip r:embed="rId2" cstate="print"/>
          <a:srcRect/>
          <a:stretch>
            <a:fillRect/>
          </a:stretch>
        </p:blipFill>
        <p:spPr bwMode="auto">
          <a:xfrm>
            <a:off x="34925" y="4779981"/>
            <a:ext cx="9109075" cy="2078019"/>
          </a:xfrm>
          <a:prstGeom prst="rect">
            <a:avLst/>
          </a:prstGeom>
          <a:noFill/>
        </p:spPr>
      </p:pic>
      <p:sp>
        <p:nvSpPr>
          <p:cNvPr id="4" name="Text Box 18"/>
          <p:cNvSpPr txBox="1">
            <a:spLocks noChangeArrowheads="1"/>
          </p:cNvSpPr>
          <p:nvPr/>
        </p:nvSpPr>
        <p:spPr bwMode="auto">
          <a:xfrm>
            <a:off x="2577965" y="5176831"/>
            <a:ext cx="6186309" cy="1569660"/>
          </a:xfrm>
          <a:prstGeom prst="rect">
            <a:avLst/>
          </a:prstGeom>
          <a:noFill/>
          <a:ln w="9525">
            <a:noFill/>
            <a:miter lim="800000"/>
            <a:headEnd/>
            <a:tailEnd/>
          </a:ln>
          <a:effectLst/>
        </p:spPr>
        <p:txBody>
          <a:bodyPr wrap="none">
            <a:spAutoFit/>
          </a:bodyPr>
          <a:lstStyle/>
          <a:p>
            <a:r>
              <a:rPr lang="en-US" sz="2400" b="1" dirty="0" smtClean="0">
                <a:solidFill>
                  <a:schemeClr val="bg1"/>
                </a:solidFill>
              </a:rPr>
              <a:t>Accelerator science could </a:t>
            </a:r>
            <a:r>
              <a:rPr lang="en-US" sz="2400" b="1" dirty="0">
                <a:solidFill>
                  <a:schemeClr val="bg1"/>
                </a:solidFill>
              </a:rPr>
              <a:t>be </a:t>
            </a:r>
            <a:r>
              <a:rPr lang="en-US" sz="2400" b="1" dirty="0" smtClean="0">
                <a:solidFill>
                  <a:schemeClr val="bg1"/>
                </a:solidFill>
              </a:rPr>
              <a:t>a powerful mean</a:t>
            </a:r>
            <a:endParaRPr lang="en-US" sz="2400" b="1" dirty="0">
              <a:solidFill>
                <a:schemeClr val="bg1"/>
              </a:solidFill>
            </a:endParaRPr>
          </a:p>
          <a:p>
            <a:r>
              <a:rPr lang="en-US" sz="2400" b="1" dirty="0" smtClean="0">
                <a:solidFill>
                  <a:schemeClr val="bg1"/>
                </a:solidFill>
              </a:rPr>
              <a:t>toward scientific, technical </a:t>
            </a:r>
          </a:p>
          <a:p>
            <a:r>
              <a:rPr lang="en-US" sz="2400" b="1" dirty="0" smtClean="0">
                <a:solidFill>
                  <a:schemeClr val="bg1"/>
                </a:solidFill>
              </a:rPr>
              <a:t>and industrial breakthroughs</a:t>
            </a:r>
            <a:r>
              <a:rPr lang="en-US" sz="2400" b="1" dirty="0" smtClean="0">
                <a:solidFill>
                  <a:schemeClr val="bg1"/>
                </a:solidFill>
              </a:rPr>
              <a:t>… </a:t>
            </a:r>
            <a:r>
              <a:rPr lang="en-US" sz="2400" b="1" dirty="0" err="1" smtClean="0">
                <a:solidFill>
                  <a:schemeClr val="bg1"/>
                </a:solidFill>
              </a:rPr>
              <a:t>i.e</a:t>
            </a:r>
            <a:r>
              <a:rPr lang="en-US" sz="2400" b="1" dirty="0" smtClean="0">
                <a:solidFill>
                  <a:schemeClr val="bg1"/>
                </a:solidFill>
              </a:rPr>
              <a:t> toward</a:t>
            </a:r>
          </a:p>
          <a:p>
            <a:r>
              <a:rPr lang="en-US" sz="2400" b="1" dirty="0" smtClean="0">
                <a:solidFill>
                  <a:schemeClr val="bg1"/>
                </a:solidFill>
              </a:rPr>
              <a:t>building a society and economy of knowledge</a:t>
            </a:r>
            <a:endParaRPr lang="en-US" sz="2400" b="1" dirty="0">
              <a:solidFill>
                <a:schemeClr val="bg1"/>
              </a:solidFill>
            </a:endParaRPr>
          </a:p>
        </p:txBody>
      </p:sp>
      <p:sp>
        <p:nvSpPr>
          <p:cNvPr id="5" name="ZoneTexte 4">
            <a:hlinkClick r:id="" action="ppaction://noaction"/>
          </p:cNvPr>
          <p:cNvSpPr txBox="1"/>
          <p:nvPr/>
        </p:nvSpPr>
        <p:spPr>
          <a:xfrm>
            <a:off x="4024305" y="4779981"/>
            <a:ext cx="2197910" cy="523220"/>
          </a:xfrm>
          <a:prstGeom prst="rect">
            <a:avLst/>
          </a:prstGeom>
          <a:noFill/>
        </p:spPr>
        <p:txBody>
          <a:bodyPr wrap="none" rtlCol="0">
            <a:spAutoFit/>
          </a:bodyPr>
          <a:lstStyle/>
          <a:p>
            <a:r>
              <a:rPr lang="fr-FR" sz="2800" b="1" dirty="0" err="1" smtClean="0">
                <a:solidFill>
                  <a:schemeClr val="bg1"/>
                </a:solidFill>
              </a:rPr>
              <a:t>With</a:t>
            </a:r>
            <a:r>
              <a:rPr lang="fr-FR" sz="2800" b="1" dirty="0" smtClean="0">
                <a:solidFill>
                  <a:schemeClr val="bg1"/>
                </a:solidFill>
              </a:rPr>
              <a:t> TIARA</a:t>
            </a:r>
            <a:endParaRPr lang="fr-FR" sz="2800" b="1" dirty="0">
              <a:solidFill>
                <a:schemeClr val="bg1"/>
              </a:solidFill>
            </a:endParaRPr>
          </a:p>
        </p:txBody>
      </p:sp>
      <p:sp>
        <p:nvSpPr>
          <p:cNvPr id="11" name="Text Box 15"/>
          <p:cNvSpPr txBox="1">
            <a:spLocks noChangeArrowheads="1"/>
          </p:cNvSpPr>
          <p:nvPr/>
        </p:nvSpPr>
        <p:spPr bwMode="auto">
          <a:xfrm>
            <a:off x="979807" y="1493811"/>
            <a:ext cx="7446334" cy="1200329"/>
          </a:xfrm>
          <a:prstGeom prst="rect">
            <a:avLst/>
          </a:prstGeom>
          <a:solidFill>
            <a:srgbClr val="66FF66">
              <a:alpha val="81000"/>
            </a:srgbClr>
          </a:solidFill>
          <a:ln w="38100">
            <a:solidFill>
              <a:schemeClr val="hlink"/>
            </a:solidFill>
            <a:miter lim="800000"/>
            <a:headEnd/>
            <a:tailEnd/>
          </a:ln>
          <a:effectLst/>
        </p:spPr>
        <p:txBody>
          <a:bodyPr wrap="none">
            <a:spAutoFit/>
          </a:bodyPr>
          <a:lstStyle/>
          <a:p>
            <a:pPr algn="l"/>
            <a:r>
              <a:rPr lang="en-US" sz="2400" b="1" dirty="0" smtClean="0"/>
              <a:t>TIARA is on the way to develop an ambitious structure,</a:t>
            </a:r>
          </a:p>
          <a:p>
            <a:pPr algn="l"/>
            <a:r>
              <a:rPr lang="en-US" sz="2400" b="1" dirty="0" smtClean="0"/>
              <a:t>which is aiming at strengthening accelerator R&amp;D is a </a:t>
            </a:r>
          </a:p>
          <a:p>
            <a:pPr algn="l"/>
            <a:r>
              <a:rPr lang="en-US" sz="2400" b="1" dirty="0" smtClean="0"/>
              <a:t>sustainable and comprehensive way </a:t>
            </a:r>
            <a:endParaRPr lang="en-US" sz="2400" b="1" dirty="0"/>
          </a:p>
        </p:txBody>
      </p:sp>
      <p:sp>
        <p:nvSpPr>
          <p:cNvPr id="12" name="AutoShape 16"/>
          <p:cNvSpPr>
            <a:spLocks noChangeArrowheads="1"/>
          </p:cNvSpPr>
          <p:nvPr/>
        </p:nvSpPr>
        <p:spPr bwMode="auto">
          <a:xfrm>
            <a:off x="330519" y="1457298"/>
            <a:ext cx="396875" cy="468313"/>
          </a:xfrm>
          <a:prstGeom prst="star4">
            <a:avLst>
              <a:gd name="adj" fmla="val 12500"/>
            </a:avLst>
          </a:prstGeom>
          <a:solidFill>
            <a:srgbClr val="FFFF00">
              <a:alpha val="67000"/>
            </a:srgbClr>
          </a:solidFill>
          <a:ln w="9525">
            <a:solidFill>
              <a:schemeClr val="hlink"/>
            </a:solidFill>
            <a:miter lim="800000"/>
            <a:headEnd/>
            <a:tailEnd/>
          </a:ln>
          <a:effectLst/>
        </p:spPr>
        <p:txBody>
          <a:bodyPr wrap="none" lIns="90000" tIns="46800" rIns="90000" bIns="46800" anchor="ctr">
            <a:spAutoFit/>
          </a:bodyPr>
          <a:lstStyle/>
          <a:p>
            <a:endParaRPr lang="fr-FR"/>
          </a:p>
        </p:txBody>
      </p:sp>
      <p:sp>
        <p:nvSpPr>
          <p:cNvPr id="13" name="Text Box 15"/>
          <p:cNvSpPr txBox="1">
            <a:spLocks noChangeArrowheads="1"/>
          </p:cNvSpPr>
          <p:nvPr/>
        </p:nvSpPr>
        <p:spPr bwMode="auto">
          <a:xfrm>
            <a:off x="970232" y="2990844"/>
            <a:ext cx="7508659" cy="1569660"/>
          </a:xfrm>
          <a:prstGeom prst="rect">
            <a:avLst/>
          </a:prstGeom>
          <a:solidFill>
            <a:srgbClr val="66FF66">
              <a:alpha val="81000"/>
            </a:srgbClr>
          </a:solidFill>
          <a:ln w="38100">
            <a:solidFill>
              <a:schemeClr val="hlink"/>
            </a:solidFill>
            <a:miter lim="800000"/>
            <a:headEnd/>
            <a:tailEnd/>
          </a:ln>
          <a:effectLst/>
        </p:spPr>
        <p:txBody>
          <a:bodyPr wrap="none">
            <a:spAutoFit/>
          </a:bodyPr>
          <a:lstStyle/>
          <a:p>
            <a:pPr algn="l"/>
            <a:r>
              <a:rPr lang="en-US" sz="2400" b="1" dirty="0" smtClean="0"/>
              <a:t>The challenge is huge!!!</a:t>
            </a:r>
          </a:p>
          <a:p>
            <a:pPr algn="l"/>
            <a:r>
              <a:rPr lang="en-US" sz="2400" b="1" dirty="0" smtClean="0"/>
              <a:t>We have now a lot of work ahead of us to make a strong</a:t>
            </a:r>
          </a:p>
          <a:p>
            <a:pPr algn="l"/>
            <a:r>
              <a:rPr lang="en-US" sz="2400" b="1" dirty="0" smtClean="0"/>
              <a:t>proposal  for FP7 Preparatory Phase</a:t>
            </a:r>
          </a:p>
          <a:p>
            <a:pPr algn="l"/>
            <a:r>
              <a:rPr lang="en-US" sz="2400" b="1" dirty="0" smtClean="0"/>
              <a:t>It will require strong commitment from all of us</a:t>
            </a:r>
            <a:endParaRPr lang="en-US" sz="2400" b="1" dirty="0"/>
          </a:p>
        </p:txBody>
      </p:sp>
      <p:sp>
        <p:nvSpPr>
          <p:cNvPr id="14" name="AutoShape 16"/>
          <p:cNvSpPr>
            <a:spLocks noChangeArrowheads="1"/>
          </p:cNvSpPr>
          <p:nvPr/>
        </p:nvSpPr>
        <p:spPr bwMode="auto">
          <a:xfrm>
            <a:off x="320944" y="2954331"/>
            <a:ext cx="396875" cy="468313"/>
          </a:xfrm>
          <a:prstGeom prst="star4">
            <a:avLst>
              <a:gd name="adj" fmla="val 12500"/>
            </a:avLst>
          </a:prstGeom>
          <a:solidFill>
            <a:srgbClr val="FFFF00">
              <a:alpha val="67000"/>
            </a:srgbClr>
          </a:solidFill>
          <a:ln w="9525">
            <a:solidFill>
              <a:schemeClr val="hlink"/>
            </a:solidFill>
            <a:miter lim="800000"/>
            <a:headEnd/>
            <a:tailEnd/>
          </a:ln>
          <a:effectLst/>
        </p:spPr>
        <p:txBody>
          <a:bodyPr wrap="none" lIns="90000" tIns="46800" rIns="90000" bIns="46800" anchor="ctr">
            <a:spAutoFit/>
          </a:bodyPr>
          <a:lstStyle/>
          <a:p>
            <a:endParaRPr lang="fr-F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32297" y="76505"/>
            <a:ext cx="4301370" cy="1015663"/>
          </a:xfrm>
          <a:prstGeom prst="rect">
            <a:avLst/>
          </a:prstGeom>
          <a:solidFill>
            <a:srgbClr val="FFFF00"/>
          </a:solidFill>
          <a:scene3d>
            <a:camera prst="orthographicFront"/>
            <a:lightRig rig="threePt" dir="t"/>
          </a:scene3d>
          <a:sp3d>
            <a:bevelT w="114300" prst="artDeco"/>
          </a:sp3d>
        </p:spPr>
        <p:txBody>
          <a:bodyPr wrap="none">
            <a:spAutoFit/>
          </a:bodyPr>
          <a:lstStyle/>
          <a:p>
            <a:r>
              <a:rPr lang="en-US" sz="3600" b="1" dirty="0" smtClean="0">
                <a:solidFill>
                  <a:srgbClr val="C00000"/>
                </a:solidFill>
                <a:effectLst>
                  <a:outerShdw blurRad="38100" dist="38100" dir="2700000" algn="tl">
                    <a:srgbClr val="000000">
                      <a:alpha val="43137"/>
                    </a:srgbClr>
                  </a:outerShdw>
                </a:effectLst>
              </a:rPr>
              <a:t>TIARA management</a:t>
            </a:r>
          </a:p>
          <a:p>
            <a:r>
              <a:rPr lang="en-US" sz="2400" dirty="0" smtClean="0">
                <a:solidFill>
                  <a:srgbClr val="C00000"/>
                </a:solidFill>
                <a:effectLst>
                  <a:outerShdw blurRad="38100" dist="38100" dir="2700000" algn="tl">
                    <a:srgbClr val="000000">
                      <a:alpha val="43137"/>
                    </a:srgbClr>
                  </a:outerShdw>
                </a:effectLst>
              </a:rPr>
              <a:t>(cont’d)</a:t>
            </a:r>
            <a:endParaRPr lang="fr-FR" sz="2400" dirty="0">
              <a:solidFill>
                <a:srgbClr val="C00000"/>
              </a:solidFill>
              <a:effectLst>
                <a:outerShdw blurRad="38100" dist="38100" dir="2700000" algn="tl">
                  <a:srgbClr val="000000">
                    <a:alpha val="43137"/>
                  </a:srgbClr>
                </a:outerShdw>
              </a:effectLst>
            </a:endParaRPr>
          </a:p>
        </p:txBody>
      </p:sp>
      <p:sp>
        <p:nvSpPr>
          <p:cNvPr id="89089" name="Rectangle 1"/>
          <p:cNvSpPr>
            <a:spLocks noChangeArrowheads="1"/>
          </p:cNvSpPr>
          <p:nvPr/>
        </p:nvSpPr>
        <p:spPr bwMode="auto">
          <a:xfrm>
            <a:off x="299979" y="1851388"/>
            <a:ext cx="8617068"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1143000" algn="l"/>
              </a:tabLst>
            </a:pPr>
            <a:r>
              <a:rPr kumimoji="0" lang="en-US" sz="1800" b="0" i="0" u="none" strike="noStrike" cap="none" normalizeH="0" baseline="0" dirty="0" smtClean="0">
                <a:ln>
                  <a:noFill/>
                </a:ln>
                <a:solidFill>
                  <a:schemeClr val="bg1"/>
                </a:solidFill>
                <a:effectLst/>
                <a:latin typeface="+mn-lt"/>
                <a:ea typeface="Times New Roman" pitchFamily="18" charset="0"/>
              </a:rPr>
              <a:t>Management perimeter of TIARA (deliverable</a:t>
            </a:r>
            <a:r>
              <a:rPr kumimoji="0" lang="en-US" sz="1800" b="0" i="0" u="none" strike="noStrike" cap="none" normalizeH="0" dirty="0" smtClean="0">
                <a:ln>
                  <a:noFill/>
                </a:ln>
                <a:solidFill>
                  <a:schemeClr val="bg1"/>
                </a:solidFill>
                <a:effectLst/>
                <a:latin typeface="+mn-lt"/>
                <a:ea typeface="Times New Roman" pitchFamily="18" charset="0"/>
              </a:rPr>
              <a:t> 1, Report)</a:t>
            </a:r>
            <a:endParaRPr kumimoji="0" lang="fr-FR" sz="1800" b="0" i="0" u="none" strike="noStrike" cap="none" normalizeH="0" baseline="0" dirty="0" smtClean="0">
              <a:ln>
                <a:noFill/>
              </a:ln>
              <a:solidFill>
                <a:schemeClr val="bg1"/>
              </a:solidFill>
              <a:effectLst/>
              <a:latin typeface="+mn-lt"/>
            </a:endParaRPr>
          </a:p>
          <a:p>
            <a:pPr marL="457200" marR="0" lvl="1" indent="0" algn="just" defTabSz="914400" rtl="0" eaLnBrk="0" fontAlgn="base" latinLnBrk="0" hangingPunct="0">
              <a:lnSpc>
                <a:spcPct val="100000"/>
              </a:lnSpc>
              <a:spcBef>
                <a:spcPct val="0"/>
              </a:spcBef>
              <a:spcAft>
                <a:spcPct val="0"/>
              </a:spcAft>
              <a:buClrTx/>
              <a:buSzTx/>
              <a:buFont typeface="Symbol" pitchFamily="18" charset="2"/>
              <a:buChar char=""/>
              <a:tabLst>
                <a:tab pos="1143000" algn="l"/>
              </a:tabLst>
            </a:pPr>
            <a:r>
              <a:rPr kumimoji="0" lang="en-US" sz="1800" b="0" i="0" u="none" strike="noStrike" cap="none" normalizeH="0" baseline="0" dirty="0" smtClean="0">
                <a:ln>
                  <a:noFill/>
                </a:ln>
                <a:solidFill>
                  <a:schemeClr val="bg1"/>
                </a:solidFill>
                <a:effectLst/>
                <a:latin typeface="+mn-lt"/>
                <a:ea typeface="Times New Roman" pitchFamily="18" charset="0"/>
              </a:rPr>
              <a:t> Term of reference (mandate, domain of competence, scientific and technical perimeter (field, type of infrastructures, R&amp;D </a:t>
            </a:r>
            <a:r>
              <a:rPr kumimoji="0" lang="en-US" sz="1800" b="0" i="0" u="none" strike="noStrike" cap="none" normalizeH="0" baseline="0" dirty="0" err="1" smtClean="0">
                <a:ln>
                  <a:noFill/>
                </a:ln>
                <a:solidFill>
                  <a:schemeClr val="bg1"/>
                </a:solidFill>
                <a:effectLst/>
                <a:latin typeface="+mn-lt"/>
                <a:ea typeface="Times New Roman" pitchFamily="18" charset="0"/>
              </a:rPr>
              <a:t>programme</a:t>
            </a:r>
            <a:r>
              <a:rPr kumimoji="0" lang="en-US" sz="1800" b="0" i="0" u="none" strike="noStrike" cap="none" normalizeH="0" baseline="0" dirty="0" smtClean="0">
                <a:ln>
                  <a:noFill/>
                </a:ln>
                <a:solidFill>
                  <a:schemeClr val="bg1"/>
                </a:solidFill>
                <a:effectLst/>
                <a:latin typeface="+mn-lt"/>
                <a:ea typeface="Times New Roman" pitchFamily="18" charset="0"/>
              </a:rPr>
              <a:t>)...)</a:t>
            </a:r>
            <a:endParaRPr kumimoji="0" lang="fr-FR" sz="1800" b="0" i="0" u="none" strike="noStrike" cap="none" normalizeH="0" baseline="0" dirty="0" smtClean="0">
              <a:ln>
                <a:noFill/>
              </a:ln>
              <a:solidFill>
                <a:schemeClr val="bg1"/>
              </a:solidFill>
              <a:effectLst/>
              <a:latin typeface="+mn-lt"/>
            </a:endParaRPr>
          </a:p>
          <a:p>
            <a:pPr marL="457200" marR="0" lvl="1" indent="0" algn="just" defTabSz="914400" rtl="0" eaLnBrk="0" fontAlgn="base" latinLnBrk="0" hangingPunct="0">
              <a:lnSpc>
                <a:spcPct val="100000"/>
              </a:lnSpc>
              <a:spcBef>
                <a:spcPct val="0"/>
              </a:spcBef>
              <a:spcAft>
                <a:spcPct val="0"/>
              </a:spcAft>
              <a:buClrTx/>
              <a:buSzTx/>
              <a:buFont typeface="Symbol" pitchFamily="18" charset="2"/>
              <a:buChar char=""/>
              <a:tabLst>
                <a:tab pos="1143000" algn="l"/>
              </a:tabLst>
            </a:pPr>
            <a:r>
              <a:rPr kumimoji="0" lang="en-US" sz="1800" b="0" i="0" u="none" strike="noStrike" cap="none" normalizeH="0" baseline="0" dirty="0" smtClean="0">
                <a:ln>
                  <a:noFill/>
                </a:ln>
                <a:solidFill>
                  <a:schemeClr val="bg1"/>
                </a:solidFill>
                <a:effectLst/>
                <a:latin typeface="+mn-lt"/>
                <a:ea typeface="Times New Roman" pitchFamily="18" charset="0"/>
              </a:rPr>
              <a:t> Expertise, Term and Location of central coordination     </a:t>
            </a:r>
            <a:endParaRPr kumimoji="0" lang="fr-FR" sz="1800" b="0" i="0" u="none" strike="noStrike" cap="none" normalizeH="0" baseline="0" dirty="0" smtClean="0">
              <a:ln>
                <a:noFill/>
              </a:ln>
              <a:solidFill>
                <a:schemeClr val="bg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tab pos="1143000" algn="l"/>
              </a:tabLst>
            </a:pPr>
            <a:r>
              <a:rPr kumimoji="0" lang="en-US" sz="1800" b="0" i="0" u="none" strike="noStrike" cap="none" normalizeH="0" baseline="0" dirty="0" smtClean="0">
                <a:ln>
                  <a:noFill/>
                </a:ln>
                <a:solidFill>
                  <a:schemeClr val="bg1"/>
                </a:solidFill>
                <a:effectLst/>
                <a:latin typeface="+mn-lt"/>
                <a:ea typeface="Times New Roman" pitchFamily="18" charset="0"/>
              </a:rPr>
              <a:t>Determination of structural needs to achieve TIARA objectives (deliverable  2, Report)</a:t>
            </a:r>
            <a:endParaRPr kumimoji="0" lang="fr-FR" sz="1800" b="0" i="0" u="none" strike="noStrike" cap="none" normalizeH="0" baseline="0" dirty="0" smtClean="0">
              <a:ln>
                <a:noFill/>
              </a:ln>
              <a:solidFill>
                <a:schemeClr val="bg1"/>
              </a:solidFill>
              <a:effectLst/>
              <a:latin typeface="+mn-lt"/>
            </a:endParaRPr>
          </a:p>
          <a:p>
            <a:pPr marL="457200" marR="0" lvl="1" indent="0" algn="just" defTabSz="914400" rtl="0" eaLnBrk="0" fontAlgn="base" latinLnBrk="0" hangingPunct="0">
              <a:lnSpc>
                <a:spcPct val="100000"/>
              </a:lnSpc>
              <a:spcBef>
                <a:spcPct val="0"/>
              </a:spcBef>
              <a:spcAft>
                <a:spcPct val="0"/>
              </a:spcAft>
              <a:buClrTx/>
              <a:buSzTx/>
              <a:buFont typeface="Symbol" pitchFamily="18" charset="2"/>
              <a:buChar char=""/>
              <a:tabLst>
                <a:tab pos="1143000" algn="l"/>
              </a:tabLst>
            </a:pPr>
            <a:r>
              <a:rPr kumimoji="0" lang="en-US" sz="1800" b="0" i="0" u="none" strike="noStrike" cap="none" normalizeH="0" baseline="0" dirty="0" smtClean="0">
                <a:ln>
                  <a:noFill/>
                </a:ln>
                <a:solidFill>
                  <a:schemeClr val="bg1"/>
                </a:solidFill>
                <a:effectLst/>
                <a:latin typeface="+mn-lt"/>
                <a:ea typeface="Times New Roman" pitchFamily="18" charset="0"/>
              </a:rPr>
              <a:t> For addressing scientific and technical issues (with</a:t>
            </a:r>
            <a:r>
              <a:rPr kumimoji="0" lang="en-US" sz="1800" b="0" i="0" u="none" strike="noStrike" cap="none" normalizeH="0" dirty="0" smtClean="0">
                <a:ln>
                  <a:noFill/>
                </a:ln>
                <a:solidFill>
                  <a:schemeClr val="bg1"/>
                </a:solidFill>
                <a:effectLst/>
                <a:latin typeface="+mn-lt"/>
                <a:ea typeface="Times New Roman" pitchFamily="18" charset="0"/>
              </a:rPr>
              <a:t> inputs from WP3 and WP4)</a:t>
            </a:r>
            <a:endParaRPr kumimoji="0" lang="fr-FR" sz="1800" b="0" i="0" u="none" strike="noStrike" cap="none" normalizeH="0" baseline="0" dirty="0" smtClean="0">
              <a:ln>
                <a:noFill/>
              </a:ln>
              <a:solidFill>
                <a:schemeClr val="bg1"/>
              </a:solidFill>
              <a:effectLst/>
              <a:latin typeface="+mn-lt"/>
            </a:endParaRPr>
          </a:p>
          <a:p>
            <a:pPr marL="457200" marR="0" lvl="1" indent="0" algn="just" defTabSz="914400" rtl="0" eaLnBrk="0" fontAlgn="base" latinLnBrk="0" hangingPunct="0">
              <a:lnSpc>
                <a:spcPct val="100000"/>
              </a:lnSpc>
              <a:spcBef>
                <a:spcPct val="0"/>
              </a:spcBef>
              <a:spcAft>
                <a:spcPct val="0"/>
              </a:spcAft>
              <a:buClrTx/>
              <a:buSzTx/>
              <a:buFont typeface="Symbol" pitchFamily="18" charset="2"/>
              <a:buChar char=""/>
              <a:tabLst>
                <a:tab pos="1143000" algn="l"/>
              </a:tabLst>
            </a:pPr>
            <a:r>
              <a:rPr kumimoji="0" lang="en-US" sz="1800" b="0" i="0" u="none" strike="noStrike" cap="none" normalizeH="0" baseline="0" dirty="0" smtClean="0">
                <a:ln>
                  <a:noFill/>
                </a:ln>
                <a:solidFill>
                  <a:schemeClr val="bg1"/>
                </a:solidFill>
                <a:effectLst/>
                <a:latin typeface="+mn-lt"/>
                <a:ea typeface="Times New Roman" pitchFamily="18" charset="0"/>
              </a:rPr>
              <a:t> For addressing education and training aspects (with inputs from WP5)</a:t>
            </a:r>
            <a:endParaRPr kumimoji="0" lang="fr-FR" sz="1800" b="0" i="0" u="none" strike="noStrike" cap="none" normalizeH="0" baseline="0" dirty="0" smtClean="0">
              <a:ln>
                <a:noFill/>
              </a:ln>
              <a:solidFill>
                <a:schemeClr val="bg1"/>
              </a:solidFill>
              <a:effectLst/>
              <a:latin typeface="+mn-lt"/>
            </a:endParaRPr>
          </a:p>
          <a:p>
            <a:pPr marL="457200" marR="0" lvl="1" indent="0" algn="just" defTabSz="914400" rtl="0" eaLnBrk="0" fontAlgn="base" latinLnBrk="0" hangingPunct="0">
              <a:lnSpc>
                <a:spcPct val="100000"/>
              </a:lnSpc>
              <a:spcBef>
                <a:spcPct val="0"/>
              </a:spcBef>
              <a:spcAft>
                <a:spcPct val="0"/>
              </a:spcAft>
              <a:buClrTx/>
              <a:buSzTx/>
              <a:buFont typeface="Symbol" pitchFamily="18" charset="2"/>
              <a:buChar char=""/>
              <a:tabLst>
                <a:tab pos="1143000" algn="l"/>
              </a:tabLst>
            </a:pPr>
            <a:r>
              <a:rPr kumimoji="0" lang="en-US" sz="1800" b="0" i="0" u="none" strike="noStrike" cap="none" normalizeH="0" baseline="0" dirty="0" smtClean="0">
                <a:ln>
                  <a:noFill/>
                </a:ln>
                <a:solidFill>
                  <a:schemeClr val="bg1"/>
                </a:solidFill>
                <a:effectLst/>
                <a:latin typeface="+mn-lt"/>
                <a:ea typeface="Times New Roman" pitchFamily="18" charset="0"/>
              </a:rPr>
              <a:t> For handling legal, financial and administrative matters</a:t>
            </a:r>
            <a:endParaRPr kumimoji="0" lang="fr-FR" sz="1800" b="0" i="0" u="none" strike="noStrike" cap="none" normalizeH="0" baseline="0" dirty="0" smtClean="0">
              <a:ln>
                <a:noFill/>
              </a:ln>
              <a:solidFill>
                <a:schemeClr val="bg1"/>
              </a:solidFill>
              <a:effectLst/>
              <a:latin typeface="+mn-lt"/>
            </a:endParaRPr>
          </a:p>
          <a:p>
            <a:pPr marL="457200" marR="0" lvl="1" indent="0" algn="just" defTabSz="914400" rtl="0" eaLnBrk="0" fontAlgn="base" latinLnBrk="0" hangingPunct="0">
              <a:lnSpc>
                <a:spcPct val="100000"/>
              </a:lnSpc>
              <a:spcBef>
                <a:spcPct val="0"/>
              </a:spcBef>
              <a:spcAft>
                <a:spcPct val="0"/>
              </a:spcAft>
              <a:buClrTx/>
              <a:buSzTx/>
              <a:buFont typeface="Symbol" pitchFamily="18" charset="2"/>
              <a:buChar char=""/>
              <a:tabLst>
                <a:tab pos="1143000" algn="l"/>
              </a:tabLst>
            </a:pPr>
            <a:r>
              <a:rPr kumimoji="0" lang="en-US" sz="1800" b="0" i="0" u="none" strike="noStrike" cap="none" normalizeH="0" baseline="0" dirty="0" smtClean="0">
                <a:ln>
                  <a:noFill/>
                </a:ln>
                <a:solidFill>
                  <a:schemeClr val="bg1"/>
                </a:solidFill>
                <a:effectLst/>
                <a:latin typeface="+mn-lt"/>
                <a:ea typeface="Times New Roman" pitchFamily="18" charset="0"/>
              </a:rPr>
              <a:t> For enabling efficient dissemination and outreach</a:t>
            </a:r>
            <a:endParaRPr kumimoji="0" lang="fr-FR" sz="1800" b="0" i="0" u="none" strike="noStrike" cap="none" normalizeH="0" baseline="0" dirty="0" smtClean="0">
              <a:ln>
                <a:noFill/>
              </a:ln>
              <a:solidFill>
                <a:schemeClr val="bg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tab pos="1143000" algn="l"/>
              </a:tabLst>
            </a:pPr>
            <a:r>
              <a:rPr kumimoji="0" lang="en-US" sz="1800" b="0" i="0" u="none" strike="noStrike" cap="none" normalizeH="0" baseline="0" dirty="0" smtClean="0">
                <a:ln>
                  <a:noFill/>
                </a:ln>
                <a:solidFill>
                  <a:schemeClr val="bg1"/>
                </a:solidFill>
                <a:effectLst/>
                <a:latin typeface="+mn-lt"/>
                <a:ea typeface="Times New Roman" pitchFamily="18" charset="0"/>
              </a:rPr>
              <a:t>Implementation of TIARA (deliverable  3, Report)</a:t>
            </a:r>
            <a:endParaRPr kumimoji="0" lang="fr-FR" sz="1800" b="0" i="0" u="none" strike="noStrike" cap="none" normalizeH="0" baseline="0" dirty="0" smtClean="0">
              <a:ln>
                <a:noFill/>
              </a:ln>
              <a:solidFill>
                <a:schemeClr val="bg1"/>
              </a:solidFill>
              <a:effectLst/>
              <a:latin typeface="+mn-lt"/>
            </a:endParaRPr>
          </a:p>
          <a:p>
            <a:pPr marL="457200" marR="0" lvl="1" indent="0" algn="just" defTabSz="914400" rtl="0" eaLnBrk="0" fontAlgn="base" latinLnBrk="0" hangingPunct="0">
              <a:lnSpc>
                <a:spcPct val="100000"/>
              </a:lnSpc>
              <a:spcBef>
                <a:spcPct val="0"/>
              </a:spcBef>
              <a:spcAft>
                <a:spcPct val="0"/>
              </a:spcAft>
              <a:buClrTx/>
              <a:buSzTx/>
              <a:buFont typeface="Symbol" pitchFamily="18" charset="2"/>
              <a:buChar char=""/>
              <a:tabLst>
                <a:tab pos="1143000" algn="l"/>
              </a:tabLst>
            </a:pPr>
            <a:r>
              <a:rPr kumimoji="0" lang="en-US" sz="1800" b="0" i="0" u="none" strike="noStrike" cap="none" normalizeH="0" baseline="0" dirty="0" smtClean="0">
                <a:ln>
                  <a:noFill/>
                </a:ln>
                <a:solidFill>
                  <a:schemeClr val="bg1"/>
                </a:solidFill>
                <a:effectLst/>
                <a:latin typeface="+mn-lt"/>
                <a:ea typeface="Times New Roman" pitchFamily="18" charset="0"/>
              </a:rPr>
              <a:t> Overall legal structure of the central coordination (need to include EC in the work) including reporting and organization chart</a:t>
            </a:r>
            <a:endParaRPr kumimoji="0" lang="fr-FR" sz="1800" b="0" i="0" u="none" strike="noStrike" cap="none" normalizeH="0" baseline="0" dirty="0" smtClean="0">
              <a:ln>
                <a:noFill/>
              </a:ln>
              <a:solidFill>
                <a:schemeClr val="bg1"/>
              </a:solidFill>
              <a:effectLst/>
              <a:latin typeface="+mn-lt"/>
            </a:endParaRPr>
          </a:p>
          <a:p>
            <a:pPr marL="457200" marR="0" lvl="1" indent="0" algn="just" defTabSz="914400" rtl="0" eaLnBrk="0" fontAlgn="base" latinLnBrk="0" hangingPunct="0">
              <a:lnSpc>
                <a:spcPct val="100000"/>
              </a:lnSpc>
              <a:spcBef>
                <a:spcPct val="0"/>
              </a:spcBef>
              <a:spcAft>
                <a:spcPct val="0"/>
              </a:spcAft>
              <a:buClrTx/>
              <a:buSzTx/>
              <a:buFont typeface="Symbol" pitchFamily="18" charset="2"/>
              <a:buChar char=""/>
              <a:tabLst>
                <a:tab pos="1143000" algn="l"/>
              </a:tabLst>
            </a:pPr>
            <a:r>
              <a:rPr kumimoji="0" lang="en-US" sz="1800" b="0" i="0" u="none" strike="noStrike" cap="none" normalizeH="0" baseline="0" dirty="0" smtClean="0">
                <a:ln>
                  <a:noFill/>
                </a:ln>
                <a:solidFill>
                  <a:schemeClr val="bg1"/>
                </a:solidFill>
                <a:effectLst/>
                <a:latin typeface="+mn-lt"/>
                <a:ea typeface="Times New Roman" pitchFamily="18" charset="0"/>
              </a:rPr>
              <a:t> Financing model and engineering for supporting TIARA activities (infrastructures, R&amp;D programs, </a:t>
            </a:r>
            <a:r>
              <a:rPr kumimoji="0" lang="en-US" sz="1800" b="0" i="0" u="none" strike="noStrike" cap="none" normalizeH="0" baseline="0" dirty="0" err="1" smtClean="0">
                <a:ln>
                  <a:noFill/>
                </a:ln>
                <a:solidFill>
                  <a:schemeClr val="bg1"/>
                </a:solidFill>
                <a:effectLst/>
                <a:latin typeface="+mn-lt"/>
                <a:ea typeface="Times New Roman" pitchFamily="18" charset="0"/>
              </a:rPr>
              <a:t>education&amp;training</a:t>
            </a:r>
            <a:r>
              <a:rPr kumimoji="0" lang="en-US" sz="1800" b="0" i="0" u="none" strike="noStrike" cap="none" normalizeH="0" baseline="0" dirty="0" smtClean="0">
                <a:ln>
                  <a:noFill/>
                </a:ln>
                <a:solidFill>
                  <a:schemeClr val="bg1"/>
                </a:solidFill>
                <a:effectLst/>
                <a:latin typeface="+mn-lt"/>
                <a:ea typeface="Times New Roman" pitchFamily="18" charset="0"/>
              </a:rPr>
              <a:t>, collaboration with industry)</a:t>
            </a:r>
            <a:endParaRPr kumimoji="0" lang="fr-FR" sz="1800" b="0" i="0" u="none" strike="noStrike" cap="none" normalizeH="0" baseline="0" dirty="0" smtClean="0">
              <a:ln>
                <a:noFill/>
              </a:ln>
              <a:solidFill>
                <a:schemeClr val="bg1"/>
              </a:solidFill>
              <a:effectLst/>
              <a:latin typeface="+mn-lt"/>
            </a:endParaRPr>
          </a:p>
          <a:p>
            <a:pPr lvl="1" algn="just" eaLnBrk="0" hangingPunct="0">
              <a:buFont typeface="Symbol" pitchFamily="18" charset="2"/>
              <a:buChar char=""/>
              <a:tabLst>
                <a:tab pos="1143000" algn="l"/>
              </a:tabLst>
            </a:pPr>
            <a:r>
              <a:rPr kumimoji="0" lang="en-US" sz="1800" b="0" i="0" u="none" strike="noStrike" cap="none" normalizeH="0" baseline="0" dirty="0" smtClean="0">
                <a:ln>
                  <a:noFill/>
                </a:ln>
                <a:solidFill>
                  <a:schemeClr val="bg1"/>
                </a:solidFill>
                <a:effectLst/>
                <a:latin typeface="+mn-lt"/>
                <a:ea typeface="Times New Roman" pitchFamily="18" charset="0"/>
              </a:rPr>
              <a:t> </a:t>
            </a:r>
            <a:r>
              <a:rPr kumimoji="0" lang="en-US" sz="1800" b="0" i="0" u="none" strike="noStrike" cap="none" normalizeH="0" baseline="0" dirty="0" smtClean="0">
                <a:ln>
                  <a:noFill/>
                </a:ln>
                <a:solidFill>
                  <a:schemeClr val="bg1"/>
                </a:solidFill>
                <a:effectLst/>
                <a:latin typeface="+mj-lt"/>
                <a:ea typeface="Times New Roman" pitchFamily="18" charset="0"/>
              </a:rPr>
              <a:t>Interactions with other bodies  (</a:t>
            </a:r>
            <a:r>
              <a:rPr lang="en-US" sz="1800" dirty="0" err="1" smtClean="0">
                <a:solidFill>
                  <a:schemeClr val="bg1"/>
                </a:solidFill>
                <a:latin typeface="+mj-lt"/>
              </a:rPr>
              <a:t>NuPECC</a:t>
            </a:r>
            <a:r>
              <a:rPr lang="en-US" sz="1800" dirty="0" smtClean="0">
                <a:solidFill>
                  <a:schemeClr val="bg1"/>
                </a:solidFill>
                <a:latin typeface="+mj-lt"/>
              </a:rPr>
              <a:t>, EUROFEL…)</a:t>
            </a:r>
            <a:endParaRPr kumimoji="0" lang="fr-FR" sz="1800" b="0" i="0" u="none" strike="noStrike" cap="none" normalizeH="0" baseline="0" dirty="0" smtClean="0">
              <a:ln>
                <a:noFill/>
              </a:ln>
              <a:solidFill>
                <a:schemeClr val="bg1"/>
              </a:solidFill>
              <a:effectLst/>
              <a:latin typeface="+mj-lt"/>
            </a:endParaRPr>
          </a:p>
          <a:p>
            <a:pPr marL="457200" marR="0" lvl="1" indent="0" algn="just" defTabSz="914400" rtl="0" eaLnBrk="0" fontAlgn="base" latinLnBrk="0" hangingPunct="0">
              <a:lnSpc>
                <a:spcPct val="100000"/>
              </a:lnSpc>
              <a:spcBef>
                <a:spcPct val="0"/>
              </a:spcBef>
              <a:spcAft>
                <a:spcPct val="0"/>
              </a:spcAft>
              <a:buClrTx/>
              <a:buSzTx/>
              <a:buFont typeface="Symbol" pitchFamily="18" charset="2"/>
              <a:buChar char=""/>
              <a:tabLst>
                <a:tab pos="1143000" algn="l"/>
              </a:tabLst>
            </a:pPr>
            <a:r>
              <a:rPr kumimoji="0" lang="en-US" sz="1800" b="0" i="0" u="none" strike="noStrike" cap="none" normalizeH="0" baseline="0" dirty="0" smtClean="0">
                <a:ln>
                  <a:noFill/>
                </a:ln>
                <a:solidFill>
                  <a:schemeClr val="bg1"/>
                </a:solidFill>
                <a:effectLst/>
                <a:latin typeface="+mn-lt"/>
                <a:ea typeface="Times New Roman" pitchFamily="18" charset="0"/>
              </a:rPr>
              <a:t> Impact of TIARA and related indicators… </a:t>
            </a:r>
            <a:endParaRPr kumimoji="0" lang="en-US" sz="1800" b="0" i="0" u="none" strike="noStrike" cap="none" normalizeH="0" baseline="0" dirty="0" smtClean="0">
              <a:ln>
                <a:noFill/>
              </a:ln>
              <a:solidFill>
                <a:schemeClr val="bg1"/>
              </a:solidFill>
              <a:effectLst/>
              <a:latin typeface="+mn-lt"/>
            </a:endParaRPr>
          </a:p>
        </p:txBody>
      </p:sp>
      <p:sp>
        <p:nvSpPr>
          <p:cNvPr id="10" name="Rectangle 9"/>
          <p:cNvSpPr/>
          <p:nvPr/>
        </p:nvSpPr>
        <p:spPr>
          <a:xfrm>
            <a:off x="409518" y="1311246"/>
            <a:ext cx="726481" cy="400110"/>
          </a:xfrm>
          <a:prstGeom prst="rect">
            <a:avLst/>
          </a:prstGeom>
        </p:spPr>
        <p:txBody>
          <a:bodyPr wrap="none">
            <a:spAutoFit/>
          </a:bodyPr>
          <a:lstStyle/>
          <a:p>
            <a:pPr algn="l"/>
            <a:r>
              <a:rPr lang="fr-FR" b="1" dirty="0" smtClean="0">
                <a:solidFill>
                  <a:schemeClr val="bg1"/>
                </a:solidFill>
              </a:rPr>
              <a:t>WP2</a:t>
            </a:r>
            <a:endParaRPr lang="fr-FR" b="1" dirty="0">
              <a:solidFill>
                <a:schemeClr val="bg1"/>
              </a:solidFill>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Modèle par défaut">
  <a:themeElements>
    <a:clrScheme name="Modèle par défau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fontScheme name="Modèle par défaut">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00">
            <a:alpha val="67000"/>
          </a:srgbClr>
        </a:solidFill>
        <a:ln w="9525" cap="flat" cmpd="sng" algn="ctr">
          <a:solidFill>
            <a:schemeClr val="hlink"/>
          </a:solidFill>
          <a:prstDash val="solid"/>
          <a:round/>
          <a:headEnd type="none" w="med" len="med"/>
          <a:tailEnd type="none" w="med" len="med"/>
        </a:ln>
        <a:effectLst/>
      </a:spPr>
      <a:bodyPr vert="horz" wrap="none" lIns="90000" tIns="46800" rIns="90000" bIns="46800" numCol="1"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2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rgbClr val="FFFF00">
            <a:alpha val="67000"/>
          </a:srgbClr>
        </a:solidFill>
        <a:ln w="9525" cap="flat" cmpd="sng" algn="ctr">
          <a:solidFill>
            <a:schemeClr val="hlink"/>
          </a:solidFill>
          <a:prstDash val="solid"/>
          <a:round/>
          <a:headEnd type="none" w="med" len="med"/>
          <a:tailEnd type="none" w="med" len="med"/>
        </a:ln>
        <a:effectLst/>
      </a:spPr>
      <a:bodyPr vert="horz" wrap="none" lIns="90000" tIns="46800" rIns="90000" bIns="46800" numCol="1"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2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Modèle par défaut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dèle par défau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dèle par défau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Conception personnalisé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L Talk template">
  <a:themeElements>
    <a:clrScheme name="">
      <a:dk1>
        <a:srgbClr val="000000"/>
      </a:dk1>
      <a:lt1>
        <a:srgbClr val="FFFFFF"/>
      </a:lt1>
      <a:dk2>
        <a:srgbClr val="006B61"/>
      </a:dk2>
      <a:lt2>
        <a:srgbClr val="C0C0C0"/>
      </a:lt2>
      <a:accent1>
        <a:srgbClr val="FF00FF"/>
      </a:accent1>
      <a:accent2>
        <a:srgbClr val="00C0C0"/>
      </a:accent2>
      <a:accent3>
        <a:srgbClr val="FFFFFF"/>
      </a:accent3>
      <a:accent4>
        <a:srgbClr val="000000"/>
      </a:accent4>
      <a:accent5>
        <a:srgbClr val="FFAAFF"/>
      </a:accent5>
      <a:accent6>
        <a:srgbClr val="00AEAE"/>
      </a:accent6>
      <a:hlink>
        <a:srgbClr val="00C000"/>
      </a:hlink>
      <a:folHlink>
        <a:srgbClr val="800080"/>
      </a:folHlink>
    </a:clrScheme>
    <a:fontScheme name="SL Talk templat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00">
            <a:alpha val="67000"/>
          </a:srgbClr>
        </a:solidFill>
        <a:ln w="9525" cap="flat" cmpd="sng" algn="ctr">
          <a:solidFill>
            <a:schemeClr val="hlink"/>
          </a:solidFill>
          <a:prstDash val="solid"/>
          <a:round/>
          <a:headEnd type="none" w="med" len="med"/>
          <a:tailEnd type="none" w="med" len="med"/>
        </a:ln>
        <a:effectLst/>
      </a:spPr>
      <a:bodyPr vert="horz" wrap="none" lIns="90000" tIns="46800" rIns="90000" bIns="46800" numCol="1"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2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rgbClr val="FFFF00">
            <a:alpha val="67000"/>
          </a:srgbClr>
        </a:solidFill>
        <a:ln w="9525" cap="flat" cmpd="sng" algn="ctr">
          <a:solidFill>
            <a:schemeClr val="hlink"/>
          </a:solidFill>
          <a:prstDash val="solid"/>
          <a:round/>
          <a:headEnd type="none" w="med" len="med"/>
          <a:tailEnd type="none" w="med" len="med"/>
        </a:ln>
        <a:effectLst/>
      </a:spPr>
      <a:bodyPr vert="horz" wrap="none" lIns="90000" tIns="46800" rIns="90000" bIns="46800" numCol="1"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2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SL Talk template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L Talk templat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SL Talk template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L Talk template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L Talk template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L Talk template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SL Talk template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Conception personnalisé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Conception personnalisé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Conception personnalisée">
  <a:themeElements>
    <a:clrScheme name="4_Conception personnalisé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4_Conception personnalisé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00">
            <a:alpha val="67000"/>
          </a:srgbClr>
        </a:solidFill>
        <a:ln w="9525" cap="flat" cmpd="sng" algn="ctr">
          <a:solidFill>
            <a:schemeClr val="hlink"/>
          </a:solidFill>
          <a:prstDash val="solid"/>
          <a:round/>
          <a:headEnd type="none" w="med" len="med"/>
          <a:tailEnd type="none" w="med" len="med"/>
        </a:ln>
        <a:effectLst/>
      </a:spPr>
      <a:bodyPr vert="horz" wrap="none" lIns="90000" tIns="46800" rIns="90000" bIns="46800" numCol="1"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2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rgbClr val="FFFF00">
            <a:alpha val="67000"/>
          </a:srgbClr>
        </a:solidFill>
        <a:ln w="9525" cap="flat" cmpd="sng" algn="ctr">
          <a:solidFill>
            <a:schemeClr val="hlink"/>
          </a:solidFill>
          <a:prstDash val="solid"/>
          <a:round/>
          <a:headEnd type="none" w="med" len="med"/>
          <a:tailEnd type="none" w="med" len="med"/>
        </a:ln>
        <a:effectLst/>
      </a:spPr>
      <a:bodyPr vert="horz" wrap="none" lIns="90000" tIns="46800" rIns="90000" bIns="46800" numCol="1"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2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4_Conception personnalisé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Conception personnalisé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Conception personnalisé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Conception personnalisé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Conception personnalisé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Conception personnalisé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Conception personnalisé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Conception personnalisé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Conception personnalisé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Conception personnalisé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Conception personnalisé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Conception personnalisé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23448</TotalTime>
  <Words>1539</Words>
  <Application>Microsoft Office PowerPoint</Application>
  <PresentationFormat>Affichage à l'écran (4:3)</PresentationFormat>
  <Paragraphs>328</Paragraphs>
  <Slides>12</Slides>
  <Notes>1</Notes>
  <HiddenSlides>0</HiddenSlides>
  <MMClips>0</MMClips>
  <ScaleCrop>false</ScaleCrop>
  <HeadingPairs>
    <vt:vector size="4" baseType="variant">
      <vt:variant>
        <vt:lpstr>Thème</vt:lpstr>
      </vt:variant>
      <vt:variant>
        <vt:i4>6</vt:i4>
      </vt:variant>
      <vt:variant>
        <vt:lpstr>Titres des diapositives</vt:lpstr>
      </vt:variant>
      <vt:variant>
        <vt:i4>12</vt:i4>
      </vt:variant>
    </vt:vector>
  </HeadingPairs>
  <TitlesOfParts>
    <vt:vector size="18" baseType="lpstr">
      <vt:lpstr>Modèle par défaut</vt:lpstr>
      <vt:lpstr>2_Conception personnalisée</vt:lpstr>
      <vt:lpstr>SL Talk template</vt:lpstr>
      <vt:lpstr>1_Conception personnalisée</vt:lpstr>
      <vt:lpstr>Conception personnalisée</vt:lpstr>
      <vt:lpstr>4_Conception personnalisée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vector>
  </TitlesOfParts>
  <Company>CEA/DSM/DAPNIA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aleksan</dc:creator>
  <cp:lastModifiedBy>Aleksan</cp:lastModifiedBy>
  <cp:revision>989</cp:revision>
  <dcterms:created xsi:type="dcterms:W3CDTF">2002-09-23T10:15:47Z</dcterms:created>
  <dcterms:modified xsi:type="dcterms:W3CDTF">2009-10-05T08:11:10Z</dcterms:modified>
</cp:coreProperties>
</file>