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bookmarkIdSeed="3">
  <p:sldMasterIdLst>
    <p:sldMasterId id="2147483704" r:id="rId1"/>
  </p:sldMasterIdLst>
  <p:notesMasterIdLst>
    <p:notesMasterId r:id="rId8"/>
  </p:notesMasterIdLst>
  <p:handoutMasterIdLst>
    <p:handoutMasterId r:id="rId9"/>
  </p:handoutMasterIdLst>
  <p:sldIdLst>
    <p:sldId id="608" r:id="rId2"/>
    <p:sldId id="614" r:id="rId3"/>
    <p:sldId id="615" r:id="rId4"/>
    <p:sldId id="617" r:id="rId5"/>
    <p:sldId id="618" r:id="rId6"/>
    <p:sldId id="616" r:id="rId7"/>
  </p:sldIdLst>
  <p:sldSz cx="9144000" cy="6858000" type="screen4x3"/>
  <p:notesSz cx="6642100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Erk Jensen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FF0000"/>
    <a:srgbClr val="0066FF"/>
    <a:srgbClr val="0000FF"/>
    <a:srgbClr val="00FF00"/>
    <a:srgbClr val="B2B2B2"/>
    <a:srgbClr val="C0C0C0"/>
    <a:srgbClr val="DDDDDD"/>
    <a:srgbClr val="00187E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598" autoAdjust="0"/>
    <p:restoredTop sz="99232" autoAdjust="0"/>
  </p:normalViewPr>
  <p:slideViewPr>
    <p:cSldViewPr snapToGrid="0" snapToObjects="1" showGuides="1">
      <p:cViewPr varScale="1">
        <p:scale>
          <a:sx n="82" d="100"/>
          <a:sy n="82" d="100"/>
        </p:scale>
        <p:origin x="-90" y="-660"/>
      </p:cViewPr>
      <p:guideLst>
        <p:guide orient="horz" pos="4281"/>
        <p:guide pos="288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52738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212" tIns="45105" rIns="90212" bIns="45105" numCol="1" anchor="t" anchorCtr="0" compatLnSpc="1">
            <a:prstTxWarp prst="textNoShape">
              <a:avLst/>
            </a:prstTxWarp>
          </a:bodyPr>
          <a:lstStyle>
            <a:lvl1pPr defTabSz="90170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52850" y="0"/>
            <a:ext cx="2851150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212" tIns="45105" rIns="90212" bIns="45105" numCol="1" anchor="t" anchorCtr="0" compatLnSpc="1">
            <a:prstTxWarp prst="textNoShape">
              <a:avLst/>
            </a:prstTxWarp>
          </a:bodyPr>
          <a:lstStyle>
            <a:lvl1pPr algn="r" defTabSz="90170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501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52738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212" tIns="45105" rIns="90212" bIns="45105" numCol="1" anchor="b" anchorCtr="0" compatLnSpc="1">
            <a:prstTxWarp prst="textNoShape">
              <a:avLst/>
            </a:prstTxWarp>
          </a:bodyPr>
          <a:lstStyle>
            <a:lvl1pPr defTabSz="90170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501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52850" y="9264650"/>
            <a:ext cx="2851150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212" tIns="45105" rIns="90212" bIns="45105" numCol="1" anchor="b" anchorCtr="0" compatLnSpc="1">
            <a:prstTxWarp prst="textNoShape">
              <a:avLst/>
            </a:prstTxWarp>
          </a:bodyPr>
          <a:lstStyle>
            <a:lvl1pPr algn="r" defTabSz="901700">
              <a:defRPr sz="1200">
                <a:latin typeface="Times New Roman" pitchFamily="18" charset="0"/>
              </a:defRPr>
            </a:lvl1pPr>
          </a:lstStyle>
          <a:p>
            <a:fld id="{E2FFAD65-63AC-4DA8-934F-0B4B9A495A9D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9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78138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549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62375" y="0"/>
            <a:ext cx="2878138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549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82650" y="731838"/>
            <a:ext cx="4876800" cy="36576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549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63575" y="4632325"/>
            <a:ext cx="5314950" cy="438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549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4650"/>
            <a:ext cx="2878138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549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62375" y="9264650"/>
            <a:ext cx="2878138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50003D79-BF69-467B-9085-1CF7B8DA5AD1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003D79-BF69-467B-9085-1CF7B8DA5AD1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02/11/2009</a:t>
            </a:r>
            <a:endParaRPr lang="en-GB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WP7 - SVET</a:t>
            </a:r>
            <a:endParaRPr lang="en-GB" dirty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6D67C4A-828F-4BB9-92D8-54FEEA45536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02/11/2009</a:t>
            </a:r>
            <a:endParaRPr lang="en-GB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04800" y="76200"/>
            <a:ext cx="6172200" cy="288925"/>
          </a:xfrm>
        </p:spPr>
        <p:txBody>
          <a:bodyPr/>
          <a:lstStyle/>
          <a:p>
            <a:r>
              <a:rPr lang="en-GB" smtClean="0"/>
              <a:t>WP7 - SVET</a:t>
            </a:r>
            <a:endParaRPr lang="en-GB" dirty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6D67C4A-828F-4BB9-92D8-54FEEA45536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>
          <a:xfrm>
            <a:off x="6752492" y="76200"/>
            <a:ext cx="2239108" cy="288925"/>
          </a:xfrm>
        </p:spPr>
        <p:txBody>
          <a:bodyPr/>
          <a:lstStyle>
            <a:lvl1pPr algn="r">
              <a:defRPr>
                <a:latin typeface="+mn-lt"/>
              </a:defRPr>
            </a:lvl1pPr>
          </a:lstStyle>
          <a:p>
            <a:r>
              <a:rPr lang="en-GB" smtClean="0"/>
              <a:t>02/11/2009</a:t>
            </a:r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>
          <a:xfrm>
            <a:off x="288388" y="76200"/>
            <a:ext cx="6189783" cy="288925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r>
              <a:rPr lang="en-US" smtClean="0"/>
              <a:t>WP7 - SVET</a:t>
            </a:r>
            <a:endParaRPr lang="en-US" dirty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318694" y="6564067"/>
            <a:ext cx="762000" cy="244475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fld id="{91974DF9-AD47-4691-BA21-BBFCE3637A9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02/11/2009</a:t>
            </a:r>
            <a:endParaRPr lang="en-GB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WP7 - SVET</a:t>
            </a:r>
            <a:endParaRPr lang="en-GB" dirty="0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67C4A-828F-4BB9-92D8-54FEEA45536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02/11/2009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WP7 - SVET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6D67C4A-828F-4BB9-92D8-54FEEA45536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02/11/2009</a:t>
            </a:r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WP7 - SVET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02/11/2009</a:t>
            </a:r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WP7 - SVET</a:t>
            </a:r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02/11/2009</a:t>
            </a:r>
            <a:endParaRPr lang="en-GB" dirty="0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WP7 - SVET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67C4A-828F-4BB9-92D8-54FEEA45536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02/11/2009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WP7 - SVET</a:t>
            </a:r>
            <a:endParaRPr lang="en-GB" dirty="0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67C4A-828F-4BB9-92D8-54FEEA45536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02/11/2009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WP7 - SVET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67C4A-828F-4BB9-92D8-54FEEA45536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02/11/2009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WP7 - SVET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67C4A-828F-4BB9-92D8-54FEEA45536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02/11/2009</a:t>
            </a:r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6D67C4A-828F-4BB9-92D8-54FEEA45536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WP7 - SVET</a:t>
            </a:r>
            <a:endParaRPr lang="en-GB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541338" y="849313"/>
            <a:ext cx="8081962" cy="5537200"/>
          </a:xfrm>
        </p:spPr>
        <p:txBody>
          <a:bodyPr/>
          <a:lstStyle>
            <a:lvl1pPr>
              <a:buClrTx/>
              <a:defRPr/>
            </a:lvl1pPr>
            <a:lvl2pPr>
              <a:buClrTx/>
              <a:defRPr/>
            </a:lvl2pPr>
            <a:lvl3pPr>
              <a:buClrTx/>
              <a:defRPr/>
            </a:lvl3pPr>
            <a:lvl4pPr>
              <a:buClrTx/>
              <a:defRPr/>
            </a:lvl4pPr>
            <a:lvl5pPr>
              <a:buClrTx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duotone>
              <a:schemeClr val="bg2">
                <a:shade val="30000"/>
                <a:satMod val="455000"/>
              </a:schemeClr>
              <a:schemeClr val="bg2">
                <a:tint val="95000"/>
                <a:satMod val="12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731390" y="76200"/>
            <a:ext cx="2260209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r>
              <a:rPr lang="en-GB" smtClean="0"/>
              <a:t>02/11/2009</a:t>
            </a:r>
            <a:endParaRPr lang="en-GB" dirty="0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04800" y="76200"/>
            <a:ext cx="61722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r>
              <a:rPr lang="en-GB" smtClean="0"/>
              <a:t>WP7 - SVET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71804" y="6519204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fld id="{66D67C4A-828F-4BB9-92D8-54FEEA45536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2235200" y="457200"/>
            <a:ext cx="67564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pic>
        <p:nvPicPr>
          <p:cNvPr id="13" name="Picture 2" descr="D:\TEMP\ESGARD\Acc RandD Sustainability\TIARA\Administration\TIARA-logo\Tiara 4Fond noir .png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59327" y="76200"/>
            <a:ext cx="1856515" cy="927965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  <p:sldLayoutId id="2147483662" r:id="rId12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#_ftnref1"/><Relationship Id="rId2" Type="http://schemas.openxmlformats.org/officeDocument/2006/relationships/hyperlink" Target="#_ftnref1"/><Relationship Id="rId1" Type="http://schemas.openxmlformats.org/officeDocument/2006/relationships/slideLayout" Target="../slideLayouts/slideLayout2.xml"/><Relationship Id="rId5" Type="http://schemas.openxmlformats.org/officeDocument/2006/relationships/hyperlink" Target="#_ftnref1"/><Relationship Id="rId4" Type="http://schemas.openxmlformats.org/officeDocument/2006/relationships/hyperlink" Target="#_ftnref1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381000" y="1275008"/>
            <a:ext cx="8458200" cy="1809950"/>
          </a:xfrm>
        </p:spPr>
        <p:txBody>
          <a:bodyPr>
            <a:noAutofit/>
          </a:bodyPr>
          <a:lstStyle/>
          <a:p>
            <a:pPr algn="ctr"/>
            <a:r>
              <a:rPr lang="en-GB" sz="4000" dirty="0" smtClean="0"/>
              <a:t>WP3</a:t>
            </a:r>
            <a:r>
              <a:rPr lang="en-GB" sz="2800" dirty="0" smtClean="0"/>
              <a:t> </a:t>
            </a:r>
            <a:br>
              <a:rPr lang="en-GB" sz="2800" dirty="0" smtClean="0"/>
            </a:br>
            <a:r>
              <a:rPr lang="en-GB" sz="2800" dirty="0" smtClean="0"/>
              <a:t> </a:t>
            </a:r>
            <a:r>
              <a:rPr lang="en-GB" sz="2800" b="1" dirty="0" smtClean="0"/>
              <a:t>Accelerator R&amp;D Infrastructures </a:t>
            </a:r>
            <a:r>
              <a:rPr lang="en-GB" sz="3200" dirty="0" smtClean="0"/>
              <a:t/>
            </a:r>
            <a:br>
              <a:rPr lang="en-GB" sz="3200" dirty="0" smtClean="0"/>
            </a:br>
            <a:r>
              <a:rPr lang="en-GB" sz="1800" cap="none" dirty="0" smtClean="0">
                <a:latin typeface="+mn-lt"/>
              </a:rPr>
              <a:t>Oliver </a:t>
            </a:r>
            <a:r>
              <a:rPr lang="en-GB" sz="1800" cap="none" dirty="0" err="1" smtClean="0">
                <a:latin typeface="+mn-lt"/>
              </a:rPr>
              <a:t>Brüning</a:t>
            </a:r>
            <a:r>
              <a:rPr lang="en-GB" sz="1800" cap="none" dirty="0" smtClean="0">
                <a:latin typeface="+mn-lt"/>
              </a:rPr>
              <a:t>, CERN/BE-ABP</a:t>
            </a:r>
            <a:br>
              <a:rPr lang="en-GB" sz="1800" cap="none" dirty="0" smtClean="0">
                <a:latin typeface="+mn-lt"/>
              </a:rPr>
            </a:br>
            <a:r>
              <a:rPr lang="en-GB" sz="1800" cap="none" dirty="0" smtClean="0">
                <a:latin typeface="+mn-lt"/>
              </a:rPr>
              <a:t>(reported by Erk Jensen, CERN/BE-RF)</a:t>
            </a:r>
            <a:endParaRPr lang="en-GB" sz="3200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62528" y="3084958"/>
            <a:ext cx="8458200" cy="3711130"/>
          </a:xfrm>
        </p:spPr>
        <p:txBody>
          <a:bodyPr>
            <a:noAutofit/>
          </a:bodyPr>
          <a:lstStyle/>
          <a:p>
            <a:r>
              <a:rPr lang="en-GB" sz="2000" b="1" dirty="0" smtClean="0"/>
              <a:t>Objectives: </a:t>
            </a:r>
            <a:r>
              <a:rPr lang="en-GB" sz="2000" dirty="0" smtClean="0"/>
              <a:t>Integrating and optimizing the European infrastructures for accelerator R&amp;D </a:t>
            </a:r>
          </a:p>
          <a:p>
            <a:r>
              <a:rPr lang="en-GB" sz="2000" dirty="0" smtClean="0"/>
              <a:t>The main objectives of WP3 are to make sure that the needs of a broad user community of accelerator R&amp;D infrastructures are adequately taken into account in the construction and operation of the TIARA distributed infrastructure</a:t>
            </a:r>
            <a:r>
              <a:rPr lang="en-GB" sz="2000" dirty="0" smtClean="0"/>
              <a:t>.</a:t>
            </a:r>
          </a:p>
          <a:p>
            <a:endParaRPr lang="en-GB" sz="2000" dirty="0" smtClean="0"/>
          </a:p>
          <a:p>
            <a:endParaRPr lang="en-GB" sz="2000" dirty="0" smtClean="0"/>
          </a:p>
          <a:p>
            <a:r>
              <a:rPr lang="en-GB" sz="2000" b="1" dirty="0" smtClean="0"/>
              <a:t>WP Coordinator: </a:t>
            </a:r>
            <a:r>
              <a:rPr lang="en-GB" sz="2000" dirty="0" smtClean="0"/>
              <a:t>Oliver </a:t>
            </a:r>
            <a:r>
              <a:rPr lang="en-GB" sz="2000" dirty="0" err="1" smtClean="0"/>
              <a:t>Brüning</a:t>
            </a:r>
            <a:r>
              <a:rPr lang="en-GB" sz="2000" dirty="0" smtClean="0"/>
              <a:t>/CERN, </a:t>
            </a:r>
            <a:r>
              <a:rPr lang="en-GB" sz="2000" b="1" dirty="0" smtClean="0"/>
              <a:t>deputy: </a:t>
            </a:r>
            <a:r>
              <a:rPr lang="en-GB" sz="2000" dirty="0" smtClean="0"/>
              <a:t>Hans Braun/PSI</a:t>
            </a:r>
          </a:p>
          <a:p>
            <a:r>
              <a:rPr lang="en-GB" sz="2000" b="1" dirty="0" smtClean="0"/>
              <a:t>Partners: </a:t>
            </a:r>
            <a:r>
              <a:rPr lang="en-GB" sz="2000" dirty="0" smtClean="0"/>
              <a:t>all (CEA, CERN, CNRS, CIEMAT, DESY, GSI, INFN, PSI, STFC, UU)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WP3: Tasks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b="1" dirty="0" smtClean="0"/>
              <a:t>Task 1: </a:t>
            </a:r>
            <a:r>
              <a:rPr lang="en-GB" dirty="0" smtClean="0"/>
              <a:t>Survey the existing accelerator R&amp;D infrastructures and those under development. Evaluation of the </a:t>
            </a:r>
            <a:r>
              <a:rPr lang="en-GB" b="1" dirty="0" smtClean="0"/>
              <a:t>C</a:t>
            </a:r>
            <a:r>
              <a:rPr lang="en-GB" dirty="0" smtClean="0"/>
              <a:t>apacities and </a:t>
            </a:r>
            <a:r>
              <a:rPr lang="en-GB" b="1" dirty="0" smtClean="0"/>
              <a:t>C</a:t>
            </a:r>
            <a:r>
              <a:rPr lang="en-GB" dirty="0" smtClean="0"/>
              <a:t>ost estimation of their utilization. </a:t>
            </a:r>
            <a:endParaRPr lang="en-GB" dirty="0" smtClean="0"/>
          </a:p>
          <a:p>
            <a:r>
              <a:rPr lang="en-GB" b="1" dirty="0" smtClean="0"/>
              <a:t>Task 2: </a:t>
            </a:r>
            <a:r>
              <a:rPr lang="en-GB" b="1" dirty="0" smtClean="0"/>
              <a:t>A</a:t>
            </a:r>
            <a:r>
              <a:rPr lang="en-GB" dirty="0" smtClean="0"/>
              <a:t>ssessing the current, medium- and long-term accelerator R&amp;D infrastructure needs (will require input from WP4 and WP6), </a:t>
            </a:r>
            <a:r>
              <a:rPr lang="en-GB" b="1" dirty="0" smtClean="0"/>
              <a:t>C</a:t>
            </a:r>
            <a:r>
              <a:rPr lang="en-GB" dirty="0" smtClean="0"/>
              <a:t>ompare these needs with the existing infrastructure and </a:t>
            </a:r>
            <a:r>
              <a:rPr lang="en-GB" b="1" dirty="0" smtClean="0"/>
              <a:t>A</a:t>
            </a:r>
            <a:r>
              <a:rPr lang="en-GB" dirty="0" smtClean="0"/>
              <a:t>nalyze discrepancies between the two. </a:t>
            </a:r>
            <a:endParaRPr lang="en-GB" dirty="0" smtClean="0"/>
          </a:p>
          <a:p>
            <a:r>
              <a:rPr lang="en-GB" b="1" dirty="0" smtClean="0"/>
              <a:t>Task 3: </a:t>
            </a:r>
            <a:r>
              <a:rPr lang="en-GB" dirty="0" smtClean="0"/>
              <a:t>Definition of the appropriate </a:t>
            </a:r>
            <a:r>
              <a:rPr lang="en-GB" b="1" dirty="0" smtClean="0"/>
              <a:t>S</a:t>
            </a:r>
            <a:r>
              <a:rPr lang="en-GB" dirty="0" smtClean="0"/>
              <a:t>tructure for ensuring the </a:t>
            </a:r>
            <a:r>
              <a:rPr lang="en-GB" b="1" dirty="0" smtClean="0"/>
              <a:t>S</a:t>
            </a:r>
            <a:r>
              <a:rPr lang="en-GB" dirty="0" smtClean="0"/>
              <a:t>ustainability of the evaluation and recommendations procedures within TIARA and determination of common </a:t>
            </a:r>
            <a:r>
              <a:rPr lang="en-GB" b="1" dirty="0" smtClean="0"/>
              <a:t>C</a:t>
            </a:r>
            <a:r>
              <a:rPr lang="en-GB" dirty="0" smtClean="0"/>
              <a:t>osting methods for the upgrade and construction of individual large </a:t>
            </a:r>
            <a:r>
              <a:rPr lang="en-GB" dirty="0" smtClean="0"/>
              <a:t>infrastructures </a:t>
            </a:r>
            <a:r>
              <a:rPr lang="en-GB" dirty="0" smtClean="0"/>
              <a:t>(including costing of full accelerator facility).</a:t>
            </a:r>
            <a:endParaRPr lang="en-GB" dirty="0" smtClean="0"/>
          </a:p>
          <a:p>
            <a:r>
              <a:rPr lang="en-GB" b="1" dirty="0" smtClean="0"/>
              <a:t>Task 4: </a:t>
            </a:r>
            <a:r>
              <a:rPr lang="en-GB" dirty="0" smtClean="0"/>
              <a:t>Ensuring </a:t>
            </a:r>
            <a:r>
              <a:rPr lang="en-GB" b="1" dirty="0" smtClean="0"/>
              <a:t>A</a:t>
            </a:r>
            <a:r>
              <a:rPr lang="en-GB" dirty="0" smtClean="0"/>
              <a:t>ccess to the </a:t>
            </a:r>
            <a:r>
              <a:rPr lang="en-GB" b="1" dirty="0" smtClean="0"/>
              <a:t>T</a:t>
            </a:r>
            <a:r>
              <a:rPr lang="en-GB" dirty="0" smtClean="0"/>
              <a:t>IARA accelerator R&amp;D </a:t>
            </a:r>
            <a:r>
              <a:rPr lang="en-GB" b="1" dirty="0" smtClean="0"/>
              <a:t>I</a:t>
            </a:r>
            <a:r>
              <a:rPr lang="en-GB" dirty="0" smtClean="0"/>
              <a:t>nfrastructures</a:t>
            </a:r>
            <a:r>
              <a:rPr lang="en-GB" dirty="0" smtClean="0"/>
              <a:t>.</a:t>
            </a:r>
          </a:p>
          <a:p>
            <a:r>
              <a:rPr lang="en-GB" b="1" dirty="0" smtClean="0"/>
              <a:t>Task 5: J</a:t>
            </a:r>
            <a:r>
              <a:rPr lang="en-GB" dirty="0" smtClean="0"/>
              <a:t>oining </a:t>
            </a:r>
            <a:r>
              <a:rPr lang="en-GB" dirty="0" smtClean="0"/>
              <a:t>the </a:t>
            </a:r>
            <a:r>
              <a:rPr lang="en-GB" b="1" dirty="0" smtClean="0"/>
              <a:t>T</a:t>
            </a:r>
            <a:r>
              <a:rPr lang="en-GB" dirty="0" smtClean="0"/>
              <a:t>IARA distributed accelerator R&amp;D </a:t>
            </a:r>
            <a:r>
              <a:rPr lang="en-GB" b="1" dirty="0" smtClean="0"/>
              <a:t>I</a:t>
            </a:r>
            <a:r>
              <a:rPr lang="en-GB" dirty="0" smtClean="0"/>
              <a:t>nfrastructure.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02/11/2009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WP7 - SVET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67C4A-828F-4BB9-92D8-54FEEA45536A}" type="slidenum">
              <a:rPr lang="en-GB" smtClean="0"/>
              <a:pPr/>
              <a:t>2</a:t>
            </a:fld>
            <a:endParaRPr lang="en-GB"/>
          </a:p>
        </p:txBody>
      </p:sp>
      <p:pic>
        <p:nvPicPr>
          <p:cNvPr id="7" name="Picture 2" descr="D:\TEMP\ESGARD\Acc RandD Sustainability\TIARA\Administration\TIARA-logo\Tiara 4Fond noir 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9327" y="76200"/>
            <a:ext cx="1856515" cy="9279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WP3 : Partners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781983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CEA (Antoine </a:t>
            </a:r>
            <a:r>
              <a:rPr lang="en-GB" dirty="0" err="1" smtClean="0"/>
              <a:t>Daël</a:t>
            </a:r>
            <a:r>
              <a:rPr lang="en-GB" dirty="0" smtClean="0"/>
              <a:t>)</a:t>
            </a:r>
          </a:p>
          <a:p>
            <a:r>
              <a:rPr lang="en-GB" dirty="0" smtClean="0"/>
              <a:t>CERN (Oliver </a:t>
            </a:r>
            <a:r>
              <a:rPr lang="en-GB" dirty="0" err="1" smtClean="0"/>
              <a:t>Brüning</a:t>
            </a:r>
            <a:r>
              <a:rPr lang="en-GB" dirty="0" smtClean="0"/>
              <a:t>, WP coordinator)</a:t>
            </a:r>
          </a:p>
          <a:p>
            <a:r>
              <a:rPr lang="en-GB" dirty="0" smtClean="0"/>
              <a:t>CNRS (Bernard Laune)</a:t>
            </a:r>
          </a:p>
          <a:p>
            <a:r>
              <a:rPr lang="en-GB" dirty="0" smtClean="0"/>
              <a:t>CIEMAT (Angel Ibarra Sanchez)</a:t>
            </a:r>
          </a:p>
          <a:p>
            <a:r>
              <a:rPr lang="en-GB" dirty="0" smtClean="0"/>
              <a:t>DESY (Hans Weise)</a:t>
            </a:r>
          </a:p>
          <a:p>
            <a:r>
              <a:rPr lang="en-GB" dirty="0" smtClean="0"/>
              <a:t>GSI (Peter Spiller)</a:t>
            </a:r>
          </a:p>
          <a:p>
            <a:r>
              <a:rPr lang="en-GB" dirty="0" smtClean="0"/>
              <a:t>INFN (Franco </a:t>
            </a:r>
            <a:r>
              <a:rPr lang="en-GB" dirty="0" err="1" smtClean="0"/>
              <a:t>Cerfelli</a:t>
            </a:r>
            <a:r>
              <a:rPr lang="en-GB" dirty="0" smtClean="0"/>
              <a:t>)</a:t>
            </a:r>
          </a:p>
          <a:p>
            <a:r>
              <a:rPr lang="en-GB" dirty="0" smtClean="0"/>
              <a:t>PSI (Hans Braun, WP deputy coordinator)</a:t>
            </a:r>
          </a:p>
          <a:p>
            <a:r>
              <a:rPr lang="en-GB" dirty="0" smtClean="0"/>
              <a:t>STFC (</a:t>
            </a:r>
            <a:r>
              <a:rPr lang="en-GB" dirty="0" err="1" smtClean="0"/>
              <a:t>Swapan</a:t>
            </a:r>
            <a:r>
              <a:rPr lang="en-GB" dirty="0" smtClean="0"/>
              <a:t> </a:t>
            </a:r>
            <a:r>
              <a:rPr lang="en-GB" dirty="0" err="1" smtClean="0"/>
              <a:t>Chattopadhyay</a:t>
            </a:r>
            <a:r>
              <a:rPr lang="en-GB" dirty="0" smtClean="0"/>
              <a:t>)</a:t>
            </a:r>
          </a:p>
          <a:p>
            <a:r>
              <a:rPr lang="en-GB" dirty="0" smtClean="0"/>
              <a:t>UU (Roger </a:t>
            </a:r>
            <a:r>
              <a:rPr lang="en-GB" dirty="0" err="1" smtClean="0"/>
              <a:t>Ruber</a:t>
            </a:r>
            <a:r>
              <a:rPr lang="en-GB" dirty="0" smtClean="0"/>
              <a:t>)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02/11/2009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WP7 - SVET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67C4A-828F-4BB9-92D8-54FEEA45536A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WP3: Deliverables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02/11/2009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WP7 - SVET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67C4A-828F-4BB9-92D8-54FEEA45536A}" type="slidenum">
              <a:rPr lang="en-GB" smtClean="0"/>
              <a:pPr/>
              <a:t>4</a:t>
            </a:fld>
            <a:endParaRPr lang="en-GB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3017838" cy="6350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63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30000" smtClean="0">
                <a:ln>
                  <a:noFill/>
                </a:ln>
                <a:solidFill>
                  <a:schemeClr val="tx1"/>
                </a:solidFill>
                <a:effectLst/>
                <a:latin typeface="ArialMT"/>
                <a:ea typeface="Times New Roman" pitchFamily="18" charset="0"/>
                <a:cs typeface="Times New Roman" pitchFamily="18" charset="0"/>
                <a:hlinkClick r:id="rId2"/>
              </a:rPr>
              <a:t>[</a:t>
            </a:r>
            <a:r>
              <a:rPr kumimoji="0" lang="fr-FR" sz="1000" b="0" i="0" u="none" strike="noStrike" cap="none" normalizeH="0" baseline="30000" smtClean="0" bmk="">
                <a:ln>
                  <a:noFill/>
                </a:ln>
                <a:solidFill>
                  <a:schemeClr val="tx1"/>
                </a:solidFill>
                <a:effectLst/>
                <a:latin typeface="ArialMT"/>
                <a:ea typeface="Times New Roman" pitchFamily="18" charset="0"/>
                <a:cs typeface="Times New Roman" pitchFamily="18" charset="0"/>
                <a:hlinkClick r:id="rId3"/>
              </a:rPr>
              <a:t>1]</a:t>
            </a:r>
            <a:r>
              <a:rPr kumimoji="0" lang="fr-FR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	 </a:t>
            </a:r>
            <a:r>
              <a:rPr kumimoji="0" lang="en-US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CA for Consortium Agreement, C for Contract, GM for General Meeting, R for Report, P for prototype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12" name="Content Placeholder 11"/>
          <p:cNvGraphicFramePr>
            <a:graphicFrameLocks noGrp="1"/>
          </p:cNvGraphicFramePr>
          <p:nvPr>
            <p:ph idx="1"/>
          </p:nvPr>
        </p:nvGraphicFramePr>
        <p:xfrm>
          <a:off x="776251" y="1560945"/>
          <a:ext cx="7601023" cy="3773488"/>
        </p:xfrm>
        <a:graphic>
          <a:graphicData uri="http://schemas.openxmlformats.org/drawingml/2006/table">
            <a:tbl>
              <a:tblPr/>
              <a:tblGrid>
                <a:gridCol w="642017"/>
                <a:gridCol w="607623"/>
                <a:gridCol w="1388034"/>
                <a:gridCol w="4200135"/>
                <a:gridCol w="763214"/>
              </a:tblGrid>
              <a:tr h="235843">
                <a:tc gridSpan="5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 b="1" dirty="0">
                          <a:latin typeface="Arial-BoldMT"/>
                          <a:ea typeface="Times New Roman"/>
                          <a:cs typeface="Arial-BoldMT"/>
                        </a:rPr>
                        <a:t>Deliverables</a:t>
                      </a:r>
                      <a:endParaRPr lang="en-GB" sz="1300" dirty="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358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>
                          <a:latin typeface="Arial"/>
                          <a:ea typeface="Times New Roman"/>
                          <a:cs typeface="Times New Roman"/>
                        </a:rPr>
                        <a:t>Num</a:t>
                      </a:r>
                      <a:endParaRPr lang="en-GB" sz="13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>
                          <a:latin typeface="Arial"/>
                          <a:ea typeface="Times New Roman"/>
                          <a:cs typeface="Times New Roman"/>
                        </a:rPr>
                        <a:t>Nat</a:t>
                      </a:r>
                      <a:endParaRPr lang="en-GB" sz="13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>
                          <a:latin typeface="Arial"/>
                          <a:ea typeface="Times New Roman"/>
                          <a:cs typeface="Times New Roman"/>
                        </a:rPr>
                        <a:t>Short name</a:t>
                      </a:r>
                      <a:endParaRPr lang="en-GB" sz="13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>
                          <a:latin typeface="Arial"/>
                          <a:ea typeface="Times New Roman"/>
                          <a:cs typeface="Times New Roman"/>
                        </a:rPr>
                        <a:t>Description</a:t>
                      </a:r>
                      <a:endParaRPr lang="en-GB" sz="13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>
                          <a:latin typeface="Arial"/>
                          <a:ea typeface="Times New Roman"/>
                          <a:cs typeface="Times New Roman"/>
                        </a:rPr>
                        <a:t>month</a:t>
                      </a:r>
                      <a:endParaRPr lang="en-GB" sz="13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16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en-GB" sz="13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>
                          <a:latin typeface="Arial"/>
                          <a:ea typeface="Times New Roman"/>
                          <a:cs typeface="Times New Roman"/>
                        </a:rPr>
                        <a:t>R</a:t>
                      </a:r>
                      <a:endParaRPr lang="en-GB" sz="13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>
                          <a:latin typeface="Arial"/>
                          <a:ea typeface="Times New Roman"/>
                          <a:cs typeface="Times New Roman"/>
                        </a:rPr>
                        <a:t>ARA</a:t>
                      </a:r>
                      <a:endParaRPr lang="en-GB" sz="13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 dirty="0">
                          <a:latin typeface="Arial"/>
                          <a:ea typeface="Times New Roman"/>
                          <a:cs typeface="Times New Roman"/>
                        </a:rPr>
                        <a:t>Identification of key Accelerator Research Areas</a:t>
                      </a:r>
                      <a:r>
                        <a:rPr lang="en-GB" sz="1500" dirty="0" smtClean="0">
                          <a:latin typeface="Arial"/>
                          <a:ea typeface="Times New Roman"/>
                          <a:cs typeface="Times New Roman"/>
                        </a:rPr>
                        <a:t>. (joint with WP4</a:t>
                      </a:r>
                      <a:r>
                        <a:rPr lang="en-GB" sz="1500" baseline="0" dirty="0" smtClean="0">
                          <a:latin typeface="Arial"/>
                          <a:ea typeface="Times New Roman"/>
                          <a:cs typeface="Times New Roman"/>
                        </a:rPr>
                        <a:t> &amp; 6)</a:t>
                      </a:r>
                      <a:endParaRPr lang="en-GB" sz="1300" dirty="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500" b="1"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en-GB" sz="13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8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>
                          <a:latin typeface="Arial"/>
                          <a:ea typeface="Times New Roman"/>
                          <a:cs typeface="Times New Roman"/>
                        </a:rPr>
                        <a:t>2</a:t>
                      </a:r>
                      <a:endParaRPr lang="en-GB" sz="13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>
                          <a:latin typeface="Arial"/>
                          <a:ea typeface="Times New Roman"/>
                          <a:cs typeface="Times New Roman"/>
                        </a:rPr>
                        <a:t>R</a:t>
                      </a:r>
                      <a:endParaRPr lang="en-GB" sz="13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>
                          <a:latin typeface="Arial"/>
                          <a:ea typeface="Times New Roman"/>
                          <a:cs typeface="Times New Roman"/>
                        </a:rPr>
                        <a:t>ISR</a:t>
                      </a:r>
                      <a:endParaRPr lang="en-GB" sz="13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>
                          <a:latin typeface="Arial"/>
                          <a:ea typeface="Times New Roman"/>
                          <a:cs typeface="Times New Roman"/>
                        </a:rPr>
                        <a:t>Infrastructure Survey Report (sub</a:t>
                      </a:r>
                      <a:r>
                        <a:rPr lang="en-GB" sz="1500" i="1">
                          <a:latin typeface="Arial"/>
                          <a:ea typeface="Times New Roman"/>
                          <a:cs typeface="Times New Roman"/>
                        </a:rPr>
                        <a:t>task 3.1.1</a:t>
                      </a:r>
                      <a:r>
                        <a:rPr lang="en-GB" sz="1500">
                          <a:latin typeface="Arial"/>
                          <a:ea typeface="Times New Roman"/>
                          <a:cs typeface="Times New Roman"/>
                        </a:rPr>
                        <a:t>).</a:t>
                      </a:r>
                      <a:endParaRPr lang="en-GB" sz="13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500" b="1">
                          <a:latin typeface="Arial"/>
                          <a:ea typeface="Times New Roman"/>
                          <a:cs typeface="Times New Roman"/>
                        </a:rPr>
                        <a:t>12</a:t>
                      </a:r>
                      <a:endParaRPr lang="en-GB" sz="13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8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en-GB" sz="13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>
                          <a:latin typeface="Arial"/>
                          <a:ea typeface="Times New Roman"/>
                          <a:cs typeface="Times New Roman"/>
                        </a:rPr>
                        <a:t>DB</a:t>
                      </a:r>
                      <a:endParaRPr lang="en-GB" sz="13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>
                          <a:latin typeface="Arial"/>
                          <a:ea typeface="Times New Roman"/>
                          <a:cs typeface="Times New Roman"/>
                        </a:rPr>
                        <a:t>IWD</a:t>
                      </a:r>
                      <a:endParaRPr lang="en-GB" sz="13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>
                          <a:latin typeface="Arial"/>
                          <a:ea typeface="Times New Roman"/>
                          <a:cs typeface="Times New Roman"/>
                        </a:rPr>
                        <a:t>Infrastructure Web-based Database.</a:t>
                      </a:r>
                      <a:endParaRPr lang="en-GB" sz="13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500" b="1">
                          <a:latin typeface="Arial"/>
                          <a:ea typeface="Times New Roman"/>
                          <a:cs typeface="Times New Roman"/>
                        </a:rPr>
                        <a:t>16</a:t>
                      </a:r>
                      <a:endParaRPr lang="en-GB" sz="13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16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>
                          <a:latin typeface="Arial"/>
                          <a:ea typeface="Times New Roman"/>
                          <a:cs typeface="Times New Roman"/>
                        </a:rPr>
                        <a:t>4</a:t>
                      </a:r>
                      <a:endParaRPr lang="en-GB" sz="13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>
                          <a:latin typeface="Arial"/>
                          <a:ea typeface="Times New Roman"/>
                          <a:cs typeface="Times New Roman"/>
                        </a:rPr>
                        <a:t>R</a:t>
                      </a:r>
                      <a:endParaRPr lang="en-GB" sz="13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>
                          <a:latin typeface="Arial"/>
                          <a:ea typeface="Times New Roman"/>
                          <a:cs typeface="Times New Roman"/>
                        </a:rPr>
                        <a:t>INR</a:t>
                      </a:r>
                      <a:endParaRPr lang="en-GB" sz="13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>
                          <a:latin typeface="Arial"/>
                          <a:ea typeface="Times New Roman"/>
                          <a:cs typeface="Times New Roman"/>
                        </a:rPr>
                        <a:t>Infrastructure Need and Resource comparison.</a:t>
                      </a:r>
                      <a:endParaRPr lang="en-GB" sz="13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500" b="1">
                          <a:latin typeface="Arial"/>
                          <a:ea typeface="Times New Roman"/>
                          <a:cs typeface="Times New Roman"/>
                        </a:rPr>
                        <a:t>24</a:t>
                      </a:r>
                      <a:endParaRPr lang="en-GB" sz="13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8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>
                          <a:latin typeface="Arial"/>
                          <a:ea typeface="Times New Roman"/>
                          <a:cs typeface="Times New Roman"/>
                        </a:rPr>
                        <a:t>5</a:t>
                      </a:r>
                      <a:endParaRPr lang="en-GB" sz="13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>
                          <a:latin typeface="Arial"/>
                          <a:ea typeface="Times New Roman"/>
                          <a:cs typeface="Times New Roman"/>
                        </a:rPr>
                        <a:t>R</a:t>
                      </a:r>
                      <a:endParaRPr lang="en-GB" sz="13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>
                          <a:latin typeface="Arial"/>
                          <a:ea typeface="Times New Roman"/>
                          <a:cs typeface="Times New Roman"/>
                        </a:rPr>
                        <a:t>IAR</a:t>
                      </a:r>
                      <a:endParaRPr lang="en-GB" sz="13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>
                          <a:latin typeface="Arial"/>
                          <a:ea typeface="Times New Roman"/>
                          <a:cs typeface="Times New Roman"/>
                        </a:rPr>
                        <a:t>Infrastructure Access Report (</a:t>
                      </a:r>
                      <a:r>
                        <a:rPr lang="en-GB" sz="1500" i="1">
                          <a:latin typeface="Arial"/>
                          <a:ea typeface="Times New Roman"/>
                          <a:cs typeface="Times New Roman"/>
                        </a:rPr>
                        <a:t>task 3.4</a:t>
                      </a:r>
                      <a:r>
                        <a:rPr lang="en-GB" sz="1500">
                          <a:latin typeface="Arial"/>
                          <a:ea typeface="Times New Roman"/>
                          <a:cs typeface="Times New Roman"/>
                        </a:rPr>
                        <a:t>).</a:t>
                      </a:r>
                      <a:endParaRPr lang="en-GB" sz="13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500" b="1">
                          <a:latin typeface="Arial"/>
                          <a:ea typeface="Times New Roman"/>
                          <a:cs typeface="Times New Roman"/>
                        </a:rPr>
                        <a:t>24</a:t>
                      </a:r>
                      <a:endParaRPr lang="en-GB" sz="13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75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>
                          <a:latin typeface="Arial"/>
                          <a:ea typeface="Times New Roman"/>
                          <a:cs typeface="Times New Roman"/>
                        </a:rPr>
                        <a:t>6</a:t>
                      </a:r>
                      <a:endParaRPr lang="en-GB" sz="13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>
                          <a:latin typeface="Arial"/>
                          <a:ea typeface="Times New Roman"/>
                          <a:cs typeface="Times New Roman"/>
                        </a:rPr>
                        <a:t>R</a:t>
                      </a:r>
                      <a:endParaRPr lang="en-GB" sz="13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>
                          <a:latin typeface="Arial"/>
                          <a:ea typeface="Times New Roman"/>
                          <a:cs typeface="Times New Roman"/>
                        </a:rPr>
                        <a:t>RUC</a:t>
                      </a:r>
                      <a:endParaRPr lang="en-GB" sz="13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>
                          <a:latin typeface="Arial"/>
                          <a:ea typeface="Times New Roman"/>
                          <a:cs typeface="Times New Roman"/>
                        </a:rPr>
                        <a:t>Report on potential Upgrades and/or Construction of New R&amp;D Infrastructures in Europe.</a:t>
                      </a:r>
                      <a:endParaRPr lang="en-GB" sz="13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500" b="1">
                          <a:latin typeface="Arial"/>
                          <a:ea typeface="Times New Roman"/>
                          <a:cs typeface="Times New Roman"/>
                        </a:rPr>
                        <a:t>30</a:t>
                      </a:r>
                      <a:endParaRPr lang="en-GB" sz="13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33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>
                          <a:latin typeface="Arial"/>
                          <a:ea typeface="Times New Roman"/>
                          <a:cs typeface="Times New Roman"/>
                        </a:rPr>
                        <a:t>7</a:t>
                      </a:r>
                      <a:endParaRPr lang="en-GB" sz="13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>
                          <a:latin typeface="Arial"/>
                          <a:ea typeface="Times New Roman"/>
                          <a:cs typeface="Times New Roman"/>
                        </a:rPr>
                        <a:t>R</a:t>
                      </a:r>
                      <a:endParaRPr lang="en-GB" sz="13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>
                          <a:latin typeface="Arial"/>
                          <a:ea typeface="Times New Roman"/>
                          <a:cs typeface="Times New Roman"/>
                        </a:rPr>
                        <a:t>JTI</a:t>
                      </a:r>
                      <a:endParaRPr lang="en-GB" sz="13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>
                          <a:latin typeface="Arial"/>
                          <a:ea typeface="Times New Roman"/>
                          <a:cs typeface="Times New Roman"/>
                        </a:rPr>
                        <a:t>Joining the TIARA distributed accelerator R&amp;D Infrastructure and defining structures for sustaining and maintaining the Infrastructure data base.</a:t>
                      </a:r>
                      <a:endParaRPr lang="en-GB" sz="13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500" b="1" dirty="0">
                          <a:latin typeface="Arial"/>
                          <a:ea typeface="Times New Roman"/>
                          <a:cs typeface="Times New Roman"/>
                        </a:rPr>
                        <a:t>33</a:t>
                      </a:r>
                      <a:endParaRPr lang="en-GB" sz="1300" dirty="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88441" marR="88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3017838" cy="6350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63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30000" smtClean="0">
                <a:ln>
                  <a:noFill/>
                </a:ln>
                <a:solidFill>
                  <a:schemeClr val="tx1"/>
                </a:solidFill>
                <a:effectLst/>
                <a:latin typeface="Times" charset="0"/>
                <a:ea typeface="Times New Roman" pitchFamily="18" charset="0"/>
                <a:cs typeface="Times New Roman" pitchFamily="18" charset="0"/>
                <a:hlinkClick r:id="rId4"/>
              </a:rPr>
              <a:t>[</a:t>
            </a:r>
            <a:r>
              <a:rPr kumimoji="0" lang="fr-FR" sz="1000" b="0" i="0" u="none" strike="noStrike" cap="none" normalizeH="0" baseline="30000" smtClean="0" bmk="">
                <a:ln>
                  <a:noFill/>
                </a:ln>
                <a:solidFill>
                  <a:schemeClr val="tx1"/>
                </a:solidFill>
                <a:effectLst/>
                <a:latin typeface="Times" charset="0"/>
                <a:ea typeface="Times New Roman" pitchFamily="18" charset="0"/>
                <a:cs typeface="Times New Roman" pitchFamily="18" charset="0"/>
                <a:hlinkClick r:id="rId5"/>
              </a:rPr>
              <a:t>1]</a:t>
            </a:r>
            <a:r>
              <a:rPr kumimoji="0" lang="en-US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" charset="0"/>
                <a:ea typeface="Times New Roman" pitchFamily="18" charset="0"/>
                <a:cs typeface="Times New Roman" pitchFamily="18" charset="0"/>
              </a:rPr>
              <a:t> R for Report, DB for Database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WP3: Accelerator Research Areas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lvl="0">
              <a:buNone/>
            </a:pPr>
            <a:r>
              <a:rPr lang="en-GB" dirty="0" smtClean="0"/>
              <a:t>Initial draft list ...</a:t>
            </a:r>
          </a:p>
          <a:p>
            <a:pPr lvl="0"/>
            <a:r>
              <a:rPr lang="en-GB" dirty="0" smtClean="0"/>
              <a:t>RF </a:t>
            </a:r>
            <a:r>
              <a:rPr lang="en-GB" dirty="0" smtClean="0"/>
              <a:t>accelerating system test and development (cryogenic and room temperature)</a:t>
            </a:r>
          </a:p>
          <a:p>
            <a:pPr lvl="0"/>
            <a:r>
              <a:rPr lang="en-GB" dirty="0" smtClean="0"/>
              <a:t>Magnet test and characterization (cryogenic and room temperature)</a:t>
            </a:r>
          </a:p>
          <a:p>
            <a:pPr lvl="0"/>
            <a:r>
              <a:rPr lang="en-GB" dirty="0" smtClean="0"/>
              <a:t>Beam instrumentation</a:t>
            </a:r>
          </a:p>
          <a:p>
            <a:pPr lvl="0"/>
            <a:r>
              <a:rPr lang="en-GB" dirty="0" smtClean="0"/>
              <a:t>Beam physics </a:t>
            </a:r>
          </a:p>
          <a:p>
            <a:pPr lvl="0"/>
            <a:r>
              <a:rPr lang="en-GB" dirty="0" smtClean="0"/>
              <a:t>Advanced acceleration methods like plasma laser acceleration</a:t>
            </a:r>
          </a:p>
          <a:p>
            <a:pPr lvl="0"/>
            <a:r>
              <a:rPr lang="en-GB" dirty="0" smtClean="0"/>
              <a:t>Medical accelerator systems</a:t>
            </a:r>
          </a:p>
          <a:p>
            <a:pPr lvl="0"/>
            <a:r>
              <a:rPr lang="en-GB" dirty="0" smtClean="0"/>
              <a:t>High power </a:t>
            </a:r>
            <a:r>
              <a:rPr lang="en-GB" dirty="0" err="1" smtClean="0"/>
              <a:t>targetry</a:t>
            </a:r>
            <a:endParaRPr lang="en-GB" dirty="0" smtClean="0"/>
          </a:p>
          <a:p>
            <a:pPr lvl="0"/>
            <a:r>
              <a:rPr lang="en-GB" dirty="0" smtClean="0"/>
              <a:t>Development, assessment and testing of radiation hard electronics and materials </a:t>
            </a:r>
          </a:p>
          <a:p>
            <a:pPr lvl="0"/>
            <a:r>
              <a:rPr lang="en-GB" dirty="0" smtClean="0"/>
              <a:t>Material research</a:t>
            </a:r>
          </a:p>
          <a:p>
            <a:pPr lvl="0"/>
            <a:r>
              <a:rPr lang="en-GB" dirty="0" smtClean="0"/>
              <a:t>Precision tooling and manufacturing </a:t>
            </a:r>
          </a:p>
          <a:p>
            <a:pPr lvl="0"/>
            <a:r>
              <a:rPr lang="en-GB" dirty="0" smtClean="0"/>
              <a:t>Alignment and survey techniques for precision alignment</a:t>
            </a:r>
          </a:p>
          <a:p>
            <a:pPr lvl="0"/>
            <a:r>
              <a:rPr lang="en-GB" dirty="0" smtClean="0"/>
              <a:t>…</a:t>
            </a:r>
          </a:p>
          <a:p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02/11/2009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WP7 - SVET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67C4A-828F-4BB9-92D8-54FEEA45536A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WP3: Gantt chart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02/11/2009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WP7 - SVET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67C4A-828F-4BB9-92D8-54FEEA45536A}" type="slidenum">
              <a:rPr lang="en-GB" smtClean="0"/>
              <a:pPr/>
              <a:t>6</a:t>
            </a:fld>
            <a:endParaRPr lang="en-GB"/>
          </a:p>
        </p:txBody>
      </p:sp>
      <p:pic>
        <p:nvPicPr>
          <p:cNvPr id="15" name="Content Placeholder 14" descr="wp3-gantt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2295" y="1551709"/>
            <a:ext cx="8939305" cy="4406403"/>
          </a:xfrm>
        </p:spPr>
      </p:pic>
      <p:grpSp>
        <p:nvGrpSpPr>
          <p:cNvPr id="21" name="Group 20"/>
          <p:cNvGrpSpPr/>
          <p:nvPr/>
        </p:nvGrpSpPr>
        <p:grpSpPr>
          <a:xfrm>
            <a:off x="2691630" y="1330297"/>
            <a:ext cx="1418552" cy="932612"/>
            <a:chOff x="2691630" y="1330297"/>
            <a:chExt cx="1418552" cy="932612"/>
          </a:xfrm>
        </p:grpSpPr>
        <p:sp>
          <p:nvSpPr>
            <p:cNvPr id="16" name="TextBox 15"/>
            <p:cNvSpPr txBox="1"/>
            <p:nvPr/>
          </p:nvSpPr>
          <p:spPr>
            <a:xfrm>
              <a:off x="2691630" y="1330297"/>
              <a:ext cx="1184812" cy="52322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GB" dirty="0" smtClean="0">
                  <a:latin typeface="+mn-lt"/>
                </a:rPr>
                <a:t>input needed</a:t>
              </a:r>
              <a:br>
                <a:rPr lang="en-GB" dirty="0" smtClean="0">
                  <a:latin typeface="+mn-lt"/>
                </a:rPr>
              </a:br>
              <a:r>
                <a:rPr lang="en-GB" dirty="0" smtClean="0">
                  <a:latin typeface="+mn-lt"/>
                </a:rPr>
                <a:t>from WP4,6</a:t>
              </a:r>
              <a:endParaRPr lang="en-GB" dirty="0">
                <a:latin typeface="+mn-lt"/>
              </a:endParaRPr>
            </a:p>
          </p:txBody>
        </p:sp>
        <p:cxnSp>
          <p:nvCxnSpPr>
            <p:cNvPr id="18" name="Elbow Connector 17"/>
            <p:cNvCxnSpPr/>
            <p:nvPr/>
          </p:nvCxnSpPr>
          <p:spPr>
            <a:xfrm>
              <a:off x="3001818" y="1853517"/>
              <a:ext cx="1108364" cy="409392"/>
            </a:xfrm>
            <a:prstGeom prst="bentConnector3">
              <a:avLst>
                <a:gd name="adj1" fmla="val 50000"/>
              </a:avLst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/>
          <p:cNvGrpSpPr/>
          <p:nvPr/>
        </p:nvGrpSpPr>
        <p:grpSpPr>
          <a:xfrm>
            <a:off x="4262582" y="2558473"/>
            <a:ext cx="1418552" cy="932612"/>
            <a:chOff x="4262582" y="2558473"/>
            <a:chExt cx="1418552" cy="932612"/>
          </a:xfrm>
        </p:grpSpPr>
        <p:sp>
          <p:nvSpPr>
            <p:cNvPr id="19" name="TextBox 18"/>
            <p:cNvSpPr txBox="1"/>
            <p:nvPr/>
          </p:nvSpPr>
          <p:spPr>
            <a:xfrm>
              <a:off x="4262582" y="2558473"/>
              <a:ext cx="1184812" cy="52322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GB" dirty="0" smtClean="0">
                  <a:latin typeface="+mn-lt"/>
                </a:rPr>
                <a:t>input needed</a:t>
              </a:r>
              <a:br>
                <a:rPr lang="en-GB" dirty="0" smtClean="0">
                  <a:latin typeface="+mn-lt"/>
                </a:rPr>
              </a:br>
              <a:r>
                <a:rPr lang="en-GB" dirty="0" smtClean="0">
                  <a:latin typeface="+mn-lt"/>
                </a:rPr>
                <a:t>from WP4,6</a:t>
              </a:r>
              <a:endParaRPr lang="en-GB" dirty="0">
                <a:latin typeface="+mn-lt"/>
              </a:endParaRPr>
            </a:p>
          </p:txBody>
        </p:sp>
        <p:cxnSp>
          <p:nvCxnSpPr>
            <p:cNvPr id="20" name="Elbow Connector 19"/>
            <p:cNvCxnSpPr/>
            <p:nvPr/>
          </p:nvCxnSpPr>
          <p:spPr>
            <a:xfrm>
              <a:off x="4572770" y="3081693"/>
              <a:ext cx="1108364" cy="409392"/>
            </a:xfrm>
            <a:prstGeom prst="bentConnector3">
              <a:avLst>
                <a:gd name="adj1" fmla="val 50000"/>
              </a:avLst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3644</TotalTime>
  <Words>503</Words>
  <Application>Microsoft Office PowerPoint</Application>
  <PresentationFormat>On-screen Show (4:3)</PresentationFormat>
  <Paragraphs>103</Paragraphs>
  <Slides>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Trek</vt:lpstr>
      <vt:lpstr>WP3   Accelerator R&amp;D Infrastructures  Oliver Brüning, CERN/BE-ABP (reported by Erk Jensen, CERN/BE-RF)</vt:lpstr>
      <vt:lpstr>WP3: Tasks</vt:lpstr>
      <vt:lpstr>WP3 : Partners</vt:lpstr>
      <vt:lpstr>WP3: Deliverables</vt:lpstr>
      <vt:lpstr>WP3: Accelerator Research Areas</vt:lpstr>
      <vt:lpstr>WP3: Gantt chart</vt:lpstr>
    </vt:vector>
  </TitlesOfParts>
  <Company>CERN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TIARA and TIARA-pp  Erk Jensen, BE-RF </dc:title>
  <dc:creator>Erk Jensen</dc:creator>
  <cp:lastModifiedBy>Erk Jensen</cp:lastModifiedBy>
  <cp:revision>289</cp:revision>
  <cp:lastPrinted>2001-02-28T11:02:29Z</cp:lastPrinted>
  <dcterms:created xsi:type="dcterms:W3CDTF">2009-10-02T08:20:27Z</dcterms:created>
  <dcterms:modified xsi:type="dcterms:W3CDTF">2009-11-02T08:33:11Z</dcterms:modified>
</cp:coreProperties>
</file>