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2"/>
  </p:notesMasterIdLst>
  <p:handoutMasterIdLst>
    <p:handoutMasterId r:id="rId13"/>
  </p:handoutMasterIdLst>
  <p:sldIdLst>
    <p:sldId id="366" r:id="rId7"/>
    <p:sldId id="569" r:id="rId8"/>
    <p:sldId id="572" r:id="rId9"/>
    <p:sldId id="575" r:id="rId10"/>
    <p:sldId id="574" r:id="rId11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79E2A"/>
    <a:srgbClr val="003399"/>
    <a:srgbClr val="0000FF"/>
    <a:srgbClr val="0033CC"/>
    <a:srgbClr val="000099"/>
    <a:srgbClr val="FFFF99"/>
    <a:srgbClr val="FFFF66"/>
    <a:srgbClr val="FF6600"/>
    <a:srgbClr val="FFC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136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31/10/2009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vacchi@ts.infn.it" TargetMode="External"/><Relationship Id="rId3" Type="http://schemas.openxmlformats.org/officeDocument/2006/relationships/hyperlink" Target="mailto:Steve.myers@cern.ch" TargetMode="External"/><Relationship Id="rId7" Type="http://schemas.openxmlformats.org/officeDocument/2006/relationships/hyperlink" Target="mailto:H.Eickhoff@gsi.de" TargetMode="External"/><Relationship Id="rId2" Type="http://schemas.openxmlformats.org/officeDocument/2006/relationships/hyperlink" Target="mailto:Roy.aleksan@cea.fr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karsten.wurr@desy.de" TargetMode="External"/><Relationship Id="rId11" Type="http://schemas.openxmlformats.org/officeDocument/2006/relationships/hyperlink" Target="mailto:Tord.Ekelof@physics.uu.se" TargetMode="External"/><Relationship Id="rId5" Type="http://schemas.openxmlformats.org/officeDocument/2006/relationships/hyperlink" Target="mailto:Ramon.gavela@ciemat.es" TargetMode="External"/><Relationship Id="rId10" Type="http://schemas.openxmlformats.org/officeDocument/2006/relationships/hyperlink" Target="mailto:John.womersley@stfc.ac.uk" TargetMode="External"/><Relationship Id="rId4" Type="http://schemas.openxmlformats.org/officeDocument/2006/relationships/hyperlink" Target="mailto:muller@ipno.in2P3.fr" TargetMode="External"/><Relationship Id="rId9" Type="http://schemas.openxmlformats.org/officeDocument/2006/relationships/hyperlink" Target="mailto:Leonid.rivkin@psi.ch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94226" y="1166813"/>
            <a:ext cx="209288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TPB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November 2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330995" y="0"/>
            <a:ext cx="3861955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TIARA-PP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507189" y="5476921"/>
            <a:ext cx="203292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Deliverables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24"/>
          <p:cNvSpPr txBox="1">
            <a:spLocks noChangeArrowheads="1"/>
          </p:cNvSpPr>
          <p:nvPr/>
        </p:nvSpPr>
        <p:spPr bwMode="auto">
          <a:xfrm>
            <a:off x="2497793" y="1311246"/>
            <a:ext cx="3416513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Package </a:t>
            </a:r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3135436" y="252369"/>
            <a:ext cx="2262159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63466" y="1165194"/>
          <a:ext cx="609600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261301">
                <a:tc>
                  <a:txBody>
                    <a:bodyPr/>
                    <a:lstStyle/>
                    <a:p>
                      <a:r>
                        <a:rPr lang="fr-FR" sz="2400" dirty="0" err="1" smtClean="0">
                          <a:solidFill>
                            <a:schemeClr val="tx1"/>
                          </a:solidFill>
                        </a:rPr>
                        <a:t>Establishing</a:t>
                      </a:r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 the </a:t>
                      </a:r>
                      <a:r>
                        <a:rPr lang="fr-FR" sz="2400" dirty="0" err="1" smtClean="0">
                          <a:solidFill>
                            <a:schemeClr val="tx1"/>
                          </a:solidFill>
                        </a:rPr>
                        <a:t>Governance</a:t>
                      </a:r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 of TIARA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-1" y="1785915"/>
          <a:ext cx="9144003" cy="1371600"/>
        </p:xfrm>
        <a:graphic>
          <a:graphicData uri="http://schemas.openxmlformats.org/drawingml/2006/table">
            <a:tbl>
              <a:tblPr/>
              <a:tblGrid>
                <a:gridCol w="2111861"/>
                <a:gridCol w="703618"/>
                <a:gridCol w="704628"/>
                <a:gridCol w="671314"/>
                <a:gridCol w="736930"/>
                <a:gridCol w="704628"/>
                <a:gridCol w="704628"/>
                <a:gridCol w="703618"/>
                <a:gridCol w="704628"/>
                <a:gridCol w="704628"/>
                <a:gridCol w="693522"/>
              </a:tblGrid>
              <a:tr h="406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Participant number 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Participant short name 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CEA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CERN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CNRS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CIEMAT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DESY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GSI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INFN</a:t>
                      </a:r>
                      <a:endParaRPr lang="fr-FR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PSI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STFC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UPP</a:t>
                      </a:r>
                      <a:endParaRPr lang="fr-FR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289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Person-months per participant: </a:t>
                      </a:r>
                      <a:r>
                        <a:rPr lang="en-GB" sz="18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*</a:t>
                      </a:r>
                      <a:endParaRPr lang="fr-FR" sz="1800" b="1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GB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4798953" y="3429000"/>
          <a:ext cx="4345047" cy="3352800"/>
        </p:xfrm>
        <a:graphic>
          <a:graphicData uri="http://schemas.openxmlformats.org/drawingml/2006/table">
            <a:tbl>
              <a:tblPr/>
              <a:tblGrid>
                <a:gridCol w="1241442"/>
                <a:gridCol w="3103605"/>
              </a:tblGrid>
              <a:tr h="365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Contacts</a:t>
                      </a:r>
                      <a:endParaRPr lang="fr-FR" sz="2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65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CEA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/>
                        </a:rPr>
                        <a:t>Roy.aleksan@cea.fr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CERN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/>
                        </a:rPr>
                        <a:t>Steve.myers@cern.ch</a:t>
                      </a: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CNRS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/>
                        </a:rPr>
                        <a:t>muller@ipno.in2P3.fr</a:t>
                      </a: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imes New Roman"/>
                          <a:ea typeface="Times New Roman"/>
                          <a:cs typeface="Times New Roman"/>
                        </a:rPr>
                        <a:t>CIEMAT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/>
                        </a:rPr>
                        <a:t>Ramon.gavela@ciemat.es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DESY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/>
                        </a:rPr>
                        <a:t>karsten.wurr@desy.de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GSI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/>
                        </a:rPr>
                        <a:t>H.Eickhoff@gsi.de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INFN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/>
                        </a:rPr>
                        <a:t>vacchi@ts.infn.it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PSI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9"/>
                        </a:rPr>
                        <a:t>Leonid.rivkin@psi.ch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0"/>
                        </a:rPr>
                        <a:t>John.womersley@stfc.ac.uk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13172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</a:rPr>
                        <a:t>Uppsala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1"/>
                        </a:rPr>
                        <a:t>Tord.Ekelof@physics.uu.se</a:t>
                      </a: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11" name="ZoneTexte 10"/>
          <p:cNvSpPr txBox="1"/>
          <p:nvPr/>
        </p:nvSpPr>
        <p:spPr>
          <a:xfrm>
            <a:off x="373005" y="3648078"/>
            <a:ext cx="367119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*</a:t>
            </a:r>
            <a:r>
              <a:rPr lang="fr-FR" b="1" dirty="0" err="1" smtClean="0">
                <a:solidFill>
                  <a:schemeClr val="bg1"/>
                </a:solidFill>
              </a:rPr>
              <a:t>At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this</a:t>
            </a:r>
            <a:r>
              <a:rPr lang="fr-FR" b="1" dirty="0" smtClean="0">
                <a:solidFill>
                  <a:schemeClr val="bg1"/>
                </a:solidFill>
              </a:rPr>
              <a:t> stage the </a:t>
            </a:r>
            <a:r>
              <a:rPr lang="fr-FR" b="1" dirty="0" err="1" smtClean="0">
                <a:solidFill>
                  <a:schemeClr val="bg1"/>
                </a:solidFill>
              </a:rPr>
              <a:t>person</a:t>
            </a:r>
            <a:r>
              <a:rPr lang="fr-FR" b="1" dirty="0" smtClean="0">
                <a:solidFill>
                  <a:schemeClr val="bg1"/>
                </a:solidFill>
              </a:rPr>
              <a:t>-</a:t>
            </a:r>
            <a:r>
              <a:rPr lang="fr-FR" b="1" dirty="0" err="1" smtClean="0">
                <a:solidFill>
                  <a:schemeClr val="bg1"/>
                </a:solidFill>
              </a:rPr>
              <a:t>month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a</a:t>
            </a:r>
            <a:r>
              <a:rPr lang="fr-FR" b="1" dirty="0" smtClean="0">
                <a:solidFill>
                  <a:schemeClr val="bg1"/>
                </a:solidFill>
              </a:rPr>
              <a:t>re indicative and </a:t>
            </a:r>
            <a:r>
              <a:rPr lang="fr-FR" b="1" dirty="0" err="1" smtClean="0">
                <a:solidFill>
                  <a:schemeClr val="bg1"/>
                </a:solidFill>
              </a:rPr>
              <a:t>need</a:t>
            </a:r>
            <a:r>
              <a:rPr lang="fr-FR" b="1" dirty="0" smtClean="0">
                <a:solidFill>
                  <a:schemeClr val="bg1"/>
                </a:solidFill>
              </a:rPr>
              <a:t> to </a:t>
            </a:r>
            <a:r>
              <a:rPr lang="fr-FR" b="1" dirty="0" err="1" smtClean="0">
                <a:solidFill>
                  <a:schemeClr val="bg1"/>
                </a:solidFill>
              </a:rPr>
              <a:t>be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</a:p>
          <a:p>
            <a:pPr algn="l"/>
            <a:r>
              <a:rPr lang="fr-FR" b="1" dirty="0" err="1" smtClean="0">
                <a:solidFill>
                  <a:schemeClr val="bg1"/>
                </a:solidFill>
              </a:rPr>
              <a:t>w</a:t>
            </a:r>
            <a:r>
              <a:rPr lang="fr-FR" b="1" dirty="0" err="1" smtClean="0">
                <a:solidFill>
                  <a:schemeClr val="bg1"/>
                </a:solidFill>
              </a:rPr>
              <a:t>orked</a:t>
            </a:r>
            <a:r>
              <a:rPr lang="fr-FR" b="1" dirty="0" smtClean="0">
                <a:solidFill>
                  <a:schemeClr val="bg1"/>
                </a:solidFill>
              </a:rPr>
              <a:t> out by </a:t>
            </a:r>
            <a:r>
              <a:rPr lang="fr-FR" b="1" dirty="0" err="1" smtClean="0">
                <a:solidFill>
                  <a:schemeClr val="bg1"/>
                </a:solidFill>
              </a:rPr>
              <a:t>determining</a:t>
            </a:r>
            <a:r>
              <a:rPr lang="fr-FR" b="1" dirty="0" smtClean="0">
                <a:solidFill>
                  <a:schemeClr val="bg1"/>
                </a:solidFill>
              </a:rPr>
              <a:t> to</a:t>
            </a:r>
          </a:p>
          <a:p>
            <a:pPr algn="l"/>
            <a:r>
              <a:rPr lang="fr-FR" b="1" dirty="0" err="1" smtClean="0">
                <a:solidFill>
                  <a:schemeClr val="bg1"/>
                </a:solidFill>
              </a:rPr>
              <a:t>w</a:t>
            </a:r>
            <a:r>
              <a:rPr lang="fr-FR" b="1" dirty="0" err="1" smtClean="0">
                <a:solidFill>
                  <a:schemeClr val="bg1"/>
                </a:solidFill>
              </a:rPr>
              <a:t>hich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activities</a:t>
            </a:r>
            <a:r>
              <a:rPr lang="fr-FR" b="1" dirty="0" smtClean="0">
                <a:solidFill>
                  <a:schemeClr val="bg1"/>
                </a:solidFill>
              </a:rPr>
              <a:t> the </a:t>
            </a:r>
            <a:r>
              <a:rPr lang="fr-FR" b="1" dirty="0" err="1" smtClean="0">
                <a:solidFill>
                  <a:schemeClr val="bg1"/>
                </a:solidFill>
              </a:rPr>
              <a:t>partners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err="1" smtClean="0">
                <a:solidFill>
                  <a:schemeClr val="bg1"/>
                </a:solidFill>
              </a:rPr>
              <a:t>w</a:t>
            </a:r>
            <a:r>
              <a:rPr lang="fr-FR" b="1" dirty="0" err="1" smtClean="0">
                <a:solidFill>
                  <a:schemeClr val="bg1"/>
                </a:solidFill>
              </a:rPr>
              <a:t>ish</a:t>
            </a:r>
            <a:r>
              <a:rPr lang="fr-FR" b="1" dirty="0" smtClean="0">
                <a:solidFill>
                  <a:schemeClr val="bg1"/>
                </a:solidFill>
              </a:rPr>
              <a:t> to </a:t>
            </a:r>
            <a:r>
              <a:rPr lang="fr-FR" b="1" dirty="0" err="1" smtClean="0">
                <a:solidFill>
                  <a:schemeClr val="bg1"/>
                </a:solidFill>
              </a:rPr>
              <a:t>work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64343" y="76505"/>
            <a:ext cx="2237280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 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190439" y="1420785"/>
          <a:ext cx="8770995" cy="5181600"/>
        </p:xfrm>
        <a:graphic>
          <a:graphicData uri="http://schemas.openxmlformats.org/drawingml/2006/table">
            <a:tbl>
              <a:tblPr/>
              <a:tblGrid>
                <a:gridCol w="924116"/>
                <a:gridCol w="7846879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Task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Description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2.1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Agreement on TIARA General Issues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2.1.1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Agreement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on the Mission and Scope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2.1.2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Agreement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on Central Coordination Guidelines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2.2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Structural </a:t>
                      </a:r>
                      <a:r>
                        <a:rPr lang="en-GB" sz="2000" b="0" dirty="0">
                          <a:latin typeface="Times New Roman"/>
                          <a:ea typeface="Times New Roman"/>
                          <a:cs typeface="Times New Roman"/>
                        </a:rPr>
                        <a:t>and Financial Needs 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2.2.1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Advising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Mechanisms and Organization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2.2.1.1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- Scientific 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&amp; Technical Advising mechanism and Organization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2.2.1.2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- Education 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&amp;Training Advising mechanism and Organization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2.2.1.3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- Industrial 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Issue Advising mechanism and Organization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2.2.2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Identification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of the Bodies with which Collaboration is needed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2.2.3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Enabling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efficient communication, dissemination and outreach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2.2.4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Financial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Management Needs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2.3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Toward the TIARA Implementation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2.3.1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Agreement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on Initial TIARA Infrastructures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2.3.2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Financial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Management Model and Engineering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2.3.3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Overall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Legal Structure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2.3.4</a:t>
                      </a:r>
                      <a:endParaRPr lang="fr-FR" sz="2000" b="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   - TIARA </a:t>
                      </a:r>
                      <a:r>
                        <a:rPr lang="en-GB" sz="2000" b="0" i="1" dirty="0">
                          <a:latin typeface="Times New Roman"/>
                          <a:ea typeface="Times New Roman"/>
                          <a:cs typeface="Times New Roman"/>
                        </a:rPr>
                        <a:t>Impact and related Indicators</a:t>
                      </a:r>
                      <a:endParaRPr lang="fr-FR" sz="20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36253" y="76505"/>
            <a:ext cx="3493457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  deliverables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2041506"/>
          <a:ext cx="9143999" cy="3962400"/>
        </p:xfrm>
        <a:graphic>
          <a:graphicData uri="http://schemas.openxmlformats.org/drawingml/2006/table">
            <a:tbl>
              <a:tblPr/>
              <a:tblGrid>
                <a:gridCol w="798942"/>
                <a:gridCol w="559914"/>
                <a:gridCol w="162560"/>
                <a:gridCol w="6811423"/>
                <a:gridCol w="811160"/>
              </a:tblGrid>
              <a:tr h="0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Deliverables 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(brief description and month of delivery)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Num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Nat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Description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month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D2.1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Memorandum of Agreement on General Issues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D2.2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Report on Advisory Mechanisms and Organization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D2.3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Report on Collaboration with Other Bodies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D2.4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Report on Communication, Dissemination and Outreach Structure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D2.5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Report on Financial Management Needs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D2.6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Memorandum of Agreement on Initial TIARA Infrastructures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D2.7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latin typeface="Times New Roman"/>
                          <a:ea typeface="Times New Roman"/>
                          <a:cs typeface="Times New Roman"/>
                        </a:rPr>
                        <a:t>MoU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 on Financial Model and Engineering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D2.8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latin typeface="Times New Roman"/>
                          <a:ea typeface="Times New Roman"/>
                          <a:cs typeface="Times New Roman"/>
                        </a:rPr>
                        <a:t>MoU</a:t>
                      </a: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 on Legal Issues and Documents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D2.9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Report on TIARA Impact Measurement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D2.10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  <a:endParaRPr lang="fr-FR" sz="2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Times New Roman"/>
                          <a:ea typeface="Times New Roman"/>
                          <a:cs typeface="Times New Roman"/>
                        </a:rPr>
                        <a:t>Final Memorandum of Agreement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000" b="1" dirty="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fr-FR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3017838" cy="793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55491" y="76505"/>
            <a:ext cx="3454985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schedule</a:t>
            </a:r>
            <a:endParaRPr lang="en-US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9" name="Picture 1" descr="D:\TEMP\ESGARD\Acc RandD Sustainability\TIARA\TIARA proposal\WP2\WP2_1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8681"/>
            <a:ext cx="9144000" cy="5648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23568</TotalTime>
  <Words>347</Words>
  <Application>Microsoft Office PowerPoint</Application>
  <PresentationFormat>Affichage à l'écran (4:3)</PresentationFormat>
  <Paragraphs>153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1008</cp:revision>
  <dcterms:created xsi:type="dcterms:W3CDTF">2002-09-23T10:15:47Z</dcterms:created>
  <dcterms:modified xsi:type="dcterms:W3CDTF">2009-10-31T22:23:17Z</dcterms:modified>
</cp:coreProperties>
</file>