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739" r:id="rId2"/>
    <p:sldMasterId id="2147483650" r:id="rId3"/>
    <p:sldMasterId id="2147483726" r:id="rId4"/>
    <p:sldMasterId id="2147483714" r:id="rId5"/>
    <p:sldMasterId id="2147483657" r:id="rId6"/>
  </p:sldMasterIdLst>
  <p:notesMasterIdLst>
    <p:notesMasterId r:id="rId12"/>
  </p:notesMasterIdLst>
  <p:handoutMasterIdLst>
    <p:handoutMasterId r:id="rId13"/>
  </p:handoutMasterIdLst>
  <p:sldIdLst>
    <p:sldId id="366" r:id="rId7"/>
    <p:sldId id="569" r:id="rId8"/>
    <p:sldId id="572" r:id="rId9"/>
    <p:sldId id="574" r:id="rId10"/>
    <p:sldId id="576" r:id="rId11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679E2A"/>
    <a:srgbClr val="003399"/>
    <a:srgbClr val="0000FF"/>
    <a:srgbClr val="0033CC"/>
    <a:srgbClr val="000099"/>
    <a:srgbClr val="FFFF99"/>
    <a:srgbClr val="FFFF66"/>
    <a:srgbClr val="FF6600"/>
    <a:srgbClr val="FFC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1362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notesViewPr>
    <p:cSldViewPr>
      <p:cViewPr varScale="1">
        <p:scale>
          <a:sx n="49" d="100"/>
          <a:sy n="49" d="100"/>
        </p:scale>
        <p:origin x="-2070" y="-114"/>
      </p:cViewPr>
      <p:guideLst>
        <p:guide orient="horz" pos="3128"/>
        <p:guide pos="214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EMP\ESGARD\Acc%20RandD%20Sustainability\TIARA\TIARA%20proposal\WP1\Deliverable-and-Milestone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TEMP\ESGARD\Acc%20RandD%20Sustainability\TIARA\TIARA%20proposal\WP1\Deliverable-and-Mileston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title>
      <c:tx>
        <c:rich>
          <a:bodyPr/>
          <a:lstStyle/>
          <a:p>
            <a:pPr>
              <a:defRPr/>
            </a:pPr>
            <a:r>
              <a:rPr lang="en-US"/>
              <a:t>Scheduled deliverables</a:t>
            </a:r>
            <a:r>
              <a:rPr lang="en-US" baseline="0"/>
              <a:t> </a:t>
            </a:r>
            <a:r>
              <a:rPr lang="en-US"/>
              <a:t>vs months</a:t>
            </a:r>
          </a:p>
        </c:rich>
      </c:tx>
      <c:layout>
        <c:manualLayout>
          <c:xMode val="edge"/>
          <c:yMode val="edge"/>
          <c:x val="0.27870668289777784"/>
          <c:y val="3.1884050694043056E-2"/>
        </c:manualLayout>
      </c:layout>
    </c:title>
    <c:plotArea>
      <c:layout>
        <c:manualLayout>
          <c:layoutTarget val="inner"/>
          <c:xMode val="edge"/>
          <c:yMode val="edge"/>
          <c:x val="9.8595923748370867E-2"/>
          <c:y val="0.12826570757797395"/>
          <c:w val="0.87383701417369009"/>
          <c:h val="0.65989671332444022"/>
        </c:manualLayout>
      </c:layout>
      <c:lineChart>
        <c:grouping val="standard"/>
        <c:ser>
          <c:idx val="0"/>
          <c:order val="0"/>
          <c:tx>
            <c:strRef>
              <c:f>'D-indicator'!$C$1</c:f>
              <c:strCache>
                <c:ptCount val="1"/>
                <c:pt idx="0">
                  <c:v>Integral scheduled deliverables</c:v>
                </c:pt>
              </c:strCache>
            </c:strRef>
          </c:tx>
          <c:cat>
            <c:numRef>
              <c:f>'D-indicator'!$A$2:$A$38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'D-indicator'!$C$2:$C$38</c:f>
              <c:numCache>
                <c:formatCode>General</c:formatCode>
                <c:ptCount val="37"/>
                <c:pt idx="0">
                  <c:v>2</c:v>
                </c:pt>
                <c:pt idx="1">
                  <c:v>4</c:v>
                </c:pt>
                <c:pt idx="2">
                  <c:v>5</c:v>
                </c:pt>
                <c:pt idx="3">
                  <c:v>7</c:v>
                </c:pt>
                <c:pt idx="4">
                  <c:v>8</c:v>
                </c:pt>
                <c:pt idx="5">
                  <c:v>8</c:v>
                </c:pt>
                <c:pt idx="6">
                  <c:v>9</c:v>
                </c:pt>
                <c:pt idx="7">
                  <c:v>9</c:v>
                </c:pt>
                <c:pt idx="8">
                  <c:v>9</c:v>
                </c:pt>
                <c:pt idx="9">
                  <c:v>12</c:v>
                </c:pt>
                <c:pt idx="10">
                  <c:v>15</c:v>
                </c:pt>
                <c:pt idx="11">
                  <c:v>15</c:v>
                </c:pt>
                <c:pt idx="12">
                  <c:v>18</c:v>
                </c:pt>
                <c:pt idx="13">
                  <c:v>18</c:v>
                </c:pt>
                <c:pt idx="14">
                  <c:v>19</c:v>
                </c:pt>
                <c:pt idx="15">
                  <c:v>19</c:v>
                </c:pt>
                <c:pt idx="16">
                  <c:v>21</c:v>
                </c:pt>
                <c:pt idx="17">
                  <c:v>21</c:v>
                </c:pt>
                <c:pt idx="18">
                  <c:v>26</c:v>
                </c:pt>
                <c:pt idx="19">
                  <c:v>27</c:v>
                </c:pt>
                <c:pt idx="20">
                  <c:v>29</c:v>
                </c:pt>
                <c:pt idx="21">
                  <c:v>29</c:v>
                </c:pt>
                <c:pt idx="22">
                  <c:v>31</c:v>
                </c:pt>
                <c:pt idx="23">
                  <c:v>31</c:v>
                </c:pt>
                <c:pt idx="24">
                  <c:v>39</c:v>
                </c:pt>
                <c:pt idx="25">
                  <c:v>39</c:v>
                </c:pt>
                <c:pt idx="26">
                  <c:v>39</c:v>
                </c:pt>
                <c:pt idx="27">
                  <c:v>39</c:v>
                </c:pt>
                <c:pt idx="28">
                  <c:v>40</c:v>
                </c:pt>
                <c:pt idx="29">
                  <c:v>40</c:v>
                </c:pt>
                <c:pt idx="30">
                  <c:v>44</c:v>
                </c:pt>
                <c:pt idx="31">
                  <c:v>44</c:v>
                </c:pt>
                <c:pt idx="32">
                  <c:v>46</c:v>
                </c:pt>
                <c:pt idx="33">
                  <c:v>49</c:v>
                </c:pt>
                <c:pt idx="34">
                  <c:v>50</c:v>
                </c:pt>
                <c:pt idx="35">
                  <c:v>52</c:v>
                </c:pt>
                <c:pt idx="36">
                  <c:v>55</c:v>
                </c:pt>
              </c:numCache>
            </c:numRef>
          </c:val>
        </c:ser>
        <c:marker val="1"/>
        <c:axId val="122214656"/>
        <c:axId val="124516224"/>
      </c:lineChart>
      <c:catAx>
        <c:axId val="12221465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/>
                </a:pPr>
                <a:r>
                  <a:rPr lang="en-US" sz="1600"/>
                  <a:t>Month</a:t>
                </a:r>
              </a:p>
            </c:rich>
          </c:tx>
          <c:layout>
            <c:manualLayout>
              <c:xMode val="edge"/>
              <c:yMode val="edge"/>
              <c:x val="0.49284947877713831"/>
              <c:y val="0.88255537957637864"/>
            </c:manualLayout>
          </c:layout>
        </c:title>
        <c:numFmt formatCode="General" sourceLinked="0"/>
        <c:majorTickMark val="none"/>
        <c:tickLblPos val="nextTo"/>
        <c:txPr>
          <a:bodyPr/>
          <a:lstStyle/>
          <a:p>
            <a:pPr>
              <a:defRPr sz="1400" b="1"/>
            </a:pPr>
            <a:endParaRPr lang="fr-FR"/>
          </a:p>
        </c:txPr>
        <c:crossAx val="124516224"/>
        <c:crosses val="autoZero"/>
        <c:auto val="1"/>
        <c:lblAlgn val="ctr"/>
        <c:lblOffset val="100"/>
        <c:tickLblSkip val="2"/>
        <c:tickMarkSkip val="1"/>
      </c:catAx>
      <c:valAx>
        <c:axId val="12451622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fr-FR" sz="1600"/>
                  <a:t>number of deliverables</a:t>
                </a:r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400"/>
            </a:pPr>
            <a:endParaRPr lang="fr-FR"/>
          </a:p>
        </c:txPr>
        <c:crossAx val="1222146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3555746792548262"/>
          <c:y val="0.57325761164850908"/>
          <c:w val="0.33433157927340929"/>
          <c:h val="0.19040533490054057"/>
        </c:manualLayout>
      </c:layout>
      <c:spPr>
        <a:solidFill>
          <a:schemeClr val="tx2">
            <a:lumMod val="20000"/>
            <a:lumOff val="80000"/>
          </a:schemeClr>
        </a:solidFill>
      </c:spPr>
      <c:txPr>
        <a:bodyPr/>
        <a:lstStyle/>
        <a:p>
          <a:pPr>
            <a:defRPr sz="1600" b="1"/>
          </a:pPr>
          <a:endParaRPr lang="fr-FR"/>
        </a:p>
      </c:txPr>
    </c:legend>
    <c:plotVisOnly val="1"/>
  </c:chart>
  <c:spPr>
    <a:solidFill>
      <a:srgbClr val="FFFFCC"/>
    </a:solidFill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title>
      <c:tx>
        <c:rich>
          <a:bodyPr/>
          <a:lstStyle/>
          <a:p>
            <a:pPr>
              <a:defRPr/>
            </a:pPr>
            <a:r>
              <a:rPr lang="en-US"/>
              <a:t>Scheduled Milestones</a:t>
            </a:r>
            <a:r>
              <a:rPr lang="en-US" baseline="0"/>
              <a:t> </a:t>
            </a:r>
            <a:r>
              <a:rPr lang="en-US"/>
              <a:t>vs months</a:t>
            </a:r>
          </a:p>
        </c:rich>
      </c:tx>
      <c:layout>
        <c:manualLayout>
          <c:xMode val="edge"/>
          <c:yMode val="edge"/>
          <c:x val="0.30352290034542423"/>
          <c:y val="2.3598820058996987E-2"/>
        </c:manualLayout>
      </c:layout>
    </c:title>
    <c:plotArea>
      <c:layout>
        <c:manualLayout>
          <c:layoutTarget val="inner"/>
          <c:xMode val="edge"/>
          <c:yMode val="edge"/>
          <c:x val="0.13336373158517381"/>
          <c:y val="0.13120990407172625"/>
          <c:w val="0.84037895329265178"/>
          <c:h val="0.64437042714793391"/>
        </c:manualLayout>
      </c:layout>
      <c:lineChart>
        <c:grouping val="standard"/>
        <c:ser>
          <c:idx val="0"/>
          <c:order val="0"/>
          <c:tx>
            <c:strRef>
              <c:f>'M-indicator'!$C$1</c:f>
              <c:strCache>
                <c:ptCount val="1"/>
                <c:pt idx="0">
                  <c:v>Integral scheduled Milestones</c:v>
                </c:pt>
              </c:strCache>
            </c:strRef>
          </c:tx>
          <c:cat>
            <c:numRef>
              <c:f>'M-indicator'!$A$2:$A$38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'M-indicator'!$C$2:$C$38</c:f>
              <c:numCache>
                <c:formatCode>General</c:formatCode>
                <c:ptCount val="37"/>
                <c:pt idx="0">
                  <c:v>0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4</c:v>
                </c:pt>
                <c:pt idx="5">
                  <c:v>5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10</c:v>
                </c:pt>
                <c:pt idx="11">
                  <c:v>11</c:v>
                </c:pt>
                <c:pt idx="12">
                  <c:v>18</c:v>
                </c:pt>
                <c:pt idx="13">
                  <c:v>18</c:v>
                </c:pt>
                <c:pt idx="14">
                  <c:v>19</c:v>
                </c:pt>
                <c:pt idx="15">
                  <c:v>19</c:v>
                </c:pt>
                <c:pt idx="16">
                  <c:v>20</c:v>
                </c:pt>
                <c:pt idx="17">
                  <c:v>22</c:v>
                </c:pt>
                <c:pt idx="18">
                  <c:v>27</c:v>
                </c:pt>
                <c:pt idx="19">
                  <c:v>29</c:v>
                </c:pt>
                <c:pt idx="20">
                  <c:v>30</c:v>
                </c:pt>
                <c:pt idx="21">
                  <c:v>32</c:v>
                </c:pt>
                <c:pt idx="22">
                  <c:v>33</c:v>
                </c:pt>
                <c:pt idx="23">
                  <c:v>33</c:v>
                </c:pt>
                <c:pt idx="24">
                  <c:v>36</c:v>
                </c:pt>
                <c:pt idx="25">
                  <c:v>36</c:v>
                </c:pt>
                <c:pt idx="26">
                  <c:v>37</c:v>
                </c:pt>
                <c:pt idx="27">
                  <c:v>37</c:v>
                </c:pt>
                <c:pt idx="28">
                  <c:v>37</c:v>
                </c:pt>
                <c:pt idx="29">
                  <c:v>37</c:v>
                </c:pt>
                <c:pt idx="30">
                  <c:v>38</c:v>
                </c:pt>
                <c:pt idx="31">
                  <c:v>40</c:v>
                </c:pt>
                <c:pt idx="32">
                  <c:v>41</c:v>
                </c:pt>
                <c:pt idx="33">
                  <c:v>41</c:v>
                </c:pt>
                <c:pt idx="34">
                  <c:v>42</c:v>
                </c:pt>
                <c:pt idx="35">
                  <c:v>42</c:v>
                </c:pt>
                <c:pt idx="36">
                  <c:v>42</c:v>
                </c:pt>
              </c:numCache>
            </c:numRef>
          </c:val>
        </c:ser>
        <c:marker val="1"/>
        <c:axId val="106254720"/>
        <c:axId val="106257024"/>
      </c:lineChart>
      <c:catAx>
        <c:axId val="10625472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600"/>
                  <a:t>Month</a:t>
                </a:r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sz="1400" b="1"/>
            </a:pPr>
            <a:endParaRPr lang="fr-FR"/>
          </a:p>
        </c:txPr>
        <c:crossAx val="106257024"/>
        <c:crosses val="autoZero"/>
        <c:auto val="1"/>
        <c:lblAlgn val="ctr"/>
        <c:lblOffset val="100"/>
        <c:tickLblSkip val="2"/>
      </c:catAx>
      <c:valAx>
        <c:axId val="106257024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fr-FR" sz="1600"/>
                  <a:t>Number</a:t>
                </a:r>
                <a:r>
                  <a:rPr lang="fr-FR" sz="1600" baseline="0"/>
                  <a:t> of Milestones</a:t>
                </a:r>
                <a:endParaRPr lang="fr-FR" sz="1600"/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sz="1400" b="1"/>
            </a:pPr>
            <a:endParaRPr lang="fr-FR"/>
          </a:p>
        </c:txPr>
        <c:crossAx val="1062547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2245336473907009"/>
          <c:y val="0.46323575956521329"/>
          <c:w val="0.33772996277517053"/>
          <c:h val="0.23920435766682979"/>
        </c:manualLayout>
      </c:layout>
      <c:spPr>
        <a:solidFill>
          <a:schemeClr val="tx2">
            <a:lumMod val="20000"/>
            <a:lumOff val="80000"/>
          </a:schemeClr>
        </a:solidFill>
      </c:spPr>
      <c:txPr>
        <a:bodyPr/>
        <a:lstStyle/>
        <a:p>
          <a:pPr>
            <a:defRPr sz="1600" b="1"/>
          </a:pPr>
          <a:endParaRPr lang="fr-FR"/>
        </a:p>
      </c:txPr>
    </c:legend>
    <c:plotVisOnly val="1"/>
  </c:chart>
  <c:spPr>
    <a:solidFill>
      <a:srgbClr val="FFFFCC"/>
    </a:solidFill>
  </c:sp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FFA65-E53C-4CA9-8014-17DE60736307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5324" y="0"/>
            <a:ext cx="1898676" cy="949039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-flag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95369" cy="94809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17" Type="http://schemas.openxmlformats.org/officeDocument/2006/relationships/image" Target="../media/image11.emf"/><Relationship Id="rId2" Type="http://schemas.openxmlformats.org/officeDocument/2006/relationships/slideLayout" Target="../slideLayouts/slideLayout58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94226" y="1166813"/>
            <a:ext cx="209288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TPB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November 2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</a:t>
            </a:r>
            <a:r>
              <a:rPr lang="en-US" sz="1800" b="1" dirty="0"/>
              <a:t>2009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2330995" y="0"/>
            <a:ext cx="3861955" cy="1015663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60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TIARA-PP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TEMP\ESGARD\Acc RandD Sustainability\TIARA\Administration\TIARA-logo\Tiara 4Fond noir 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7440"/>
            <a:ext cx="9144000" cy="4570560"/>
          </a:xfrm>
          <a:prstGeom prst="rect">
            <a:avLst/>
          </a:prstGeom>
          <a:noFill/>
        </p:spPr>
      </p:pic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6507189" y="5476921"/>
            <a:ext cx="203292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Objectives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Deliverables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Schedule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24"/>
          <p:cNvSpPr txBox="1">
            <a:spLocks noChangeArrowheads="1"/>
          </p:cNvSpPr>
          <p:nvPr/>
        </p:nvSpPr>
        <p:spPr bwMode="auto">
          <a:xfrm>
            <a:off x="2497793" y="1311246"/>
            <a:ext cx="3416513" cy="646331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 Package 1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24"/>
          <p:cNvSpPr txBox="1">
            <a:spLocks noChangeArrowheads="1"/>
          </p:cNvSpPr>
          <p:nvPr/>
        </p:nvSpPr>
        <p:spPr bwMode="auto">
          <a:xfrm>
            <a:off x="3135436" y="252369"/>
            <a:ext cx="2262159" cy="646331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Objectives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263466" y="1165194"/>
          <a:ext cx="609600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261301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chemeClr val="tx1"/>
                          </a:solidFill>
                        </a:rPr>
                        <a:t>Management of the TIARA-PP</a:t>
                      </a:r>
                      <a:r>
                        <a:rPr lang="fr-FR" sz="2400" baseline="0" dirty="0" smtClean="0">
                          <a:solidFill>
                            <a:schemeClr val="tx1"/>
                          </a:solidFill>
                        </a:rPr>
                        <a:t> consortium</a:t>
                      </a:r>
                      <a:endParaRPr lang="fr-FR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3732201" y="4122747"/>
            <a:ext cx="4856229" cy="2735253"/>
          </a:xfrm>
          <a:prstGeom prst="rect">
            <a:avLst/>
          </a:prstGeom>
          <a:solidFill>
            <a:srgbClr val="CC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GB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Project Management (WP1)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GB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Project Office (7.5 person-year)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TIARA-PP Coordinator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Deputy PO and 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Dissemination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Web master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Assistant financial matters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Assistant legal matters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Administrative assistant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Tableau 9"/>
          <p:cNvGraphicFramePr>
            <a:graphicFrameLocks noGrp="1"/>
          </p:cNvGraphicFramePr>
          <p:nvPr/>
        </p:nvGraphicFramePr>
        <p:xfrm>
          <a:off x="263464" y="1639863"/>
          <a:ext cx="8690095" cy="2468880"/>
        </p:xfrm>
        <a:graphic>
          <a:graphicData uri="http://schemas.openxmlformats.org/drawingml/2006/table">
            <a:tbl>
              <a:tblPr/>
              <a:tblGrid>
                <a:gridCol w="693749"/>
                <a:gridCol w="7996346"/>
              </a:tblGrid>
              <a:tr h="2555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Task</a:t>
                      </a:r>
                      <a:endParaRPr lang="fr-FR" sz="18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Description</a:t>
                      </a:r>
                      <a:endParaRPr lang="fr-FR" sz="18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1.1</a:t>
                      </a:r>
                      <a:endParaRPr lang="fr-FR" sz="18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Coordination</a:t>
                      </a:r>
                      <a:r>
                        <a:rPr lang="en-GB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</a:t>
                      </a:r>
                      <a:r>
                        <a:rPr lang="en-GB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the </a:t>
                      </a: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Consortium</a:t>
                      </a:r>
                      <a:endParaRPr lang="fr-FR" sz="18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1.1.1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GB" sz="1800" b="0" i="1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- </a:t>
                      </a:r>
                      <a:r>
                        <a:rPr lang="en-GB" sz="1800" b="0" i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Reporting </a:t>
                      </a: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to the EC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1.1.2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0" i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-</a:t>
                      </a:r>
                      <a:r>
                        <a:rPr lang="en-GB" sz="1800" b="0" i="1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1800" b="0" i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Reporting </a:t>
                      </a: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to the Consortium Governing Bodies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1.1.3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0" i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-</a:t>
                      </a:r>
                      <a:r>
                        <a:rPr lang="en-GB" sz="1800" b="0" i="1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1800" b="0" i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Coordination </a:t>
                      </a: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and Monitoring of the Project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1.1.4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0" i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- Management </a:t>
                      </a: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the Budget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1.2</a:t>
                      </a:r>
                      <a:endParaRPr lang="fr-FR" sz="18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Communication, Dissemination and Outreach</a:t>
                      </a:r>
                      <a:endParaRPr lang="fr-FR" sz="18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1.2.1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- </a:t>
                      </a:r>
                      <a:r>
                        <a:rPr lang="en-GB" sz="1800" b="0" i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Communication </a:t>
                      </a: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and Dissemination within the consortium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1.2.2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- </a:t>
                      </a:r>
                      <a:r>
                        <a:rPr lang="en-GB" sz="1800" b="0" i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Dissemination </a:t>
                      </a:r>
                      <a:r>
                        <a:rPr lang="en-GB" sz="1800" b="0" i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and Outreach toward the Communities and people at large</a:t>
                      </a:r>
                      <a:endParaRPr lang="fr-FR" sz="1800" b="0" i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ZoneTexte 14"/>
          <p:cNvSpPr txBox="1"/>
          <p:nvPr/>
        </p:nvSpPr>
        <p:spPr>
          <a:xfrm>
            <a:off x="637725" y="4743468"/>
            <a:ext cx="24737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1 Participant</a:t>
            </a:r>
          </a:p>
          <a:p>
            <a:r>
              <a:rPr lang="fr-FR" sz="3200" b="1" dirty="0" smtClean="0">
                <a:solidFill>
                  <a:schemeClr val="bg1"/>
                </a:solidFill>
              </a:rPr>
              <a:t>CEA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36253" y="76505"/>
            <a:ext cx="3493457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  deliverables</a:t>
            </a:r>
          </a:p>
        </p:txBody>
      </p:sp>
      <p:graphicFrame>
        <p:nvGraphicFramePr>
          <p:cNvPr id="17" name="Tableau 16"/>
          <p:cNvGraphicFramePr>
            <a:graphicFrameLocks noGrp="1"/>
          </p:cNvGraphicFramePr>
          <p:nvPr/>
        </p:nvGraphicFramePr>
        <p:xfrm>
          <a:off x="146051" y="1238220"/>
          <a:ext cx="8807509" cy="2811501"/>
        </p:xfrm>
        <a:graphic>
          <a:graphicData uri="http://schemas.openxmlformats.org/drawingml/2006/table">
            <a:tbl>
              <a:tblPr/>
              <a:tblGrid>
                <a:gridCol w="744403"/>
                <a:gridCol w="704525"/>
                <a:gridCol w="1609393"/>
                <a:gridCol w="4864259"/>
                <a:gridCol w="884929"/>
              </a:tblGrid>
              <a:tr h="312389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Deliverables </a:t>
                      </a:r>
                      <a:r>
                        <a:rPr lang="en-GB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(brief description and month of delivery)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Num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Short name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Description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month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D1.1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WebPub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Overall Web Site Frame ready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D1.2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ConsAgrmnt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Consortium Agreement between participants ready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D1.3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Contract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Contract of the Consortium with the EC signed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D1.4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KickMeet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Organization of the Kickoff meeting 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D1.5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WebInt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Internal Web Site Frame Ready 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D1.6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MidRep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Midterm Report 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23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D1.7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FinRep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Final Report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36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leau 17"/>
          <p:cNvGraphicFramePr>
            <a:graphicFrameLocks noGrp="1"/>
          </p:cNvGraphicFramePr>
          <p:nvPr/>
        </p:nvGraphicFramePr>
        <p:xfrm>
          <a:off x="190440" y="4268799"/>
          <a:ext cx="8763120" cy="2081240"/>
        </p:xfrm>
        <a:graphic>
          <a:graphicData uri="http://schemas.openxmlformats.org/drawingml/2006/table">
            <a:tbl>
              <a:tblPr/>
              <a:tblGrid>
                <a:gridCol w="740173"/>
                <a:gridCol w="700521"/>
                <a:gridCol w="1604967"/>
                <a:gridCol w="4837559"/>
                <a:gridCol w="879900"/>
              </a:tblGrid>
              <a:tr h="416248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Milestones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16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Num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Short name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Description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month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6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M1.1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WebPub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Preliminary Overall Web Site Frame set up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-3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6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M1.2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MidMeet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Organization of Midterm General Meeting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17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62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M1.3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FinMeet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Organization of Final General Meeting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34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6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</p:txBody>
      </p:sp>
      <p:pic>
        <p:nvPicPr>
          <p:cNvPr id="1026" name="Picture 2" descr="D:\TEMP\ESGARD\Acc RandD Sustainability\TIARA\TIARA proposal\WP1\WP1_1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11246"/>
            <a:ext cx="9144000" cy="3752850"/>
          </a:xfrm>
          <a:prstGeom prst="rect">
            <a:avLst/>
          </a:prstGeom>
          <a:noFill/>
        </p:spPr>
      </p:pic>
      <p:grpSp>
        <p:nvGrpSpPr>
          <p:cNvPr id="43" name="Groupe 42"/>
          <p:cNvGrpSpPr/>
          <p:nvPr/>
        </p:nvGrpSpPr>
        <p:grpSpPr>
          <a:xfrm>
            <a:off x="5119695" y="3063870"/>
            <a:ext cx="3651300" cy="3263794"/>
            <a:chOff x="5119695" y="3063870"/>
            <a:chExt cx="3651300" cy="3263794"/>
          </a:xfrm>
        </p:grpSpPr>
        <p:sp>
          <p:nvSpPr>
            <p:cNvPr id="26" name="Ellipse 25"/>
            <p:cNvSpPr/>
            <p:nvPr/>
          </p:nvSpPr>
          <p:spPr bwMode="auto">
            <a:xfrm>
              <a:off x="5119695" y="3063870"/>
              <a:ext cx="328617" cy="328617"/>
            </a:xfrm>
            <a:prstGeom prst="ellipse">
              <a:avLst/>
            </a:prstGeom>
            <a:solidFill>
              <a:srgbClr val="FFFF00">
                <a:alpha val="49020"/>
              </a:srgbClr>
            </a:solidFill>
            <a:ln w="38100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27" name="Ellipse 26"/>
            <p:cNvSpPr/>
            <p:nvPr/>
          </p:nvSpPr>
          <p:spPr bwMode="auto">
            <a:xfrm>
              <a:off x="6726267" y="4268799"/>
              <a:ext cx="328617" cy="328617"/>
            </a:xfrm>
            <a:prstGeom prst="ellipse">
              <a:avLst/>
            </a:prstGeom>
            <a:solidFill>
              <a:srgbClr val="FFFF00">
                <a:alpha val="49020"/>
              </a:srgbClr>
            </a:solidFill>
            <a:ln w="38100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28" name="Ellipse 27"/>
            <p:cNvSpPr/>
            <p:nvPr/>
          </p:nvSpPr>
          <p:spPr bwMode="auto">
            <a:xfrm>
              <a:off x="8442378" y="4451364"/>
              <a:ext cx="328617" cy="328617"/>
            </a:xfrm>
            <a:prstGeom prst="ellipse">
              <a:avLst/>
            </a:prstGeom>
            <a:solidFill>
              <a:srgbClr val="FFFF00">
                <a:alpha val="49020"/>
              </a:srgbClr>
            </a:solidFill>
            <a:ln w="38100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cxnSp>
          <p:nvCxnSpPr>
            <p:cNvPr id="30" name="Connecteur droit 29"/>
            <p:cNvCxnSpPr>
              <a:endCxn id="33" idx="0"/>
            </p:cNvCxnSpPr>
            <p:nvPr/>
          </p:nvCxnSpPr>
          <p:spPr bwMode="auto">
            <a:xfrm rot="16200000" flipH="1">
              <a:off x="5269477" y="3498295"/>
              <a:ext cx="2227291" cy="2015673"/>
            </a:xfrm>
            <a:prstGeom prst="line">
              <a:avLst/>
            </a:prstGeom>
            <a:solidFill>
              <a:srgbClr val="FFFF00">
                <a:alpha val="67000"/>
              </a:srgbClr>
            </a:solidFill>
            <a:ln w="2857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" name="Connecteur droit 30"/>
            <p:cNvCxnSpPr>
              <a:endCxn id="33" idx="0"/>
            </p:cNvCxnSpPr>
            <p:nvPr/>
          </p:nvCxnSpPr>
          <p:spPr bwMode="auto">
            <a:xfrm rot="16200000" flipH="1">
              <a:off x="6620459" y="4849277"/>
              <a:ext cx="1058875" cy="482126"/>
            </a:xfrm>
            <a:prstGeom prst="line">
              <a:avLst/>
            </a:prstGeom>
            <a:solidFill>
              <a:srgbClr val="FFFF00">
                <a:alpha val="67000"/>
              </a:srgbClr>
            </a:solidFill>
            <a:ln w="2857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" name="Connecteur droit 31"/>
            <p:cNvCxnSpPr>
              <a:endCxn id="33" idx="0"/>
            </p:cNvCxnSpPr>
            <p:nvPr/>
          </p:nvCxnSpPr>
          <p:spPr bwMode="auto">
            <a:xfrm rot="10800000" flipV="1">
              <a:off x="7390960" y="4743468"/>
              <a:ext cx="1106189" cy="876310"/>
            </a:xfrm>
            <a:prstGeom prst="line">
              <a:avLst/>
            </a:prstGeom>
            <a:solidFill>
              <a:srgbClr val="FFFF00">
                <a:alpha val="67000"/>
              </a:srgbClr>
            </a:solidFill>
            <a:ln w="2857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3" name="ZoneTexte 32"/>
            <p:cNvSpPr txBox="1"/>
            <p:nvPr/>
          </p:nvSpPr>
          <p:spPr>
            <a:xfrm>
              <a:off x="6142059" y="5619778"/>
              <a:ext cx="249780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b="1" dirty="0" smtClean="0">
                  <a:solidFill>
                    <a:schemeClr val="bg1"/>
                  </a:solidFill>
                </a:rPr>
                <a:t>3 </a:t>
              </a:r>
              <a:r>
                <a:rPr lang="fr-FR" b="1" dirty="0" err="1" smtClean="0">
                  <a:solidFill>
                    <a:schemeClr val="bg1"/>
                  </a:solidFill>
                </a:rPr>
                <a:t>general</a:t>
              </a:r>
              <a:r>
                <a:rPr lang="fr-FR" b="1" dirty="0" smtClean="0">
                  <a:solidFill>
                    <a:schemeClr val="bg1"/>
                  </a:solidFill>
                </a:rPr>
                <a:t> meetings</a:t>
              </a:r>
            </a:p>
            <a:p>
              <a:r>
                <a:rPr lang="fr-FR" b="1" dirty="0" err="1" smtClean="0">
                  <a:solidFill>
                    <a:schemeClr val="bg1"/>
                  </a:solidFill>
                </a:rPr>
                <a:t>with</a:t>
              </a:r>
              <a:r>
                <a:rPr lang="fr-FR" b="1" dirty="0" smtClean="0">
                  <a:solidFill>
                    <a:schemeClr val="bg1"/>
                  </a:solidFill>
                </a:rPr>
                <a:t> 2 </a:t>
              </a:r>
              <a:r>
                <a:rPr lang="fr-FR" b="1" dirty="0" err="1" smtClean="0">
                  <a:solidFill>
                    <a:schemeClr val="bg1"/>
                  </a:solidFill>
                </a:rPr>
                <a:t>town</a:t>
              </a:r>
              <a:r>
                <a:rPr lang="fr-FR" b="1" dirty="0" smtClean="0">
                  <a:solidFill>
                    <a:schemeClr val="bg1"/>
                  </a:solidFill>
                </a:rPr>
                <a:t> meetings</a:t>
              </a:r>
              <a:endParaRPr lang="fr-FR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Groupe 33"/>
          <p:cNvGrpSpPr/>
          <p:nvPr/>
        </p:nvGrpSpPr>
        <p:grpSpPr>
          <a:xfrm>
            <a:off x="2965428" y="3940182"/>
            <a:ext cx="2576346" cy="2168406"/>
            <a:chOff x="2853131" y="4049721"/>
            <a:chExt cx="2576346" cy="2168406"/>
          </a:xfrm>
        </p:grpSpPr>
        <p:sp>
          <p:nvSpPr>
            <p:cNvPr id="35" name="Ellipse 34"/>
            <p:cNvSpPr/>
            <p:nvPr/>
          </p:nvSpPr>
          <p:spPr bwMode="auto">
            <a:xfrm>
              <a:off x="5083182" y="4743468"/>
              <a:ext cx="328617" cy="328617"/>
            </a:xfrm>
            <a:prstGeom prst="ellipse">
              <a:avLst/>
            </a:prstGeom>
            <a:solidFill>
              <a:srgbClr val="FFFF00">
                <a:alpha val="49020"/>
              </a:srgbClr>
            </a:solidFill>
            <a:ln w="38100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36" name="Ellipse 35"/>
            <p:cNvSpPr/>
            <p:nvPr/>
          </p:nvSpPr>
          <p:spPr bwMode="auto">
            <a:xfrm>
              <a:off x="4900617" y="4049721"/>
              <a:ext cx="328617" cy="328617"/>
            </a:xfrm>
            <a:prstGeom prst="ellipse">
              <a:avLst/>
            </a:prstGeom>
            <a:solidFill>
              <a:srgbClr val="FFFF00">
                <a:alpha val="49020"/>
              </a:srgbClr>
            </a:solidFill>
            <a:ln w="38100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cxnSp>
          <p:nvCxnSpPr>
            <p:cNvPr id="37" name="Connecteur droit 36"/>
            <p:cNvCxnSpPr>
              <a:stCxn id="36" idx="3"/>
            </p:cNvCxnSpPr>
            <p:nvPr/>
          </p:nvCxnSpPr>
          <p:spPr bwMode="auto">
            <a:xfrm rot="5400000">
              <a:off x="3951280" y="4549291"/>
              <a:ext cx="1216541" cy="778385"/>
            </a:xfrm>
            <a:prstGeom prst="line">
              <a:avLst/>
            </a:prstGeom>
            <a:solidFill>
              <a:srgbClr val="FFFF00">
                <a:alpha val="67000"/>
              </a:srgbClr>
            </a:solidFill>
            <a:ln w="2857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" name="Connecteur droit 37"/>
            <p:cNvCxnSpPr>
              <a:stCxn id="35" idx="3"/>
            </p:cNvCxnSpPr>
            <p:nvPr/>
          </p:nvCxnSpPr>
          <p:spPr bwMode="auto">
            <a:xfrm rot="5400000">
              <a:off x="4371179" y="4786626"/>
              <a:ext cx="522794" cy="997463"/>
            </a:xfrm>
            <a:prstGeom prst="line">
              <a:avLst/>
            </a:prstGeom>
            <a:solidFill>
              <a:srgbClr val="FFFF00">
                <a:alpha val="67000"/>
              </a:srgbClr>
            </a:solidFill>
            <a:ln w="2857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9" name="ZoneTexte 38"/>
            <p:cNvSpPr txBox="1"/>
            <p:nvPr/>
          </p:nvSpPr>
          <p:spPr>
            <a:xfrm>
              <a:off x="2853131" y="5510241"/>
              <a:ext cx="257634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b="1" dirty="0" smtClean="0">
                  <a:solidFill>
                    <a:schemeClr val="bg1"/>
                  </a:solidFill>
                </a:rPr>
                <a:t>Web Site</a:t>
              </a:r>
            </a:p>
            <a:p>
              <a:r>
                <a:rPr lang="fr-FR" b="1" dirty="0" err="1" smtClean="0">
                  <a:solidFill>
                    <a:schemeClr val="bg1"/>
                  </a:solidFill>
                </a:rPr>
                <a:t>External</a:t>
              </a:r>
              <a:r>
                <a:rPr lang="fr-FR" b="1" dirty="0" smtClean="0">
                  <a:solidFill>
                    <a:schemeClr val="bg1"/>
                  </a:solidFill>
                </a:rPr>
                <a:t> and </a:t>
              </a:r>
              <a:r>
                <a:rPr lang="fr-FR" b="1" dirty="0" err="1" smtClean="0">
                  <a:solidFill>
                    <a:schemeClr val="bg1"/>
                  </a:solidFill>
                </a:rPr>
                <a:t>Internal</a:t>
              </a:r>
              <a:endParaRPr lang="fr-FR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1" name="Groupe 50"/>
          <p:cNvGrpSpPr/>
          <p:nvPr/>
        </p:nvGrpSpPr>
        <p:grpSpPr>
          <a:xfrm>
            <a:off x="7018372" y="2041506"/>
            <a:ext cx="1716110" cy="707886"/>
            <a:chOff x="7018372" y="2041506"/>
            <a:chExt cx="1716110" cy="707886"/>
          </a:xfrm>
        </p:grpSpPr>
        <p:sp>
          <p:nvSpPr>
            <p:cNvPr id="44" name="ZoneTexte 43"/>
            <p:cNvSpPr txBox="1"/>
            <p:nvPr/>
          </p:nvSpPr>
          <p:spPr>
            <a:xfrm>
              <a:off x="7164423" y="2041506"/>
              <a:ext cx="148470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err="1" smtClean="0"/>
                <a:t>Mid</a:t>
              </a:r>
              <a:r>
                <a:rPr lang="fr-FR" dirty="0" smtClean="0"/>
                <a:t>-</a:t>
              </a:r>
              <a:r>
                <a:rPr lang="fr-FR" dirty="0" err="1" smtClean="0"/>
                <a:t>term</a:t>
              </a:r>
              <a:endParaRPr lang="fr-FR" dirty="0" smtClean="0"/>
            </a:p>
            <a:p>
              <a:r>
                <a:rPr lang="fr-FR" dirty="0" smtClean="0"/>
                <a:t>Final reports</a:t>
              </a:r>
              <a:endParaRPr lang="fr-FR" dirty="0"/>
            </a:p>
          </p:txBody>
        </p:sp>
        <p:cxnSp>
          <p:nvCxnSpPr>
            <p:cNvPr id="48" name="Connecteur droit avec flèche 47"/>
            <p:cNvCxnSpPr/>
            <p:nvPr/>
          </p:nvCxnSpPr>
          <p:spPr bwMode="auto">
            <a:xfrm rot="10800000" flipV="1">
              <a:off x="7018372" y="2224071"/>
              <a:ext cx="328617" cy="146052"/>
            </a:xfrm>
            <a:prstGeom prst="straightConnector1">
              <a:avLst/>
            </a:prstGeom>
            <a:solidFill>
              <a:srgbClr val="FFFF00">
                <a:alpha val="67000"/>
              </a:srgbClr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50" name="Connecteur droit avec flèche 49"/>
            <p:cNvCxnSpPr/>
            <p:nvPr/>
          </p:nvCxnSpPr>
          <p:spPr bwMode="auto">
            <a:xfrm>
              <a:off x="8588430" y="2552688"/>
              <a:ext cx="146052" cy="1588"/>
            </a:xfrm>
            <a:prstGeom prst="straightConnector1">
              <a:avLst/>
            </a:prstGeom>
            <a:solidFill>
              <a:srgbClr val="FFFF00">
                <a:alpha val="67000"/>
              </a:srgbClr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6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</p:txBody>
      </p:sp>
      <p:graphicFrame>
        <p:nvGraphicFramePr>
          <p:cNvPr id="4" name="Graphique 3"/>
          <p:cNvGraphicFramePr/>
          <p:nvPr/>
        </p:nvGraphicFramePr>
        <p:xfrm>
          <a:off x="190441" y="1092168"/>
          <a:ext cx="8953559" cy="2848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phique 4"/>
          <p:cNvGraphicFramePr/>
          <p:nvPr/>
        </p:nvGraphicFramePr>
        <p:xfrm>
          <a:off x="263466" y="4086234"/>
          <a:ext cx="8880534" cy="2771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23501</TotalTime>
  <Words>259</Words>
  <Application>Microsoft Office PowerPoint</Application>
  <PresentationFormat>Affichage à l'écran (4:3)</PresentationFormat>
  <Paragraphs>116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6</vt:i4>
      </vt:variant>
      <vt:variant>
        <vt:lpstr>Titres des diapositives</vt:lpstr>
      </vt:variant>
      <vt:variant>
        <vt:i4>5</vt:i4>
      </vt:variant>
    </vt:vector>
  </HeadingPairs>
  <TitlesOfParts>
    <vt:vector size="11" baseType="lpstr">
      <vt:lpstr>Modèle par défaut</vt:lpstr>
      <vt:lpstr>2_Conception personnalisée</vt:lpstr>
      <vt:lpstr>SL Talk template</vt:lpstr>
      <vt:lpstr>1_Conception personnalisée</vt:lpstr>
      <vt:lpstr>Conception personnalisée</vt:lpstr>
      <vt:lpstr>4_Conception personnalisée</vt:lpstr>
      <vt:lpstr>Diapositive 1</vt:lpstr>
      <vt:lpstr>Diapositive 2</vt:lpstr>
      <vt:lpstr>Diapositive 3</vt:lpstr>
      <vt:lpstr>Diapositive 4</vt:lpstr>
      <vt:lpstr>Diapositive 5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1000</cp:revision>
  <dcterms:created xsi:type="dcterms:W3CDTF">2002-09-23T10:15:47Z</dcterms:created>
  <dcterms:modified xsi:type="dcterms:W3CDTF">2009-10-31T22:03:58Z</dcterms:modified>
</cp:coreProperties>
</file>