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Default Extension="doc" ContentType="application/msword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0" r:id="rId6"/>
    <p:sldMasterId id="2147483722" r:id="rId7"/>
    <p:sldMasterId id="2147483734" r:id="rId8"/>
    <p:sldMasterId id="2147483747" r:id="rId9"/>
    <p:sldMasterId id="2147483759" r:id="rId10"/>
    <p:sldMasterId id="2147483771" r:id="rId11"/>
  </p:sldMasterIdLst>
  <p:notesMasterIdLst>
    <p:notesMasterId r:id="rId49"/>
  </p:notesMasterIdLst>
  <p:sldIdLst>
    <p:sldId id="298" r:id="rId12"/>
    <p:sldId id="256" r:id="rId13"/>
    <p:sldId id="296" r:id="rId14"/>
    <p:sldId id="257" r:id="rId15"/>
    <p:sldId id="267" r:id="rId16"/>
    <p:sldId id="268" r:id="rId17"/>
    <p:sldId id="287" r:id="rId18"/>
    <p:sldId id="259" r:id="rId19"/>
    <p:sldId id="260" r:id="rId20"/>
    <p:sldId id="261" r:id="rId21"/>
    <p:sldId id="262" r:id="rId22"/>
    <p:sldId id="269" r:id="rId23"/>
    <p:sldId id="270" r:id="rId24"/>
    <p:sldId id="271" r:id="rId25"/>
    <p:sldId id="272" r:id="rId26"/>
    <p:sldId id="273" r:id="rId27"/>
    <p:sldId id="297" r:id="rId28"/>
    <p:sldId id="274" r:id="rId29"/>
    <p:sldId id="275" r:id="rId30"/>
    <p:sldId id="277" r:id="rId31"/>
    <p:sldId id="278" r:id="rId32"/>
    <p:sldId id="279" r:id="rId33"/>
    <p:sldId id="291" r:id="rId34"/>
    <p:sldId id="292" r:id="rId35"/>
    <p:sldId id="293" r:id="rId36"/>
    <p:sldId id="294" r:id="rId37"/>
    <p:sldId id="289" r:id="rId38"/>
    <p:sldId id="290" r:id="rId39"/>
    <p:sldId id="282" r:id="rId40"/>
    <p:sldId id="280" r:id="rId41"/>
    <p:sldId id="283" r:id="rId42"/>
    <p:sldId id="281" r:id="rId43"/>
    <p:sldId id="284" r:id="rId44"/>
    <p:sldId id="286" r:id="rId45"/>
    <p:sldId id="288" r:id="rId46"/>
    <p:sldId id="285" r:id="rId47"/>
    <p:sldId id="29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8" d="100"/>
          <a:sy n="88" d="100"/>
        </p:scale>
        <p:origin x="-9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1EEF6-9924-42E8-8803-31A8E94D628C}" type="datetimeFigureOut">
              <a:rPr lang="en-GB" smtClean="0"/>
              <a:pPr/>
              <a:t>23/02/2011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B142D-D3C5-4E8A-8DD2-89B3AD2789F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9CDB0-AF46-4B55-8B27-9081E1A8342D}" type="slidenum">
              <a:rPr lang="en-GB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3D764A-9E55-4243-9F88-586749EA2D49}" type="slidenum">
              <a:rPr lang="en-GB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9E9FF-735D-4D3B-8DFB-D6F949ED4E51}" type="slidenum">
              <a:rPr lang="en-GB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98F5B-83BF-4EDD-B4DC-E30DE99AEEFC}" type="slidenum">
              <a:rPr lang="en-GB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759C3B-E1B8-442B-B212-A047633683C2}" type="slidenum">
              <a:rPr lang="en-GB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_-_2003_Document1.doc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 February, 2011</a:t>
            </a:fld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D3E11-AFD0-4EBC-B38D-AAC0CD88C700}" type="datetimeFigureOut">
              <a:rPr lang="en-GB" smtClean="0"/>
              <a:pPr/>
              <a:t>23/02/2011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92E4-C032-4D2F-B75D-C048AFBE52B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23 February,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A9938C3-1BEB-4DA2-888F-0FBB9A853B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943C2F-F2A1-467F-B3FF-CACC92F025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938C3-1BEB-4DA2-888F-0FBB9A853B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943C2F-F2A1-467F-B3FF-CACC92F025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938C3-1BEB-4DA2-888F-0FBB9A853B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943C2F-F2A1-467F-B3FF-CACC92F025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938C3-1BEB-4DA2-888F-0FBB9A853B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943C2F-F2A1-467F-B3FF-CACC92F025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938C3-1BEB-4DA2-888F-0FBB9A853B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D3E11-AFD0-4EBC-B38D-AAC0CD88C700}" type="datetimeFigureOut">
              <a:rPr lang="en-GB" smtClean="0"/>
              <a:pPr/>
              <a:t>23/02/2011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92E4-C032-4D2F-B75D-C048AFBE52B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943C2F-F2A1-467F-B3FF-CACC92F025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938C3-1BEB-4DA2-888F-0FBB9A853B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943C2F-F2A1-467F-B3FF-CACC92F025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938C3-1BEB-4DA2-888F-0FBB9A853B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943C2F-F2A1-467F-B3FF-CACC92F025B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938C3-1BEB-4DA2-888F-0FBB9A853BE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23 February, 2011</a:t>
            </a:fld>
            <a:endParaRPr lang="en-GB" sz="2800" b="1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B91892E4-C032-4D2F-B75D-C048AFBE52B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 February,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23 February, 2011</a:t>
            </a:fld>
            <a:endParaRPr lang="en-GB" sz="2800" b="1" smtClean="0">
              <a:solidFill>
                <a:srgbClr val="FFFFCC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04800" y="304800"/>
          <a:ext cx="1343025" cy="403225"/>
        </p:xfrm>
        <a:graphic>
          <a:graphicData uri="http://schemas.openxmlformats.org/presentationml/2006/ole">
            <p:oleObj spid="_x0000_s1026" name="Document" r:id="rId4" imgW="3681984" imgH="1106424" progId="Word.Document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MAP Review - MICE Overview - L. Coney      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94E3C-3540-4A80-99EF-6E5D5883DB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 February,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D3E11-AFD0-4EBC-B38D-AAC0CD88C700}" type="datetimeFigureOut">
              <a:rPr lang="en-GB" smtClean="0"/>
              <a:pPr/>
              <a:t>23/02/2011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92E4-C032-4D2F-B75D-C048AFBE52B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23 February, 2011</a:t>
            </a:fld>
            <a:endParaRPr lang="en-GB" sz="2800" b="1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D3E11-AFD0-4EBC-B38D-AAC0CD88C700}" type="datetimeFigureOut">
              <a:rPr lang="en-GB" smtClean="0"/>
              <a:pPr/>
              <a:t>23/02/2011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92E4-C032-4D2F-B75D-C048AFBE52B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t>K. Long, </a:t>
            </a:r>
            <a:fld id="{9E669F22-BCAC-45BE-935A-88D082AE5D9D}" type="datetime3">
              <a:rPr lang="en-GB" sz="2800" b="1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23 February, 2011</a:t>
            </a:fld>
            <a:endParaRPr lang="en-GB" sz="2800" b="1">
              <a:solidFill>
                <a:srgbClr val="FFFFCC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D3E11-AFD0-4EBC-B38D-AAC0CD88C700}" type="datetimeFigureOut">
              <a:rPr lang="en-GB" smtClean="0"/>
              <a:pPr/>
              <a:t>23/02/2011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92E4-C032-4D2F-B75D-C048AFBE52B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0" y="714356"/>
            <a:ext cx="4572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D3E11-AFD0-4EBC-B38D-AAC0CD88C700}" type="datetimeFigureOut">
              <a:rPr lang="en-GB" smtClean="0"/>
              <a:pPr/>
              <a:t>23/02/2011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92E4-C032-4D2F-B75D-C048AFBE52B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548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 February,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D3E11-AFD0-4EBC-B38D-AAC0CD88C700}" type="datetimeFigureOut">
              <a:rPr lang="en-GB" smtClean="0"/>
              <a:pPr/>
              <a:t>23/02/2011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92E4-C032-4D2F-B75D-C048AFBE52B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F04CC-5F70-4D9B-8015-5CD9184C9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2609-DDE4-4D8D-A7DB-3BFE912A81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AED8F7-724B-4F83-8353-60C7544EA7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21C35-9EE6-4A53-A30B-354420E4F9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30D3E11-AFD0-4EBC-B38D-AAC0CD88C700}" type="datetimeFigureOut">
              <a:rPr lang="en-GB" smtClean="0"/>
              <a:pPr/>
              <a:t>23/02/2011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91892E4-C032-4D2F-B75D-C048AFBE52B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DAED8F7-724B-4F83-8353-60C7544EA7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2221C35-9EE6-4A53-A30B-354420E4F93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B943C2F-F2A1-467F-B3FF-CACC92F025B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23/02/2011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A9938C3-1BEB-4DA2-888F-0FBB9A853BEA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E00"/>
            </a:gs>
            <a:gs pos="100000">
              <a:srgbClr val="00004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E00"/>
            </a:gs>
            <a:gs pos="100000">
              <a:srgbClr val="00004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MAP Review - MICE Overview - L. Coney                  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3611A-3316-4A9D-8E08-7540EE7B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DCF04CC-5F70-4D9B-8015-5CD9184C9D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EA92609-DDE4-4D8D-A7DB-3BFE912A81F9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E00"/>
            </a:gs>
            <a:gs pos="100000">
              <a:srgbClr val="00004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>
    <p:fade/>
  </p:transition>
  <p:txStyles>
    <p:titleStyle>
      <a:lvl1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E00"/>
            </a:gs>
            <a:gs pos="100000">
              <a:srgbClr val="00004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>
    <p:fade/>
  </p:transition>
  <p:txStyles>
    <p:titleStyle>
      <a:lvl1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80000">
              <a:srgbClr val="0033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DCF04CC-5F70-4D9B-8015-5CD9184C9D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2/23/2011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EA92609-DDE4-4D8D-A7DB-3BFE912A81F9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 t="12575" b="12575"/>
          <a:stretch>
            <a:fillRect/>
          </a:stretch>
        </p:blipFill>
        <p:spPr bwMode="auto">
          <a:xfrm>
            <a:off x="13544" y="-10188"/>
            <a:ext cx="9130456" cy="686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 smtClean="0"/>
              <a:t>l</a:t>
            </a:r>
            <a:r>
              <a:rPr lang="en-GB" baseline="30000" dirty="0" err="1" smtClean="0"/>
              <a:t>+</a:t>
            </a:r>
            <a:r>
              <a:rPr lang="en-GB" i="1" dirty="0" err="1" smtClean="0"/>
              <a:t>l</a:t>
            </a:r>
            <a:r>
              <a:rPr lang="en-GB" baseline="30000" dirty="0" smtClean="0"/>
              <a:t>–</a:t>
            </a:r>
            <a:r>
              <a:rPr lang="en-GB" dirty="0" smtClean="0"/>
              <a:t> colliders: options:</a:t>
            </a:r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000108"/>
            <a:ext cx="5956415" cy="176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3143248"/>
            <a:ext cx="5943600" cy="325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science_mumu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785794"/>
            <a:ext cx="2916142" cy="560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Muon</a:t>
            </a:r>
            <a:r>
              <a:rPr lang="en-GB" dirty="0" smtClean="0"/>
              <a:t> Collider: basis of advantages: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3812"/>
            <a:ext cx="9144000" cy="6214189"/>
          </a:xfrm>
        </p:spPr>
        <p:txBody>
          <a:bodyPr>
            <a:normAutofit fontScale="62500" lnSpcReduction="20000"/>
          </a:bodyPr>
          <a:lstStyle/>
          <a:p>
            <a:pPr>
              <a:tabLst>
                <a:tab pos="4302125" algn="r"/>
              </a:tabLst>
            </a:pPr>
            <a:r>
              <a:rPr lang="en-GB" dirty="0" err="1" smtClean="0"/>
              <a:t>Muon</a:t>
            </a:r>
            <a:r>
              <a:rPr lang="en-GB" dirty="0" smtClean="0"/>
              <a:t> mass: 106 Mev/c</a:t>
            </a:r>
            <a:r>
              <a:rPr lang="en-GB" baseline="30000" dirty="0" smtClean="0"/>
              <a:t>2 		</a:t>
            </a:r>
            <a:r>
              <a:rPr lang="en-GB" dirty="0" smtClean="0"/>
              <a:t>Electron mass: 0.511 MeV/c</a:t>
            </a:r>
            <a:r>
              <a:rPr lang="en-GB" baseline="30000" dirty="0" smtClean="0"/>
              <a:t>2</a:t>
            </a:r>
            <a:br>
              <a:rPr lang="en-GB" baseline="30000" dirty="0" smtClean="0"/>
            </a:br>
            <a:endParaRPr lang="en-GB" baseline="30000" dirty="0" smtClean="0"/>
          </a:p>
          <a:p>
            <a:r>
              <a:rPr lang="en-GB" dirty="0" smtClean="0"/>
              <a:t>Consequences:</a:t>
            </a:r>
          </a:p>
          <a:p>
            <a:pPr lvl="1"/>
            <a:r>
              <a:rPr lang="en-GB" dirty="0" smtClean="0"/>
              <a:t>Negligible synchrotron </a:t>
            </a:r>
            <a:br>
              <a:rPr lang="en-GB" dirty="0" smtClean="0"/>
            </a:br>
            <a:r>
              <a:rPr lang="en-GB" dirty="0" smtClean="0"/>
              <a:t>radiation at </a:t>
            </a:r>
            <a:r>
              <a:rPr lang="en-GB" dirty="0" err="1" smtClean="0"/>
              <a:t>Muon</a:t>
            </a:r>
            <a:r>
              <a:rPr lang="en-GB" dirty="0" smtClean="0"/>
              <a:t> Collider:</a:t>
            </a:r>
          </a:p>
          <a:p>
            <a:pPr lvl="2"/>
            <a:r>
              <a:rPr lang="en-GB" dirty="0" smtClean="0"/>
              <a:t>Rate </a:t>
            </a:r>
            <a:r>
              <a:rPr lang="en-GB" dirty="0" smtClean="0">
                <a:sym typeface="Symbol"/>
              </a:rPr>
              <a:t> </a:t>
            </a:r>
            <a:r>
              <a:rPr lang="en-GB" i="1" dirty="0" smtClean="0"/>
              <a:t>m</a:t>
            </a:r>
            <a:r>
              <a:rPr lang="en-GB" baseline="30000" dirty="0" smtClean="0"/>
              <a:t>4</a:t>
            </a:r>
            <a:r>
              <a:rPr lang="en-GB" dirty="0" smtClean="0"/>
              <a:t>:  </a:t>
            </a:r>
            <a:br>
              <a:rPr lang="en-GB" dirty="0" smtClean="0"/>
            </a:br>
            <a:r>
              <a:rPr lang="en-GB" dirty="0" smtClean="0">
                <a:sym typeface="Symbol"/>
              </a:rPr>
              <a:t></a:t>
            </a:r>
            <a:r>
              <a:rPr lang="en-GB" dirty="0" smtClean="0"/>
              <a:t> </a:t>
            </a:r>
            <a:r>
              <a:rPr lang="en-GB" dirty="0" err="1" smtClean="0"/>
              <a:t>Muon</a:t>
            </a:r>
            <a:r>
              <a:rPr lang="en-GB" dirty="0" smtClean="0"/>
              <a:t> Collider reduction </a:t>
            </a:r>
            <a:br>
              <a:rPr lang="en-GB" dirty="0" smtClean="0"/>
            </a:br>
            <a:r>
              <a:rPr lang="en-GB" dirty="0" smtClean="0"/>
              <a:t>factor: 5 </a:t>
            </a:r>
            <a:r>
              <a:rPr lang="en-GB" dirty="0" smtClean="0">
                <a:sym typeface="Symbol"/>
              </a:rPr>
              <a:t> 10</a:t>
            </a:r>
            <a:r>
              <a:rPr lang="en-GB" baseline="30000" dirty="0" smtClean="0">
                <a:sym typeface="Symbol"/>
              </a:rPr>
              <a:t>-10</a:t>
            </a:r>
            <a:r>
              <a:rPr lang="en-GB" dirty="0" smtClean="0">
                <a:sym typeface="Symbol"/>
              </a:rPr>
              <a:t> </a:t>
            </a:r>
          </a:p>
          <a:p>
            <a:pPr lvl="2"/>
            <a:r>
              <a:rPr lang="en-GB" dirty="0" smtClean="0">
                <a:sym typeface="Symbol"/>
              </a:rPr>
              <a:t>Compact, </a:t>
            </a:r>
            <a:r>
              <a:rPr lang="en-GB" i="1" dirty="0" smtClean="0">
                <a:sym typeface="Symbol"/>
              </a:rPr>
              <a:t>circular, </a:t>
            </a:r>
            <a:r>
              <a:rPr lang="en-GB" dirty="0" smtClean="0">
                <a:sym typeface="Symbol"/>
              </a:rPr>
              <a:t>accelerator</a:t>
            </a:r>
          </a:p>
          <a:p>
            <a:pPr lvl="2"/>
            <a:r>
              <a:rPr lang="en-GB" dirty="0" smtClean="0">
                <a:sym typeface="Symbol"/>
              </a:rPr>
              <a:t>Small energy spread</a:t>
            </a:r>
          </a:p>
          <a:p>
            <a:pPr lvl="2"/>
            <a:r>
              <a:rPr lang="en-GB" dirty="0" smtClean="0">
                <a:sym typeface="Symbol"/>
              </a:rPr>
              <a:t>Possible to preserve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polarisation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at ~30% level</a:t>
            </a:r>
          </a:p>
          <a:p>
            <a:pPr lvl="3"/>
            <a:r>
              <a:rPr lang="en-GB" dirty="0" smtClean="0">
                <a:sym typeface="Symbol"/>
              </a:rPr>
              <a:t>Yields possibility to determine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beam energy precisely (0.003%)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using (</a:t>
            </a:r>
            <a:r>
              <a:rPr lang="en-GB" i="1" dirty="0" err="1" smtClean="0">
                <a:sym typeface="Symbol"/>
              </a:rPr>
              <a:t>g</a:t>
            </a:r>
            <a:r>
              <a:rPr lang="en-GB" dirty="0" smtClean="0">
                <a:sym typeface="Symbol"/>
              </a:rPr>
              <a:t> – 2)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precession</a:t>
            </a:r>
          </a:p>
          <a:p>
            <a:pPr lvl="1"/>
            <a:r>
              <a:rPr lang="en-GB" dirty="0" smtClean="0">
                <a:sym typeface="Symbol"/>
              </a:rPr>
              <a:t>Strong coupling to Higgs:</a:t>
            </a:r>
          </a:p>
          <a:p>
            <a:pPr lvl="2"/>
            <a:r>
              <a:rPr lang="en-GB" dirty="0" smtClean="0">
                <a:sym typeface="Symbol"/>
              </a:rPr>
              <a:t>Production rate  </a:t>
            </a:r>
            <a:r>
              <a:rPr lang="en-GB" i="1" dirty="0" smtClean="0"/>
              <a:t>m</a:t>
            </a:r>
            <a:r>
              <a:rPr lang="en-GB" baseline="30000" dirty="0" smtClean="0"/>
              <a:t>2</a:t>
            </a:r>
            <a:r>
              <a:rPr lang="en-GB" dirty="0" smtClean="0"/>
              <a:t>:  </a:t>
            </a:r>
            <a:br>
              <a:rPr lang="en-GB" dirty="0" smtClean="0"/>
            </a:br>
            <a:r>
              <a:rPr lang="en-GB" dirty="0" smtClean="0">
                <a:sym typeface="Symbol"/>
              </a:rPr>
              <a:t></a:t>
            </a:r>
            <a:r>
              <a:rPr lang="en-GB" dirty="0" smtClean="0"/>
              <a:t> </a:t>
            </a:r>
            <a:r>
              <a:rPr lang="en-GB" dirty="0" err="1" smtClean="0"/>
              <a:t>Muon</a:t>
            </a:r>
            <a:r>
              <a:rPr lang="en-GB" dirty="0" smtClean="0"/>
              <a:t> Collider enhancement </a:t>
            </a:r>
            <a:br>
              <a:rPr lang="en-GB" dirty="0" smtClean="0"/>
            </a:br>
            <a:r>
              <a:rPr lang="en-GB" dirty="0" smtClean="0"/>
              <a:t>factor: 5 </a:t>
            </a:r>
            <a:r>
              <a:rPr lang="en-GB" dirty="0" smtClean="0">
                <a:sym typeface="Symbol"/>
              </a:rPr>
              <a:t> 10</a:t>
            </a:r>
            <a:r>
              <a:rPr lang="en-GB" baseline="30000" dirty="0" smtClean="0">
                <a:sym typeface="Symbol"/>
              </a:rPr>
              <a:t>4</a:t>
            </a:r>
            <a:r>
              <a:rPr lang="en-GB" dirty="0" smtClean="0">
                <a:sym typeface="Symbol"/>
              </a:rPr>
              <a:t> </a:t>
            </a:r>
          </a:p>
          <a:p>
            <a:pPr lvl="2"/>
            <a:r>
              <a:rPr lang="en-GB" dirty="0" smtClean="0">
                <a:sym typeface="Symbol"/>
              </a:rPr>
              <a:t>Large data set allows branching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ratios to be measured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42984"/>
            <a:ext cx="4572000" cy="31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104502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377" y="4429132"/>
            <a:ext cx="2928958" cy="232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59657" y="6118861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prstClr val="black"/>
                </a:solidFill>
              </a:rPr>
              <a:t>100 pb</a:t>
            </a:r>
            <a:r>
              <a:rPr lang="en-GB" sz="1200" b="1" baseline="30000" dirty="0" smtClean="0">
                <a:solidFill>
                  <a:prstClr val="black"/>
                </a:solidFill>
              </a:rPr>
              <a:t>-1</a:t>
            </a:r>
            <a:endParaRPr lang="en-GB" sz="1200" b="1" dirty="0" smtClean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1893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NF-block-diag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955675"/>
            <a:ext cx="4362450" cy="57864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31780" name="Picture 4" descr="NF-block-diag-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5025" y="952500"/>
            <a:ext cx="4362450" cy="57864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2428860" y="1071546"/>
            <a:ext cx="1893467" cy="400110"/>
          </a:xfrm>
          <a:prstGeom prst="rect">
            <a:avLst/>
          </a:prstGeom>
          <a:noFill/>
          <a:ln w="381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Muon Collider</a:t>
            </a:r>
          </a:p>
        </p:txBody>
      </p:sp>
      <p:sp>
        <p:nvSpPr>
          <p:cNvPr id="3317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</a:t>
            </a:r>
            <a:r>
              <a:rPr lang="en-GB" dirty="0" smtClean="0"/>
              <a:t>accelerators for particle physics: </a:t>
            </a:r>
            <a:endParaRPr lang="en-GB" dirty="0"/>
          </a:p>
        </p:txBody>
      </p:sp>
      <p:sp>
        <p:nvSpPr>
          <p:cNvPr id="331783" name="Text Box 7"/>
          <p:cNvSpPr txBox="1">
            <a:spLocks noChangeArrowheads="1"/>
          </p:cNvSpPr>
          <p:nvPr/>
        </p:nvSpPr>
        <p:spPr bwMode="auto">
          <a:xfrm>
            <a:off x="3021361" y="4097338"/>
            <a:ext cx="1043877" cy="646331"/>
          </a:xfrm>
          <a:prstGeom prst="rect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Muon</a:t>
            </a:r>
            <a:br>
              <a:rPr lang="en-GB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GB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physics</a:t>
            </a:r>
          </a:p>
        </p:txBody>
      </p:sp>
      <p:sp>
        <p:nvSpPr>
          <p:cNvPr id="331784" name="Text Box 8"/>
          <p:cNvSpPr txBox="1">
            <a:spLocks noChangeArrowheads="1"/>
          </p:cNvSpPr>
          <p:nvPr/>
        </p:nvSpPr>
        <p:spPr bwMode="auto">
          <a:xfrm>
            <a:off x="7412386" y="4048125"/>
            <a:ext cx="1043877" cy="646331"/>
          </a:xfrm>
          <a:prstGeom prst="rect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Muon</a:t>
            </a:r>
            <a:br>
              <a:rPr lang="en-GB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GB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physics</a:t>
            </a:r>
          </a:p>
        </p:txBody>
      </p:sp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6643702" y="1071546"/>
            <a:ext cx="2236510" cy="400110"/>
          </a:xfrm>
          <a:prstGeom prst="rect">
            <a:avLst/>
          </a:prstGeom>
          <a:noFill/>
          <a:ln w="38100" algn="ctr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Neutrino Factory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3" grpId="0" animBg="1"/>
      <p:bldP spid="331784" grpId="0" animBg="1"/>
      <p:bldP spid="3317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Ionisation cooling: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Ionisation Cooling Test Facility: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Ionisation cooling: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Muon beam after phase rotation and bunching:</a:t>
            </a:r>
          </a:p>
          <a:p>
            <a:pPr lvl="1"/>
            <a:r>
              <a:rPr lang="en-GB" dirty="0" smtClean="0"/>
              <a:t>Wide — </a:t>
            </a:r>
            <a:r>
              <a:rPr lang="en-GB" i="1" dirty="0" err="1" smtClean="0">
                <a:latin typeface="Symbol" pitchFamily="18" charset="2"/>
              </a:rPr>
              <a:t>s</a:t>
            </a:r>
            <a:r>
              <a:rPr lang="en-GB" i="1" baseline="-25000" dirty="0" err="1" smtClean="0">
                <a:latin typeface="Times New Roman" pitchFamily="18" charset="0"/>
              </a:rPr>
              <a:t>x</a:t>
            </a:r>
            <a:r>
              <a:rPr lang="en-GB" dirty="0" smtClean="0"/>
              <a:t> ~ 10(+) cm </a:t>
            </a:r>
          </a:p>
          <a:p>
            <a:pPr lvl="1"/>
            <a:r>
              <a:rPr lang="en-GB" dirty="0" smtClean="0"/>
              <a:t>Divergent — </a:t>
            </a:r>
            <a:r>
              <a:rPr lang="en-GB" i="1" dirty="0" smtClean="0">
                <a:latin typeface="Symbol" pitchFamily="18" charset="2"/>
              </a:rPr>
              <a:t>s</a:t>
            </a:r>
            <a:r>
              <a:rPr lang="en-GB" i="1" baseline="-25000" dirty="0" smtClean="0">
                <a:latin typeface="Symbol" pitchFamily="18" charset="2"/>
              </a:rPr>
              <a:t>q</a:t>
            </a:r>
            <a:r>
              <a:rPr lang="en-GB" dirty="0" smtClean="0"/>
              <a:t> ~ 150(+) </a:t>
            </a:r>
            <a:r>
              <a:rPr lang="en-GB" dirty="0" err="1" smtClean="0"/>
              <a:t>mr</a:t>
            </a:r>
            <a:endParaRPr lang="en-GB" dirty="0" smtClean="0"/>
          </a:p>
          <a:p>
            <a:pPr lvl="1"/>
            <a:r>
              <a:rPr lang="en-GB" dirty="0" smtClean="0"/>
              <a:t>i.e. large normalised </a:t>
            </a:r>
            <a:r>
              <a:rPr lang="en-GB" dirty="0" err="1" smtClean="0"/>
              <a:t>emittance</a:t>
            </a:r>
            <a:r>
              <a:rPr lang="en-GB" dirty="0" smtClean="0"/>
              <a:t>:</a:t>
            </a:r>
          </a:p>
          <a:p>
            <a:pPr lvl="1"/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r>
              <a:rPr lang="en-GB" dirty="0" smtClean="0"/>
              <a:t>Cooling required:</a:t>
            </a:r>
          </a:p>
          <a:p>
            <a:pPr lvl="1"/>
            <a:r>
              <a:rPr lang="en-GB" dirty="0" smtClean="0"/>
              <a:t>To increase by a factor of 2—10 the number of </a:t>
            </a:r>
            <a:r>
              <a:rPr lang="en-GB" dirty="0" err="1" smtClean="0"/>
              <a:t>muons</a:t>
            </a:r>
            <a:r>
              <a:rPr lang="en-GB" dirty="0" smtClean="0"/>
              <a:t> in acceptance of subsequent accelerator</a:t>
            </a:r>
          </a:p>
          <a:p>
            <a:r>
              <a:rPr lang="en-GB" dirty="0" smtClean="0"/>
              <a:t>Ionisation cooling is the only practical solution:</a:t>
            </a:r>
          </a:p>
          <a:p>
            <a:pPr lvl="1"/>
            <a:r>
              <a:rPr lang="en-GB" dirty="0" smtClean="0"/>
              <a:t>Muon lifetime is short (2 </a:t>
            </a:r>
            <a:r>
              <a:rPr lang="en-GB" dirty="0" smtClean="0">
                <a:sym typeface="Symbol"/>
              </a:rPr>
              <a:t></a:t>
            </a:r>
            <a:r>
              <a:rPr lang="en-GB" dirty="0" err="1" smtClean="0">
                <a:sym typeface="Symbol"/>
              </a:rPr>
              <a:t>s</a:t>
            </a:r>
            <a:r>
              <a:rPr lang="en-GB" dirty="0" smtClean="0">
                <a:sym typeface="Symbol"/>
              </a:rPr>
              <a:t> at rest)</a:t>
            </a:r>
          </a:p>
          <a:p>
            <a:endParaRPr lang="en-GB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37" y="3011277"/>
            <a:ext cx="8695404" cy="971175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>
              <a:solidFill>
                <a:srgbClr val="FFCC00"/>
              </a:solidFill>
              <a:cs typeface="Arial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035300"/>
            <a:ext cx="9144000" cy="3016250"/>
            <a:chOff x="0" y="2160"/>
            <a:chExt cx="5760" cy="1900"/>
          </a:xfrm>
        </p:grpSpPr>
        <p:pic>
          <p:nvPicPr>
            <p:cNvPr id="351235" name="Picture 3" descr="ionisation-cooli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" y="2568"/>
              <a:ext cx="5647" cy="1492"/>
            </a:xfrm>
            <a:prstGeom prst="rect">
              <a:avLst/>
            </a:prstGeom>
            <a:noFill/>
          </p:spPr>
        </p:pic>
        <p:sp>
          <p:nvSpPr>
            <p:cNvPr id="351236" name="Line 4"/>
            <p:cNvSpPr>
              <a:spLocks noChangeShapeType="1"/>
            </p:cNvSpPr>
            <p:nvPr/>
          </p:nvSpPr>
          <p:spPr bwMode="auto">
            <a:xfrm>
              <a:off x="0" y="2160"/>
              <a:ext cx="5760" cy="0"/>
            </a:xfrm>
            <a:prstGeom prst="line">
              <a:avLst/>
            </a:prstGeom>
            <a:noFill/>
            <a:ln w="76200">
              <a:solidFill>
                <a:srgbClr val="66FF99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GB" sz="3200" b="1">
                <a:solidFill>
                  <a:srgbClr val="FFCC00"/>
                </a:solidFill>
                <a:cs typeface="Arial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851275" y="5627688"/>
            <a:ext cx="4321175" cy="836612"/>
            <a:chOff x="2426" y="3793"/>
            <a:chExt cx="2722" cy="527"/>
          </a:xfrm>
        </p:grpSpPr>
        <p:sp>
          <p:nvSpPr>
            <p:cNvPr id="351238" name="Rectangle 6"/>
            <p:cNvSpPr>
              <a:spLocks noChangeArrowheads="1"/>
            </p:cNvSpPr>
            <p:nvPr/>
          </p:nvSpPr>
          <p:spPr bwMode="auto">
            <a:xfrm>
              <a:off x="2426" y="3793"/>
              <a:ext cx="2722" cy="527"/>
            </a:xfrm>
            <a:prstGeom prst="rect">
              <a:avLst/>
            </a:prstGeom>
            <a:gradFill rotWithShape="1">
              <a:gsLst>
                <a:gs pos="0">
                  <a:srgbClr val="000066"/>
                </a:gs>
                <a:gs pos="50000">
                  <a:srgbClr val="800000"/>
                </a:gs>
                <a:gs pos="100000">
                  <a:srgbClr val="000066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GB" sz="3200" b="1">
                <a:solidFill>
                  <a:srgbClr val="FFCC00"/>
                </a:solidFill>
                <a:cs typeface="Arial" charset="0"/>
              </a:endParaRPr>
            </a:p>
          </p:txBody>
        </p:sp>
        <p:sp>
          <p:nvSpPr>
            <p:cNvPr id="351239" name="Text Box 7"/>
            <p:cNvSpPr txBox="1">
              <a:spLocks noChangeArrowheads="1"/>
            </p:cNvSpPr>
            <p:nvPr/>
          </p:nvSpPr>
          <p:spPr bwMode="auto">
            <a:xfrm>
              <a:off x="3177" y="3901"/>
              <a:ext cx="1755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b="1">
                  <a:solidFill>
                    <a:srgbClr val="FFCC00"/>
                  </a:solidFill>
                  <a:cs typeface="Arial" charset="0"/>
                </a:rPr>
                <a:t>Ionisation cooling</a:t>
              </a:r>
            </a:p>
          </p:txBody>
        </p:sp>
      </p:grpSp>
      <p:pic>
        <p:nvPicPr>
          <p:cNvPr id="351240" name="Picture 8" descr="target-capture-cool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150"/>
            <a:ext cx="9144000" cy="2343150"/>
          </a:xfrm>
          <a:prstGeom prst="rect">
            <a:avLst/>
          </a:prstGeom>
          <a:noFill/>
        </p:spPr>
      </p:pic>
      <p:sp>
        <p:nvSpPr>
          <p:cNvPr id="351241" name="Line 9"/>
          <p:cNvSpPr>
            <a:spLocks noChangeShapeType="1"/>
          </p:cNvSpPr>
          <p:nvPr/>
        </p:nvSpPr>
        <p:spPr bwMode="auto">
          <a:xfrm>
            <a:off x="1006475" y="5148263"/>
            <a:ext cx="0" cy="503237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>
              <a:solidFill>
                <a:srgbClr val="FFCC00"/>
              </a:solidFill>
              <a:cs typeface="Arial" charset="0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464050" y="4691063"/>
            <a:ext cx="107950" cy="1573212"/>
            <a:chOff x="2812" y="3203"/>
            <a:chExt cx="68" cy="991"/>
          </a:xfrm>
        </p:grpSpPr>
        <p:sp>
          <p:nvSpPr>
            <p:cNvPr id="351243" name="Line 11"/>
            <p:cNvSpPr>
              <a:spLocks noChangeShapeType="1"/>
            </p:cNvSpPr>
            <p:nvPr/>
          </p:nvSpPr>
          <p:spPr bwMode="auto">
            <a:xfrm>
              <a:off x="2812" y="3203"/>
              <a:ext cx="0" cy="1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GB" sz="3200" b="1">
                <a:solidFill>
                  <a:srgbClr val="FFCC00"/>
                </a:solidFill>
                <a:cs typeface="Arial" charset="0"/>
              </a:endParaRPr>
            </a:p>
          </p:txBody>
        </p:sp>
        <p:sp>
          <p:nvSpPr>
            <p:cNvPr id="351244" name="Line 12"/>
            <p:cNvSpPr>
              <a:spLocks noChangeShapeType="1"/>
            </p:cNvSpPr>
            <p:nvPr/>
          </p:nvSpPr>
          <p:spPr bwMode="auto">
            <a:xfrm>
              <a:off x="2880" y="4058"/>
              <a:ext cx="0" cy="1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GB" sz="3200" b="1">
                <a:solidFill>
                  <a:srgbClr val="FFCC00"/>
                </a:solidFill>
                <a:cs typeface="Arial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140200" y="5759450"/>
            <a:ext cx="863600" cy="515938"/>
            <a:chOff x="2608" y="3876"/>
            <a:chExt cx="544" cy="325"/>
          </a:xfrm>
        </p:grpSpPr>
        <p:sp>
          <p:nvSpPr>
            <p:cNvPr id="351246" name="Line 14"/>
            <p:cNvSpPr>
              <a:spLocks noChangeShapeType="1"/>
            </p:cNvSpPr>
            <p:nvPr/>
          </p:nvSpPr>
          <p:spPr bwMode="auto">
            <a:xfrm>
              <a:off x="2705" y="3876"/>
              <a:ext cx="0" cy="317"/>
            </a:xfrm>
            <a:prstGeom prst="lin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GB" sz="3200" b="1">
                <a:solidFill>
                  <a:srgbClr val="FFCC00"/>
                </a:solidFill>
                <a:cs typeface="Arial" charset="0"/>
              </a:endParaRPr>
            </a:p>
          </p:txBody>
        </p:sp>
        <p:sp>
          <p:nvSpPr>
            <p:cNvPr id="351247" name="Line 15"/>
            <p:cNvSpPr>
              <a:spLocks noChangeShapeType="1"/>
            </p:cNvSpPr>
            <p:nvPr/>
          </p:nvSpPr>
          <p:spPr bwMode="auto">
            <a:xfrm>
              <a:off x="2608" y="4201"/>
              <a:ext cx="544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GB" sz="3200" b="1">
                <a:solidFill>
                  <a:srgbClr val="FFCC00"/>
                </a:solidFill>
                <a:cs typeface="Arial" charset="0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840288" y="4749800"/>
            <a:ext cx="2968625" cy="1512888"/>
            <a:chOff x="3049" y="3240"/>
            <a:chExt cx="1870" cy="953"/>
          </a:xfrm>
        </p:grpSpPr>
        <p:sp>
          <p:nvSpPr>
            <p:cNvPr id="351249" name="Line 17"/>
            <p:cNvSpPr>
              <a:spLocks noChangeShapeType="1"/>
            </p:cNvSpPr>
            <p:nvPr/>
          </p:nvSpPr>
          <p:spPr bwMode="auto">
            <a:xfrm>
              <a:off x="4919" y="3240"/>
              <a:ext cx="0" cy="66"/>
            </a:xfrm>
            <a:prstGeom prst="line">
              <a:avLst/>
            </a:prstGeom>
            <a:noFill/>
            <a:ln w="76200">
              <a:solidFill>
                <a:srgbClr val="66FF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GB" sz="3200" b="1">
                <a:solidFill>
                  <a:srgbClr val="FFCC00"/>
                </a:solidFill>
                <a:cs typeface="Arial" charset="0"/>
              </a:endParaRPr>
            </a:p>
          </p:txBody>
        </p:sp>
        <p:sp>
          <p:nvSpPr>
            <p:cNvPr id="351250" name="Line 18"/>
            <p:cNvSpPr>
              <a:spLocks noChangeShapeType="1"/>
            </p:cNvSpPr>
            <p:nvPr/>
          </p:nvSpPr>
          <p:spPr bwMode="auto">
            <a:xfrm>
              <a:off x="3049" y="4127"/>
              <a:ext cx="0" cy="66"/>
            </a:xfrm>
            <a:prstGeom prst="line">
              <a:avLst/>
            </a:prstGeom>
            <a:noFill/>
            <a:ln w="76200">
              <a:solidFill>
                <a:srgbClr val="66FF99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GB" sz="3200" b="1">
                <a:solidFill>
                  <a:srgbClr val="FFCC00"/>
                </a:solidFill>
                <a:cs typeface="Arial" charset="0"/>
              </a:endParaRPr>
            </a:p>
          </p:txBody>
        </p:sp>
      </p:grpSp>
      <p:sp>
        <p:nvSpPr>
          <p:cNvPr id="351251" name="Text Box 19"/>
          <p:cNvSpPr txBox="1">
            <a:spLocks noChangeArrowheads="1"/>
          </p:cNvSpPr>
          <p:nvPr/>
        </p:nvSpPr>
        <p:spPr bwMode="auto">
          <a:xfrm>
            <a:off x="26988" y="1466850"/>
            <a:ext cx="9207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66FF"/>
                </a:solidFill>
                <a:cs typeface="Arial" charset="0"/>
              </a:rPr>
              <a:t>Proton</a:t>
            </a:r>
          </a:p>
        </p:txBody>
      </p:sp>
      <p:graphicFrame>
        <p:nvGraphicFramePr>
          <p:cNvPr id="351252" name="Object 20"/>
          <p:cNvGraphicFramePr>
            <a:graphicFrameLocks noChangeAspect="1"/>
          </p:cNvGraphicFramePr>
          <p:nvPr/>
        </p:nvGraphicFramePr>
        <p:xfrm>
          <a:off x="1835150" y="882650"/>
          <a:ext cx="520700" cy="546100"/>
        </p:xfrm>
        <a:graphic>
          <a:graphicData uri="http://schemas.openxmlformats.org/presentationml/2006/ole">
            <p:oleObj spid="_x0000_s3074" name="Equation" r:id="rId6" imgW="520560" imgH="545760" progId="Equation.3">
              <p:embed/>
            </p:oleObj>
          </a:graphicData>
        </a:graphic>
      </p:graphicFrame>
      <p:graphicFrame>
        <p:nvGraphicFramePr>
          <p:cNvPr id="351253" name="Object 21"/>
          <p:cNvGraphicFramePr>
            <a:graphicFrameLocks noChangeAspect="1"/>
          </p:cNvGraphicFramePr>
          <p:nvPr/>
        </p:nvGraphicFramePr>
        <p:xfrm>
          <a:off x="3155950" y="723900"/>
          <a:ext cx="520700" cy="635000"/>
        </p:xfrm>
        <a:graphic>
          <a:graphicData uri="http://schemas.openxmlformats.org/presentationml/2006/ole">
            <p:oleObj spid="_x0000_s3075" name="Equation" r:id="rId7" imgW="520560" imgH="634680" progId="Equation.3">
              <p:embed/>
            </p:oleObj>
          </a:graphicData>
        </a:graphic>
      </p:graphicFrame>
      <p:graphicFrame>
        <p:nvGraphicFramePr>
          <p:cNvPr id="351254" name="Object 22"/>
          <p:cNvGraphicFramePr>
            <a:graphicFrameLocks noChangeAspect="1"/>
          </p:cNvGraphicFramePr>
          <p:nvPr/>
        </p:nvGraphicFramePr>
        <p:xfrm>
          <a:off x="8027988" y="1019175"/>
          <a:ext cx="520700" cy="635000"/>
        </p:xfrm>
        <a:graphic>
          <a:graphicData uri="http://schemas.openxmlformats.org/presentationml/2006/ole">
            <p:oleObj spid="_x0000_s3076" name="Equation" r:id="rId8" imgW="520560" imgH="634680" progId="Equation.3">
              <p:embed/>
            </p:oleObj>
          </a:graphicData>
        </a:graphic>
      </p:graphicFrame>
      <p:sp>
        <p:nvSpPr>
          <p:cNvPr id="351255" name="Text Box 23"/>
          <p:cNvSpPr txBox="1">
            <a:spLocks noChangeArrowheads="1"/>
          </p:cNvSpPr>
          <p:nvPr/>
        </p:nvSpPr>
        <p:spPr bwMode="auto">
          <a:xfrm>
            <a:off x="4668838" y="1571625"/>
            <a:ext cx="13160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>
                <a:solidFill>
                  <a:srgbClr val="000066"/>
                </a:solidFill>
                <a:cs typeface="Arial" charset="0"/>
              </a:rPr>
              <a:t>Cooling</a:t>
            </a: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258888" y="3179763"/>
            <a:ext cx="6626225" cy="1223962"/>
            <a:chOff x="793" y="2251"/>
            <a:chExt cx="4174" cy="771"/>
          </a:xfrm>
        </p:grpSpPr>
        <p:sp>
          <p:nvSpPr>
            <p:cNvPr id="351257" name="Text Box 25"/>
            <p:cNvSpPr txBox="1">
              <a:spLocks noChangeArrowheads="1"/>
            </p:cNvSpPr>
            <p:nvPr/>
          </p:nvSpPr>
          <p:spPr bwMode="auto">
            <a:xfrm>
              <a:off x="2186" y="2251"/>
              <a:ext cx="1388" cy="460"/>
            </a:xfrm>
            <a:prstGeom prst="rect">
              <a:avLst/>
            </a:prstGeom>
            <a:noFill/>
            <a:ln w="28575" algn="ctr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>
                  <a:solidFill>
                    <a:srgbClr val="CC9900"/>
                  </a:solidFill>
                  <a:cs typeface="Arial" charset="0"/>
                </a:rPr>
                <a:t>Liquid hydrogen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>
                  <a:solidFill>
                    <a:srgbClr val="CC9900"/>
                  </a:solidFill>
                  <a:cs typeface="Arial" charset="0"/>
                </a:rPr>
                <a:t>absorber</a:t>
              </a:r>
            </a:p>
          </p:txBody>
        </p:sp>
        <p:sp>
          <p:nvSpPr>
            <p:cNvPr id="351258" name="Line 26"/>
            <p:cNvSpPr>
              <a:spLocks noChangeShapeType="1"/>
            </p:cNvSpPr>
            <p:nvPr/>
          </p:nvSpPr>
          <p:spPr bwMode="auto">
            <a:xfrm>
              <a:off x="2880" y="2704"/>
              <a:ext cx="0" cy="31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GB" sz="3200" b="1">
                <a:solidFill>
                  <a:srgbClr val="FFCC00"/>
                </a:solidFill>
                <a:cs typeface="Arial" charset="0"/>
              </a:endParaRPr>
            </a:p>
          </p:txBody>
        </p: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793" y="2523"/>
              <a:ext cx="1383" cy="499"/>
              <a:chOff x="793" y="2523"/>
              <a:chExt cx="1383" cy="499"/>
            </a:xfrm>
          </p:grpSpPr>
          <p:sp>
            <p:nvSpPr>
              <p:cNvPr id="351260" name="Line 28"/>
              <p:cNvSpPr>
                <a:spLocks noChangeShapeType="1"/>
              </p:cNvSpPr>
              <p:nvPr/>
            </p:nvSpPr>
            <p:spPr bwMode="auto">
              <a:xfrm>
                <a:off x="793" y="2523"/>
                <a:ext cx="1383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 sz="3200" b="1">
                  <a:solidFill>
                    <a:srgbClr val="FFCC00"/>
                  </a:solidFill>
                  <a:cs typeface="Arial" charset="0"/>
                </a:endParaRPr>
              </a:p>
            </p:txBody>
          </p:sp>
          <p:sp>
            <p:nvSpPr>
              <p:cNvPr id="351261" name="Line 29"/>
              <p:cNvSpPr>
                <a:spLocks noChangeShapeType="1"/>
              </p:cNvSpPr>
              <p:nvPr/>
            </p:nvSpPr>
            <p:spPr bwMode="auto">
              <a:xfrm>
                <a:off x="793" y="2523"/>
                <a:ext cx="0" cy="49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 sz="3200" b="1">
                  <a:solidFill>
                    <a:srgbClr val="FFCC00"/>
                  </a:solidFill>
                  <a:cs typeface="Arial" charset="0"/>
                </a:endParaRPr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 flipH="1">
              <a:off x="3584" y="2523"/>
              <a:ext cx="1383" cy="499"/>
              <a:chOff x="793" y="2523"/>
              <a:chExt cx="1383" cy="499"/>
            </a:xfrm>
          </p:grpSpPr>
          <p:sp>
            <p:nvSpPr>
              <p:cNvPr id="351263" name="Line 31"/>
              <p:cNvSpPr>
                <a:spLocks noChangeShapeType="1"/>
              </p:cNvSpPr>
              <p:nvPr/>
            </p:nvSpPr>
            <p:spPr bwMode="auto">
              <a:xfrm>
                <a:off x="793" y="2523"/>
                <a:ext cx="1383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 sz="3200" b="1">
                  <a:solidFill>
                    <a:srgbClr val="FFCC00"/>
                  </a:solidFill>
                  <a:cs typeface="Arial" charset="0"/>
                </a:endParaRPr>
              </a:p>
            </p:txBody>
          </p:sp>
          <p:sp>
            <p:nvSpPr>
              <p:cNvPr id="351264" name="Line 32"/>
              <p:cNvSpPr>
                <a:spLocks noChangeShapeType="1"/>
              </p:cNvSpPr>
              <p:nvPr/>
            </p:nvSpPr>
            <p:spPr bwMode="auto">
              <a:xfrm>
                <a:off x="793" y="2523"/>
                <a:ext cx="0" cy="49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 sz="3200" b="1">
                  <a:solidFill>
                    <a:srgbClr val="FFCC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2141538" y="5211763"/>
            <a:ext cx="4859337" cy="396875"/>
            <a:chOff x="1349" y="3531"/>
            <a:chExt cx="3061" cy="250"/>
          </a:xfrm>
        </p:grpSpPr>
        <p:sp>
          <p:nvSpPr>
            <p:cNvPr id="351266" name="Text Box 34"/>
            <p:cNvSpPr txBox="1">
              <a:spLocks noChangeArrowheads="1"/>
            </p:cNvSpPr>
            <p:nvPr/>
          </p:nvSpPr>
          <p:spPr bwMode="auto">
            <a:xfrm>
              <a:off x="1349" y="3531"/>
              <a:ext cx="92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>
                  <a:solidFill>
                    <a:srgbClr val="CC9900"/>
                  </a:solidFill>
                  <a:cs typeface="Arial" charset="0"/>
                </a:rPr>
                <a:t>Accelerate</a:t>
              </a:r>
            </a:p>
          </p:txBody>
        </p:sp>
        <p:sp>
          <p:nvSpPr>
            <p:cNvPr id="351267" name="Text Box 35"/>
            <p:cNvSpPr txBox="1">
              <a:spLocks noChangeArrowheads="1"/>
            </p:cNvSpPr>
            <p:nvPr/>
          </p:nvSpPr>
          <p:spPr bwMode="auto">
            <a:xfrm>
              <a:off x="3485" y="3531"/>
              <a:ext cx="92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>
                  <a:solidFill>
                    <a:srgbClr val="CC9900"/>
                  </a:solidFill>
                  <a:cs typeface="Arial" charset="0"/>
                </a:rPr>
                <a:t>Accelerate</a:t>
              </a:r>
            </a:p>
          </p:txBody>
        </p:sp>
      </p:grpSp>
      <p:sp>
        <p:nvSpPr>
          <p:cNvPr id="351268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Ionisation cooling: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>
              <a:solidFill>
                <a:srgbClr val="FFCC00"/>
              </a:solidFill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837717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Exponential decrease in normalised </a:t>
            </a:r>
            <a:r>
              <a:rPr lang="en-GB" dirty="0" err="1" smtClean="0"/>
              <a:t>emittance</a:t>
            </a:r>
            <a:r>
              <a:rPr lang="en-GB" dirty="0" smtClean="0"/>
              <a:t>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1" y="2767263"/>
            <a:ext cx="9144000" cy="40907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Competition between:</a:t>
            </a:r>
          </a:p>
          <a:p>
            <a:pPr lvl="1"/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[cooling] and MCS [heating]</a:t>
            </a:r>
          </a:p>
          <a:p>
            <a:r>
              <a:rPr lang="en-GB" dirty="0" smtClean="0"/>
              <a:t>Optimum:</a:t>
            </a:r>
          </a:p>
          <a:p>
            <a:pPr lvl="1"/>
            <a:r>
              <a:rPr lang="en-GB" dirty="0" smtClean="0"/>
              <a:t>Low </a:t>
            </a:r>
            <a:r>
              <a:rPr lang="en-GB" i="1" dirty="0" smtClean="0"/>
              <a:t>Z, </a:t>
            </a:r>
            <a:r>
              <a:rPr lang="en-GB" dirty="0" smtClean="0"/>
              <a:t>large</a:t>
            </a:r>
            <a:r>
              <a:rPr lang="en-GB" i="1" dirty="0" smtClean="0"/>
              <a:t> X</a:t>
            </a:r>
            <a:r>
              <a:rPr lang="en-GB" baseline="-25000" dirty="0" smtClean="0"/>
              <a:t>0</a:t>
            </a:r>
          </a:p>
          <a:p>
            <a:pPr lvl="1"/>
            <a:r>
              <a:rPr lang="en-GB" dirty="0" smtClean="0"/>
              <a:t>Tight focus</a:t>
            </a:r>
          </a:p>
          <a:p>
            <a:pPr lvl="1"/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 gives best </a:t>
            </a:r>
            <a:br>
              <a:rPr lang="en-GB" dirty="0" smtClean="0"/>
            </a:br>
            <a:r>
              <a:rPr lang="en-GB" dirty="0" smtClean="0"/>
              <a:t>performance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Ionisation cooling: principal: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6886064" cy="1391151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2739190"/>
            <a:ext cx="9144000" cy="411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GB" sz="3600" b="1" dirty="0">
              <a:solidFill>
                <a:prstClr val="white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356" y="3905756"/>
            <a:ext cx="3750119" cy="281257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Muon Ionisation Cooling Experiment</a:t>
            </a:r>
            <a:endParaRPr lang="en-GB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Ionisation Cooling Test Facility: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  <a:gradFill rotWithShape="1">
            <a:gsLst>
              <a:gs pos="0">
                <a:srgbClr val="6A0014"/>
              </a:gs>
              <a:gs pos="50000">
                <a:schemeClr val="tx2"/>
              </a:gs>
              <a:gs pos="100000">
                <a:srgbClr val="6A0014"/>
              </a:gs>
            </a:gsLst>
            <a:lin ang="5400000" scaled="1"/>
          </a:gradFill>
          <a:ln/>
        </p:spPr>
        <p:txBody>
          <a:bodyPr anchor="ctr"/>
          <a:lstStyle/>
          <a:p>
            <a:pPr>
              <a:tabLst>
                <a:tab pos="8877300" algn="r"/>
              </a:tabLst>
            </a:pPr>
            <a:r>
              <a:rPr lang="en-GB" sz="4000">
                <a:solidFill>
                  <a:srgbClr val="00003A"/>
                </a:solidFill>
              </a:rPr>
              <a:t>Muon ionisation cooling experiment</a:t>
            </a:r>
          </a:p>
        </p:txBody>
      </p:sp>
      <p:sp>
        <p:nvSpPr>
          <p:cNvPr id="353284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0" y="3933825"/>
            <a:ext cx="9144000" cy="2924175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u="sng" dirty="0"/>
              <a:t>MICE: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Design, build, commission and operate a realistic section of cooling channel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Measure its performance in a variety of modes of operation and beam conditions … </a:t>
            </a:r>
          </a:p>
          <a:p>
            <a:pPr lvl="1">
              <a:lnSpc>
                <a:spcPct val="150000"/>
              </a:lnSpc>
              <a:buFont typeface="Wingdings" pitchFamily="2" charset="2"/>
              <a:buNone/>
            </a:pPr>
            <a:r>
              <a:rPr lang="en-US" sz="2400" dirty="0"/>
              <a:t>	</a:t>
            </a:r>
            <a:r>
              <a:rPr lang="en-US" sz="2400" dirty="0">
                <a:solidFill>
                  <a:srgbClr val="FFFF00"/>
                </a:solidFill>
              </a:rPr>
              <a:t>… i.e. results will allow Neutrino Factory complex 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to be </a:t>
            </a:r>
            <a:r>
              <a:rPr lang="en-US" sz="2400" dirty="0" err="1">
                <a:solidFill>
                  <a:srgbClr val="FFFF00"/>
                </a:solidFill>
              </a:rPr>
              <a:t>optimised</a:t>
            </a:r>
            <a:endParaRPr lang="el-GR" sz="2400" dirty="0">
              <a:solidFill>
                <a:srgbClr val="FFFF00"/>
              </a:solidFill>
            </a:endParaRPr>
          </a:p>
        </p:txBody>
      </p:sp>
      <p:pic>
        <p:nvPicPr>
          <p:cNvPr id="353283" name="Picture 3" descr="MICE-3D-layout-2007-sectionview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9144000" cy="28813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performance: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32358"/>
            <a:ext cx="9144000" cy="62564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15% cooling in MICE channel from 5% </a:t>
            </a:r>
            <a:r>
              <a:rPr lang="en-GB" i="1" dirty="0" smtClean="0"/>
              <a:t>E</a:t>
            </a:r>
            <a:r>
              <a:rPr lang="en-GB" dirty="0" smtClean="0"/>
              <a:t> loss per absorber</a:t>
            </a:r>
          </a:p>
        </p:txBody>
      </p:sp>
      <p:pic>
        <p:nvPicPr>
          <p:cNvPr id="15380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790" y="684073"/>
            <a:ext cx="8071020" cy="548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76792"/>
            <a:ext cx="7772400" cy="2123658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TIARA WP7:</a:t>
            </a:r>
            <a:br>
              <a:rPr lang="en-GB" dirty="0" smtClean="0"/>
            </a:br>
            <a:r>
              <a:rPr lang="en-GB" dirty="0" smtClean="0"/>
              <a:t>Ionisation Cooling Test Facility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5076056"/>
            <a:ext cx="3563888" cy="178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Ionistion</a:t>
            </a:r>
            <a:r>
              <a:rPr lang="en-GB" dirty="0" smtClean="0"/>
              <a:t> cooling and the Muon Collider: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Muon Collider requires much more aggressive cooling:</a:t>
            </a:r>
          </a:p>
          <a:p>
            <a:pPr lvl="1"/>
            <a:r>
              <a:rPr lang="en-GB" dirty="0" smtClean="0"/>
              <a:t>Must reduce </a:t>
            </a:r>
            <a:r>
              <a:rPr lang="en-GB" dirty="0" err="1" smtClean="0"/>
              <a:t>emittance</a:t>
            </a:r>
            <a:r>
              <a:rPr lang="en-GB" dirty="0" smtClean="0"/>
              <a:t> in all 6 phase-space dimensions</a:t>
            </a:r>
          </a:p>
          <a:p>
            <a:pPr lvl="1"/>
            <a:r>
              <a:rPr lang="en-GB" dirty="0" smtClean="0"/>
              <a:t>Requires ‘</a:t>
            </a:r>
            <a:r>
              <a:rPr lang="en-GB" dirty="0" err="1" smtClean="0"/>
              <a:t>emittance</a:t>
            </a:r>
            <a:r>
              <a:rPr lang="en-GB" dirty="0" smtClean="0"/>
              <a:t>’ exchange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>
              <a:buNone/>
            </a:pPr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r>
              <a:rPr lang="en-GB" i="1" dirty="0" smtClean="0"/>
              <a:t>The </a:t>
            </a:r>
            <a:r>
              <a:rPr lang="en-GB" dirty="0" smtClean="0"/>
              <a:t>most challenging R&amp;D programme for the Muon Collider</a:t>
            </a:r>
            <a:endParaRPr lang="en-GB" dirty="0"/>
          </a:p>
        </p:txBody>
      </p:sp>
      <p:pic>
        <p:nvPicPr>
          <p:cNvPr id="4" name="Picture 4" descr="44b_6-d_Cooling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284" y="2892761"/>
            <a:ext cx="6870031" cy="30983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6D cooling scheme:</a:t>
            </a:r>
            <a:endParaRPr lang="en-GB" dirty="0"/>
          </a:p>
        </p:txBody>
      </p:sp>
      <p:pic>
        <p:nvPicPr>
          <p:cNvPr id="4" name="Picture 3" descr="Palmer_MC_c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495" y="690113"/>
            <a:ext cx="7985162" cy="5985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grpSp>
        <p:nvGrpSpPr>
          <p:cNvPr id="3" name="Group 9"/>
          <p:cNvGrpSpPr/>
          <p:nvPr/>
        </p:nvGrpSpPr>
        <p:grpSpPr>
          <a:xfrm>
            <a:off x="288758" y="168436"/>
            <a:ext cx="7423484" cy="2839459"/>
            <a:chOff x="288758" y="168436"/>
            <a:chExt cx="7423484" cy="2839459"/>
          </a:xfrm>
        </p:grpSpPr>
        <p:sp>
          <p:nvSpPr>
            <p:cNvPr id="5" name="Rectangle 4"/>
            <p:cNvSpPr/>
            <p:nvPr/>
          </p:nvSpPr>
          <p:spPr>
            <a:xfrm>
              <a:off x="7158789" y="878305"/>
              <a:ext cx="553453" cy="212959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8758" y="168436"/>
              <a:ext cx="4326890" cy="3693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B050"/>
                  </a:solidFill>
                </a:rPr>
                <a:t>Initial cooling identical to Neutrino Factory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559300" y="529389"/>
              <a:ext cx="2599489" cy="34891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6D cooling scheme components: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74323"/>
            <a:ext cx="4572000" cy="1283678"/>
          </a:xfrm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6D ionisation cooling experiment under discussion:</a:t>
            </a:r>
          </a:p>
          <a:p>
            <a:pPr lvl="1"/>
            <a:r>
              <a:rPr lang="en-GB" dirty="0" smtClean="0"/>
              <a:t>Possible use of MICE </a:t>
            </a:r>
            <a:r>
              <a:rPr lang="en-GB" dirty="0" err="1" smtClean="0"/>
              <a:t>Muon</a:t>
            </a:r>
            <a:r>
              <a:rPr lang="en-GB" dirty="0" smtClean="0"/>
              <a:t> Beam once MICE is complete</a:t>
            </a:r>
          </a:p>
          <a:p>
            <a:pPr lvl="1"/>
            <a:r>
              <a:rPr lang="en-GB" dirty="0" smtClean="0"/>
              <a:t>Critical issue: </a:t>
            </a:r>
            <a:r>
              <a:rPr lang="en-GB" sz="2500" dirty="0" smtClean="0"/>
              <a:t>high-gradient RF in magnetic field</a:t>
            </a:r>
            <a:endParaRPr lang="en-GB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08" y="744568"/>
            <a:ext cx="4351575" cy="474221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53728" y="750499"/>
            <a:ext cx="1394356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Guggenheim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35015"/>
            <a:ext cx="4451230" cy="290973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46574" y="782129"/>
            <a:ext cx="2367058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Helical cooling channel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62809"/>
            <a:ext cx="4490310" cy="210349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687492" y="6445538"/>
            <a:ext cx="1379352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Final cooling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Cooling channel:</a:t>
            </a:r>
          </a:p>
        </p:txBody>
      </p:sp>
      <p:pic>
        <p:nvPicPr>
          <p:cNvPr id="380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866775"/>
            <a:ext cx="7524750" cy="587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Absorber/focus-coil module: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0542"/>
            <a:ext cx="4572000" cy="5657298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sz="3200" dirty="0"/>
              <a:t>Focus coil module:</a:t>
            </a:r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GB" sz="2800" dirty="0" smtClean="0"/>
              <a:t>Under construction at TESLA</a:t>
            </a:r>
            <a:endParaRPr lang="en-GB" sz="2800" dirty="0"/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GB" sz="2800" dirty="0"/>
              <a:t>Presently </a:t>
            </a:r>
            <a:r>
              <a:rPr lang="en-GB" sz="2800" dirty="0" smtClean="0"/>
              <a:t>preparing for winding first set of coils</a:t>
            </a:r>
            <a:endParaRPr lang="en-GB" sz="2800" dirty="0"/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US" sz="2800" dirty="0" smtClean="0"/>
              <a:t>First </a:t>
            </a:r>
            <a:r>
              <a:rPr lang="en-US" sz="2800" dirty="0"/>
              <a:t>module, </a:t>
            </a:r>
            <a:r>
              <a:rPr lang="en-US" sz="2800" dirty="0" smtClean="0"/>
              <a:t>fall 2011</a:t>
            </a:r>
            <a:endParaRPr lang="en-GB" sz="2800" dirty="0"/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sz="3200" dirty="0"/>
              <a:t>Absorber:</a:t>
            </a:r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US" sz="2800" dirty="0"/>
              <a:t>Prototype tested at KEK</a:t>
            </a:r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US" sz="2800" dirty="0"/>
              <a:t>Production </a:t>
            </a:r>
            <a:r>
              <a:rPr lang="en-US" sz="2800" dirty="0" smtClean="0"/>
              <a:t>underway:</a:t>
            </a:r>
            <a:endParaRPr lang="en-US" sz="2800" dirty="0"/>
          </a:p>
          <a:p>
            <a:pPr lvl="2">
              <a:lnSpc>
                <a:spcPts val="3200"/>
              </a:lnSpc>
              <a:spcBef>
                <a:spcPts val="0"/>
              </a:spcBef>
            </a:pPr>
            <a:r>
              <a:rPr lang="en-US" sz="2400" dirty="0"/>
              <a:t>Will match </a:t>
            </a:r>
            <a:r>
              <a:rPr lang="en-US" sz="2400" dirty="0" smtClean="0"/>
              <a:t>(be ahead of!) focus-coil schedule</a:t>
            </a:r>
          </a:p>
          <a:p>
            <a:pPr lvl="1">
              <a:lnSpc>
                <a:spcPts val="3200"/>
              </a:lnSpc>
              <a:spcBef>
                <a:spcPts val="0"/>
              </a:spcBef>
            </a:pPr>
            <a:r>
              <a:rPr lang="en-US" dirty="0" smtClean="0"/>
              <a:t>Windows in production at Mississippi</a:t>
            </a:r>
            <a:endParaRPr lang="en-GB" dirty="0"/>
          </a:p>
        </p:txBody>
      </p:sp>
      <p:pic>
        <p:nvPicPr>
          <p:cNvPr id="382980" name="Picture 4"/>
          <p:cNvPicPr>
            <a:picLocks noChangeAspect="1" noChangeArrowheads="1"/>
          </p:cNvPicPr>
          <p:nvPr/>
        </p:nvPicPr>
        <p:blipFill>
          <a:blip r:embed="rId4" cstate="print"/>
          <a:srcRect l="37500" t="12563" r="28947"/>
          <a:stretch>
            <a:fillRect/>
          </a:stretch>
        </p:blipFill>
        <p:spPr bwMode="auto">
          <a:xfrm>
            <a:off x="4716463" y="812800"/>
            <a:ext cx="19431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2981" name="Object 5"/>
          <p:cNvGraphicFramePr>
            <a:graphicFrameLocks noChangeAspect="1"/>
          </p:cNvGraphicFramePr>
          <p:nvPr/>
        </p:nvGraphicFramePr>
        <p:xfrm>
          <a:off x="6791490" y="812800"/>
          <a:ext cx="2292350" cy="3313113"/>
        </p:xfrm>
        <a:graphic>
          <a:graphicData uri="http://schemas.openxmlformats.org/presentationml/2006/ole">
            <p:oleObj spid="_x0000_s10242" name="AutoCAD Drawing" r:id="rId5" imgW="9705975" imgH="7124700" progId="">
              <p:embed/>
            </p:oleObj>
          </a:graphicData>
        </a:graphic>
      </p:graphicFrame>
      <p:pic>
        <p:nvPicPr>
          <p:cNvPr id="3829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5513" y="4208463"/>
            <a:ext cx="1928812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2983" name="Picture 7" descr="IMG_7019-cryostat-top-setu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5300" y="4167188"/>
            <a:ext cx="2298700" cy="2690812"/>
          </a:xfrm>
          <a:prstGeom prst="rect">
            <a:avLst/>
          </a:prstGeom>
          <a:noFill/>
        </p:spPr>
      </p:pic>
      <p:sp>
        <p:nvSpPr>
          <p:cNvPr id="382984" name="Text Box 8"/>
          <p:cNvSpPr txBox="1">
            <a:spLocks noChangeArrowheads="1"/>
          </p:cNvSpPr>
          <p:nvPr/>
        </p:nvSpPr>
        <p:spPr bwMode="auto">
          <a:xfrm>
            <a:off x="41275" y="42863"/>
            <a:ext cx="1372492" cy="523220"/>
          </a:xfrm>
          <a:prstGeom prst="rect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Oxford, RAL,</a:t>
            </a:r>
            <a:br>
              <a:rPr lang="en-US" sz="1400" b="1" dirty="0" smtClean="0">
                <a:solidFill>
                  <a:srgbClr val="FFFFFF"/>
                </a:solidFill>
                <a:cs typeface="Arial" charset="0"/>
              </a:rPr>
            </a:br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KEK, Mississippi</a:t>
            </a:r>
            <a:endParaRPr lang="en-GB" sz="1400" b="1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RFCC </a:t>
            </a:r>
            <a:r>
              <a:rPr lang="en-US" dirty="0"/>
              <a:t>module</a:t>
            </a:r>
            <a:r>
              <a:rPr lang="en-US" dirty="0" smtClean="0"/>
              <a:t>: cavities:</a:t>
            </a:r>
            <a:endParaRPr lang="en-GB" dirty="0"/>
          </a:p>
        </p:txBody>
      </p:sp>
      <p:sp>
        <p:nvSpPr>
          <p:cNvPr id="385027" name="Rectangle 3"/>
          <p:cNvSpPr>
            <a:spLocks noGrp="1" noChangeArrowheads="1"/>
          </p:cNvSpPr>
          <p:nvPr>
            <p:ph idx="1"/>
          </p:nvPr>
        </p:nvSpPr>
        <p:spPr>
          <a:xfrm>
            <a:off x="0" y="714357"/>
            <a:ext cx="9144000" cy="3315032"/>
          </a:xfrm>
        </p:spPr>
        <p:txBody>
          <a:bodyPr>
            <a:noAutofit/>
          </a:bodyPr>
          <a:lstStyle/>
          <a:p>
            <a:r>
              <a:rPr lang="en-GB" dirty="0" smtClean="0"/>
              <a:t>Design based on </a:t>
            </a:r>
            <a:r>
              <a:rPr lang="en-GB" dirty="0" err="1" smtClean="0"/>
              <a:t>MuCool</a:t>
            </a:r>
            <a:r>
              <a:rPr lang="en-GB" dirty="0" smtClean="0"/>
              <a:t> prototype:</a:t>
            </a:r>
          </a:p>
          <a:p>
            <a:r>
              <a:rPr lang="en-GB" dirty="0" smtClean="0"/>
              <a:t>Production presently ahead of schedule:</a:t>
            </a:r>
          </a:p>
          <a:p>
            <a:pPr lvl="1"/>
            <a:r>
              <a:rPr lang="en-GB" dirty="0" smtClean="0"/>
              <a:t>Two sets of five cavities </a:t>
            </a:r>
            <a:r>
              <a:rPr lang="en-GB" dirty="0" err="1" smtClean="0"/>
              <a:t>received:Suf</a:t>
            </a:r>
            <a:endParaRPr lang="en-GB" dirty="0" smtClean="0"/>
          </a:p>
          <a:p>
            <a:pPr lvl="1"/>
            <a:r>
              <a:rPr lang="en-GB" dirty="0" smtClean="0"/>
              <a:t>Addition of ‘features’ underway</a:t>
            </a:r>
          </a:p>
          <a:p>
            <a:pPr lvl="1"/>
            <a:r>
              <a:rPr lang="en-GB" dirty="0" err="1" smtClean="0"/>
              <a:t>Electropolishing</a:t>
            </a:r>
            <a:r>
              <a:rPr lang="en-GB" dirty="0" smtClean="0"/>
              <a:t> in preparation</a:t>
            </a:r>
          </a:p>
        </p:txBody>
      </p:sp>
      <p:sp>
        <p:nvSpPr>
          <p:cNvPr id="385030" name="Text Box 6"/>
          <p:cNvSpPr txBox="1">
            <a:spLocks noChangeArrowheads="1"/>
          </p:cNvSpPr>
          <p:nvPr/>
        </p:nvSpPr>
        <p:spPr bwMode="auto">
          <a:xfrm>
            <a:off x="76200" y="121334"/>
            <a:ext cx="715260" cy="400110"/>
          </a:xfrm>
          <a:prstGeom prst="rect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cs typeface="Arial" charset="0"/>
              </a:rPr>
              <a:t>LBNL</a:t>
            </a:r>
            <a:endParaRPr lang="en-GB" sz="2000" b="1" dirty="0" smtClean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70" y="4226257"/>
            <a:ext cx="9073334" cy="259657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RFCC module: coupling coil:</a:t>
            </a:r>
            <a:endParaRPr lang="en-GB" dirty="0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037" y="691097"/>
            <a:ext cx="7461325" cy="60191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200" y="114300"/>
            <a:ext cx="1293624" cy="400110"/>
          </a:xfrm>
          <a:prstGeom prst="rect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cs typeface="Arial" charset="0"/>
              </a:rPr>
              <a:t>LBNL, ICST</a:t>
            </a:r>
            <a:endParaRPr lang="en-GB" sz="2000" b="1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RF power infrastructure: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6365"/>
            <a:ext cx="9144000" cy="141849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Layout of RF-power distribution:</a:t>
            </a:r>
          </a:p>
          <a:p>
            <a:pPr lvl="1"/>
            <a:r>
              <a:rPr lang="en-GB" dirty="0" smtClean="0"/>
              <a:t>Development of RF power-distribution layout underway: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89166"/>
            <a:ext cx="5616624" cy="292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276" y="3429000"/>
            <a:ext cx="4564425" cy="3226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RF power infrastructure: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Commissioning of RF power amplifier:</a:t>
            </a:r>
          </a:p>
          <a:p>
            <a:pPr lvl="1"/>
            <a:r>
              <a:rPr lang="en-GB" dirty="0" smtClean="0"/>
              <a:t>Steady progress in</a:t>
            </a:r>
            <a:br>
              <a:rPr lang="en-GB" dirty="0" smtClean="0"/>
            </a:br>
            <a:r>
              <a:rPr lang="en-GB" dirty="0" smtClean="0"/>
              <a:t>commissioning before</a:t>
            </a:r>
            <a:br>
              <a:rPr lang="en-GB" dirty="0" smtClean="0"/>
            </a:br>
            <a:r>
              <a:rPr lang="en-GB" dirty="0" smtClean="0"/>
              <a:t>Christmas, now picking</a:t>
            </a:r>
            <a:br>
              <a:rPr lang="en-GB" dirty="0" smtClean="0"/>
            </a:br>
            <a:r>
              <a:rPr lang="en-GB" dirty="0" smtClean="0"/>
              <a:t>up again</a:t>
            </a:r>
            <a:endParaRPr lang="en-GB" dirty="0"/>
          </a:p>
        </p:txBody>
      </p:sp>
      <p:pic>
        <p:nvPicPr>
          <p:cNvPr id="4" name="Content Placeholder 6" descr="0410201021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937000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31888"/>
            <a:ext cx="4248472" cy="316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Developing a facility: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Ionisation Cooling Test Facility: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143644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GB" dirty="0" smtClean="0"/>
              <a:t>Muon accelerators for particle physics</a:t>
            </a:r>
          </a:p>
          <a:p>
            <a:pPr>
              <a:lnSpc>
                <a:spcPct val="170000"/>
              </a:lnSpc>
            </a:pPr>
            <a:r>
              <a:rPr lang="en-GB" dirty="0" smtClean="0"/>
              <a:t>Ionisation cooling</a:t>
            </a:r>
          </a:p>
          <a:p>
            <a:pPr>
              <a:lnSpc>
                <a:spcPct val="170000"/>
              </a:lnSpc>
            </a:pPr>
            <a:r>
              <a:rPr lang="en-GB" dirty="0" smtClean="0"/>
              <a:t>Muon Ionisation Cooling Experiment</a:t>
            </a:r>
          </a:p>
          <a:p>
            <a:pPr>
              <a:lnSpc>
                <a:spcPct val="170000"/>
              </a:lnSpc>
            </a:pPr>
            <a:r>
              <a:rPr lang="en-GB" dirty="0" smtClean="0"/>
              <a:t>Developing a facility</a:t>
            </a:r>
            <a:br>
              <a:rPr lang="en-GB" dirty="0" smtClean="0"/>
            </a:br>
            <a:r>
              <a:rPr lang="en-GB" dirty="0" smtClean="0">
                <a:solidFill>
                  <a:srgbClr val="FFC000"/>
                </a:solidFill>
              </a:rPr>
              <a:t>[the Ionisation Cooling Test Facility]</a:t>
            </a:r>
          </a:p>
          <a:p>
            <a:pPr>
              <a:lnSpc>
                <a:spcPct val="170000"/>
              </a:lnSpc>
            </a:pPr>
            <a:r>
              <a:rPr lang="en-GB" dirty="0" smtClean="0"/>
              <a:t>TIARA WP7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08" y="1132114"/>
            <a:ext cx="8911424" cy="528229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832"/>
            <a:ext cx="9144000" cy="690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4081"/>
            <a:ext cx="9144000" cy="593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4296"/>
            <a:ext cx="9144000" cy="516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MICE:</a:t>
            </a:r>
            <a:endParaRPr lang="en-GB" dirty="0"/>
          </a:p>
        </p:txBody>
      </p:sp>
      <p:pic>
        <p:nvPicPr>
          <p:cNvPr id="70" name="Picture 3" descr="MICE1"/>
          <p:cNvPicPr>
            <a:picLocks noChangeAspect="1" noChangeArrowheads="1"/>
          </p:cNvPicPr>
          <p:nvPr/>
        </p:nvPicPr>
        <p:blipFill>
          <a:blip r:embed="rId2" cstate="print"/>
          <a:srcRect t="8252" b="22223"/>
          <a:stretch>
            <a:fillRect/>
          </a:stretch>
        </p:blipFill>
        <p:spPr bwMode="auto">
          <a:xfrm>
            <a:off x="0" y="1546225"/>
            <a:ext cx="9144000" cy="40417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" name="Oval 4"/>
          <p:cNvSpPr>
            <a:spLocks noChangeArrowheads="1"/>
          </p:cNvSpPr>
          <p:nvPr/>
        </p:nvSpPr>
        <p:spPr bwMode="auto">
          <a:xfrm>
            <a:off x="611188" y="2347913"/>
            <a:ext cx="792162" cy="574675"/>
          </a:xfrm>
          <a:prstGeom prst="ellipse">
            <a:avLst/>
          </a:prstGeom>
          <a:gradFill rotWithShape="1">
            <a:gsLst>
              <a:gs pos="0">
                <a:srgbClr val="FFFF00">
                  <a:alpha val="35001"/>
                </a:srgbClr>
              </a:gs>
              <a:gs pos="100000">
                <a:srgbClr val="FFFF00">
                  <a:gamma/>
                  <a:shade val="46275"/>
                  <a:invGamma/>
                  <a:alpha val="35001"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72" name="Oval 5"/>
          <p:cNvSpPr>
            <a:spLocks noChangeArrowheads="1"/>
          </p:cNvSpPr>
          <p:nvPr/>
        </p:nvSpPr>
        <p:spPr bwMode="auto">
          <a:xfrm>
            <a:off x="5580063" y="1804988"/>
            <a:ext cx="792162" cy="1800225"/>
          </a:xfrm>
          <a:prstGeom prst="ellipse">
            <a:avLst/>
          </a:prstGeom>
          <a:gradFill rotWithShape="1">
            <a:gsLst>
              <a:gs pos="0">
                <a:srgbClr val="FFFF00">
                  <a:alpha val="35001"/>
                </a:srgbClr>
              </a:gs>
              <a:gs pos="100000">
                <a:srgbClr val="FFFF00">
                  <a:gamma/>
                  <a:shade val="46275"/>
                  <a:invGamma/>
                  <a:alpha val="35001"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73" name="Oval 6"/>
          <p:cNvSpPr>
            <a:spLocks noChangeArrowheads="1"/>
          </p:cNvSpPr>
          <p:nvPr/>
        </p:nvSpPr>
        <p:spPr bwMode="auto">
          <a:xfrm>
            <a:off x="827088" y="2851150"/>
            <a:ext cx="503237" cy="1081088"/>
          </a:xfrm>
          <a:prstGeom prst="ellipse">
            <a:avLst/>
          </a:prstGeom>
          <a:gradFill rotWithShape="1">
            <a:gsLst>
              <a:gs pos="0">
                <a:srgbClr val="FFFF00">
                  <a:alpha val="35001"/>
                </a:srgbClr>
              </a:gs>
              <a:gs pos="100000">
                <a:srgbClr val="FFFF00">
                  <a:gamma/>
                  <a:shade val="46275"/>
                  <a:invGamma/>
                  <a:alpha val="35001"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376238" y="1000125"/>
            <a:ext cx="798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b="1" kern="0" dirty="0">
                <a:solidFill>
                  <a:prstClr val="white"/>
                </a:solidFill>
              </a:rPr>
              <a:t>Target</a:t>
            </a:r>
          </a:p>
        </p:txBody>
      </p:sp>
      <p:sp>
        <p:nvSpPr>
          <p:cNvPr id="75" name="Text Box 8"/>
          <p:cNvSpPr txBox="1">
            <a:spLocks noChangeArrowheads="1"/>
          </p:cNvSpPr>
          <p:nvPr/>
        </p:nvSpPr>
        <p:spPr bwMode="auto">
          <a:xfrm>
            <a:off x="539750" y="5876925"/>
            <a:ext cx="11288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b="1" kern="0" dirty="0">
                <a:solidFill>
                  <a:prstClr val="white"/>
                </a:solidFill>
              </a:rPr>
              <a:t>Upstream</a:t>
            </a:r>
          </a:p>
          <a:p>
            <a:pPr>
              <a:spcBef>
                <a:spcPct val="0"/>
              </a:spcBef>
              <a:defRPr/>
            </a:pPr>
            <a:r>
              <a:rPr lang="en-GB" b="1" kern="0" dirty="0">
                <a:solidFill>
                  <a:prstClr val="white"/>
                </a:solidFill>
              </a:rPr>
              <a:t>beam line</a:t>
            </a:r>
          </a:p>
        </p:txBody>
      </p:sp>
      <p:sp>
        <p:nvSpPr>
          <p:cNvPr id="76" name="Text Box 9"/>
          <p:cNvSpPr txBox="1">
            <a:spLocks noChangeArrowheads="1"/>
          </p:cNvSpPr>
          <p:nvPr/>
        </p:nvSpPr>
        <p:spPr bwMode="auto">
          <a:xfrm>
            <a:off x="6832600" y="857250"/>
            <a:ext cx="1576072" cy="923330"/>
          </a:xfrm>
          <a:prstGeom prst="rect">
            <a:avLst/>
          </a:prstGeom>
          <a:solidFill>
            <a:srgbClr val="000048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b="1" kern="0">
                <a:solidFill>
                  <a:prstClr val="white"/>
                </a:solidFill>
              </a:rPr>
              <a:t>MICE Local </a:t>
            </a:r>
          </a:p>
          <a:p>
            <a:pPr>
              <a:spcBef>
                <a:spcPct val="0"/>
              </a:spcBef>
              <a:defRPr/>
            </a:pPr>
            <a:r>
              <a:rPr lang="en-GB" b="1" kern="0">
                <a:solidFill>
                  <a:prstClr val="white"/>
                </a:solidFill>
              </a:rPr>
              <a:t>Control Room:</a:t>
            </a:r>
            <a:br>
              <a:rPr lang="en-GB" b="1" kern="0">
                <a:solidFill>
                  <a:prstClr val="white"/>
                </a:solidFill>
              </a:rPr>
            </a:br>
            <a:r>
              <a:rPr lang="en-GB" b="1" kern="0">
                <a:solidFill>
                  <a:prstClr val="white"/>
                </a:solidFill>
              </a:rPr>
              <a:t>in place</a:t>
            </a:r>
          </a:p>
        </p:txBody>
      </p:sp>
      <p:sp>
        <p:nvSpPr>
          <p:cNvPr id="77" name="Line 10"/>
          <p:cNvSpPr>
            <a:spLocks noChangeShapeType="1"/>
          </p:cNvSpPr>
          <p:nvPr/>
        </p:nvSpPr>
        <p:spPr bwMode="auto">
          <a:xfrm>
            <a:off x="755650" y="1339850"/>
            <a:ext cx="184150" cy="911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78" name="Line 11"/>
          <p:cNvSpPr>
            <a:spLocks noChangeShapeType="1"/>
          </p:cNvSpPr>
          <p:nvPr/>
        </p:nvSpPr>
        <p:spPr bwMode="auto">
          <a:xfrm flipH="1">
            <a:off x="6011863" y="1160463"/>
            <a:ext cx="777875" cy="644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79" name="Line 12"/>
          <p:cNvSpPr>
            <a:spLocks noChangeShapeType="1"/>
          </p:cNvSpPr>
          <p:nvPr/>
        </p:nvSpPr>
        <p:spPr bwMode="auto">
          <a:xfrm flipH="1" flipV="1">
            <a:off x="1042988" y="3932238"/>
            <a:ext cx="87312" cy="1976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pic>
        <p:nvPicPr>
          <p:cNvPr id="80" name="Picture 13" descr="mapcompass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4292600"/>
            <a:ext cx="944562" cy="969963"/>
          </a:xfrm>
          <a:prstGeom prst="rect">
            <a:avLst/>
          </a:prstGeom>
          <a:noFill/>
        </p:spPr>
      </p:pic>
      <p:sp>
        <p:nvSpPr>
          <p:cNvPr id="81" name="Oval 14"/>
          <p:cNvSpPr>
            <a:spLocks noChangeArrowheads="1"/>
          </p:cNvSpPr>
          <p:nvPr/>
        </p:nvSpPr>
        <p:spPr bwMode="auto">
          <a:xfrm>
            <a:off x="1908175" y="4003675"/>
            <a:ext cx="1871663" cy="576263"/>
          </a:xfrm>
          <a:prstGeom prst="ellipse">
            <a:avLst/>
          </a:prstGeom>
          <a:gradFill rotWithShape="1">
            <a:gsLst>
              <a:gs pos="0">
                <a:srgbClr val="FFFF00">
                  <a:alpha val="35001"/>
                </a:srgbClr>
              </a:gs>
              <a:gs pos="100000">
                <a:srgbClr val="FFFF00">
                  <a:gamma/>
                  <a:shade val="46275"/>
                  <a:invGamma/>
                  <a:alpha val="35001"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82" name="Oval 15"/>
          <p:cNvSpPr>
            <a:spLocks noChangeArrowheads="1"/>
          </p:cNvSpPr>
          <p:nvPr/>
        </p:nvSpPr>
        <p:spPr bwMode="auto">
          <a:xfrm rot="1780449">
            <a:off x="827088" y="3787775"/>
            <a:ext cx="1511300" cy="515938"/>
          </a:xfrm>
          <a:prstGeom prst="ellipse">
            <a:avLst/>
          </a:prstGeom>
          <a:gradFill rotWithShape="1">
            <a:gsLst>
              <a:gs pos="0">
                <a:srgbClr val="FFFF00">
                  <a:alpha val="35001"/>
                </a:srgbClr>
              </a:gs>
              <a:gs pos="100000">
                <a:srgbClr val="FFFF00">
                  <a:gamma/>
                  <a:shade val="46275"/>
                  <a:invGamma/>
                  <a:alpha val="35001"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83" name="Oval 16"/>
          <p:cNvSpPr>
            <a:spLocks noChangeArrowheads="1"/>
          </p:cNvSpPr>
          <p:nvPr/>
        </p:nvSpPr>
        <p:spPr bwMode="auto">
          <a:xfrm>
            <a:off x="2124075" y="3500438"/>
            <a:ext cx="1439863" cy="649287"/>
          </a:xfrm>
          <a:prstGeom prst="ellipse">
            <a:avLst/>
          </a:prstGeom>
          <a:gradFill rotWithShape="1">
            <a:gsLst>
              <a:gs pos="0">
                <a:srgbClr val="FFFF00">
                  <a:alpha val="35001"/>
                </a:srgbClr>
              </a:gs>
              <a:gs pos="100000">
                <a:srgbClr val="FFFF00">
                  <a:gamma/>
                  <a:shade val="46275"/>
                  <a:invGamma/>
                  <a:alpha val="35001"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defRPr/>
            </a:pPr>
            <a:endParaRPr lang="en-US" b="1" kern="0">
              <a:solidFill>
                <a:prstClr val="white"/>
              </a:solidFill>
            </a:endParaRPr>
          </a:p>
        </p:txBody>
      </p:sp>
      <p:sp>
        <p:nvSpPr>
          <p:cNvPr id="84" name="Text Box 17"/>
          <p:cNvSpPr txBox="1">
            <a:spLocks noChangeArrowheads="1"/>
          </p:cNvSpPr>
          <p:nvPr/>
        </p:nvSpPr>
        <p:spPr bwMode="auto">
          <a:xfrm>
            <a:off x="1835150" y="692150"/>
            <a:ext cx="1630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b="1" kern="0" dirty="0">
                <a:solidFill>
                  <a:prstClr val="white"/>
                </a:solidFill>
              </a:rPr>
              <a:t>Decay solenoid</a:t>
            </a:r>
          </a:p>
        </p:txBody>
      </p:sp>
      <p:sp>
        <p:nvSpPr>
          <p:cNvPr id="85" name="Text Box 18"/>
          <p:cNvSpPr txBox="1">
            <a:spLocks noChangeArrowheads="1"/>
          </p:cNvSpPr>
          <p:nvPr/>
        </p:nvSpPr>
        <p:spPr bwMode="auto">
          <a:xfrm>
            <a:off x="2768600" y="5984875"/>
            <a:ext cx="241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b="1" kern="0" dirty="0">
                <a:solidFill>
                  <a:prstClr val="white"/>
                </a:solidFill>
              </a:rPr>
              <a:t>Downstream beam line</a:t>
            </a:r>
          </a:p>
        </p:txBody>
      </p:sp>
      <p:sp>
        <p:nvSpPr>
          <p:cNvPr id="86" name="Text Box 19"/>
          <p:cNvSpPr txBox="1">
            <a:spLocks noChangeArrowheads="1"/>
          </p:cNvSpPr>
          <p:nvPr/>
        </p:nvSpPr>
        <p:spPr bwMode="auto">
          <a:xfrm>
            <a:off x="4356100" y="908050"/>
            <a:ext cx="19319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b="1" kern="0" dirty="0" err="1">
                <a:solidFill>
                  <a:prstClr val="white"/>
                </a:solidFill>
              </a:rPr>
              <a:t>Linde</a:t>
            </a:r>
            <a:r>
              <a:rPr lang="en-GB" b="1" kern="0" dirty="0">
                <a:solidFill>
                  <a:prstClr val="white"/>
                </a:solidFill>
              </a:rPr>
              <a:t> refrigerator</a:t>
            </a:r>
          </a:p>
        </p:txBody>
      </p:sp>
      <p:sp>
        <p:nvSpPr>
          <p:cNvPr id="87" name="Line 20"/>
          <p:cNvSpPr>
            <a:spLocks noChangeShapeType="1"/>
          </p:cNvSpPr>
          <p:nvPr/>
        </p:nvSpPr>
        <p:spPr bwMode="auto">
          <a:xfrm flipH="1">
            <a:off x="1692275" y="1123950"/>
            <a:ext cx="863600" cy="2663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auto">
          <a:xfrm flipH="1">
            <a:off x="3132138" y="1487488"/>
            <a:ext cx="1779587" cy="2012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89" name="Line 22"/>
          <p:cNvSpPr>
            <a:spLocks noChangeShapeType="1"/>
          </p:cNvSpPr>
          <p:nvPr/>
        </p:nvSpPr>
        <p:spPr bwMode="auto">
          <a:xfrm flipV="1">
            <a:off x="2935705" y="4508499"/>
            <a:ext cx="483770" cy="15072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GB" b="1" kern="0">
              <a:solidFill>
                <a:prstClr val="white"/>
              </a:solidFill>
            </a:endParaRPr>
          </a:p>
        </p:txBody>
      </p:sp>
      <p:sp>
        <p:nvSpPr>
          <p:cNvPr id="90" name="Text Box 23"/>
          <p:cNvSpPr txBox="1">
            <a:spLocks noChangeArrowheads="1"/>
          </p:cNvSpPr>
          <p:nvPr/>
        </p:nvSpPr>
        <p:spPr bwMode="auto">
          <a:xfrm>
            <a:off x="6232525" y="5638800"/>
            <a:ext cx="2603598" cy="120032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b="1" u="sng" kern="0" dirty="0">
                <a:solidFill>
                  <a:prstClr val="white"/>
                </a:solidFill>
              </a:rPr>
              <a:t>Instrumentation in place:</a:t>
            </a:r>
          </a:p>
          <a:p>
            <a:pPr>
              <a:spcBef>
                <a:spcPct val="0"/>
              </a:spcBef>
              <a:defRPr/>
            </a:pPr>
            <a:r>
              <a:rPr lang="en-GB" b="1" kern="0" dirty="0">
                <a:solidFill>
                  <a:prstClr val="white"/>
                </a:solidFill>
              </a:rPr>
              <a:t>Beam profile monitors</a:t>
            </a:r>
            <a:br>
              <a:rPr lang="en-GB" b="1" kern="0" dirty="0">
                <a:solidFill>
                  <a:prstClr val="white"/>
                </a:solidFill>
              </a:rPr>
            </a:br>
            <a:r>
              <a:rPr lang="en-GB" b="1" kern="0" dirty="0">
                <a:solidFill>
                  <a:prstClr val="white"/>
                </a:solidFill>
              </a:rPr>
              <a:t>Trigger/rate </a:t>
            </a:r>
            <a:r>
              <a:rPr lang="en-GB" b="1" kern="0" dirty="0" err="1">
                <a:solidFill>
                  <a:prstClr val="white"/>
                </a:solidFill>
              </a:rPr>
              <a:t>scintillators</a:t>
            </a:r>
            <a:r>
              <a:rPr lang="en-GB" b="1" kern="0" dirty="0">
                <a:solidFill>
                  <a:prstClr val="white"/>
                </a:solidFill>
              </a:rPr>
              <a:t/>
            </a:r>
            <a:br>
              <a:rPr lang="en-GB" b="1" kern="0" dirty="0">
                <a:solidFill>
                  <a:prstClr val="white"/>
                </a:solidFill>
              </a:rPr>
            </a:br>
            <a:r>
              <a:rPr lang="en-GB" b="1" kern="0" dirty="0" err="1">
                <a:solidFill>
                  <a:prstClr val="white"/>
                </a:solidFill>
              </a:rPr>
              <a:t>CKovA&amp;B</a:t>
            </a:r>
            <a:r>
              <a:rPr lang="en-GB" b="1" kern="0" dirty="0">
                <a:solidFill>
                  <a:prstClr val="white"/>
                </a:solidFill>
              </a:rPr>
              <a:t>, </a:t>
            </a:r>
            <a:r>
              <a:rPr lang="en-GB" b="1" kern="0" dirty="0" smtClean="0">
                <a:solidFill>
                  <a:prstClr val="white"/>
                </a:solidFill>
              </a:rPr>
              <a:t>TOF0,1&amp;2, </a:t>
            </a:r>
            <a:r>
              <a:rPr lang="en-GB" b="1" kern="0" dirty="0">
                <a:solidFill>
                  <a:prstClr val="white"/>
                </a:solidFill>
              </a:rPr>
              <a:t>KL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/>
      <p:bldP spid="75" grpId="0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 animBg="1"/>
      <p:bldP spid="88" grpId="0" animBg="1"/>
      <p:bldP spid="89" grpId="0" animBg="1"/>
      <p:bldP spid="9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TIARA WP7: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Ionisation Cooling Test Facility: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TIARA WP7: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Contribute to developing the</a:t>
            </a:r>
            <a:br>
              <a:rPr lang="en-GB" dirty="0" smtClean="0"/>
            </a:br>
            <a:r>
              <a:rPr lang="en-GB" i="1" u="sng" dirty="0" smtClean="0"/>
              <a:t>Ionisation Cooling Test Facility!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Short term:</a:t>
            </a:r>
          </a:p>
          <a:p>
            <a:pPr lvl="1"/>
            <a:r>
              <a:rPr lang="en-GB" dirty="0" smtClean="0"/>
              <a:t>RF power distribution system for MICE</a:t>
            </a:r>
          </a:p>
          <a:p>
            <a:endParaRPr lang="en-GB" dirty="0" smtClean="0"/>
          </a:p>
          <a:p>
            <a:r>
              <a:rPr lang="en-GB" dirty="0" smtClean="0"/>
              <a:t>Longer term:</a:t>
            </a:r>
          </a:p>
          <a:p>
            <a:pPr lvl="1"/>
            <a:r>
              <a:rPr lang="en-GB" dirty="0" smtClean="0"/>
              <a:t>Novel RF power amplifier for 6D test facility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TIARA WP7: milestones and deliverables: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7704856" cy="177368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747" y="2780928"/>
            <a:ext cx="7414044" cy="194421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968552"/>
            <a:ext cx="7659949" cy="18448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Accelerators for Particle Physics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Ionisation Cooling Test Facility: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Neutrino Factory: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24740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Optimise discovery potential for CP and MH</a:t>
            </a:r>
          </a:p>
          <a:p>
            <a:pPr marL="622300" lvl="1"/>
            <a:r>
              <a:rPr lang="en-GB" dirty="0" smtClean="0"/>
              <a:t>Requirements:</a:t>
            </a:r>
          </a:p>
          <a:p>
            <a:pPr marL="722313" lvl="2"/>
            <a:r>
              <a:rPr lang="en-GB" dirty="0" smtClean="0"/>
              <a:t>Large 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Detailed study of </a:t>
            </a:r>
            <a:br>
              <a:rPr lang="en-GB" dirty="0" smtClean="0"/>
            </a:br>
            <a:r>
              <a:rPr lang="en-GB" dirty="0" smtClean="0"/>
              <a:t>sub-leading effects</a:t>
            </a:r>
          </a:p>
          <a:p>
            <a:pPr marL="722313" lvl="2"/>
            <a:endParaRPr lang="en-GB" dirty="0" smtClean="0"/>
          </a:p>
          <a:p>
            <a:pPr marL="722313" lvl="2"/>
            <a:endParaRPr lang="en-GB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 l="1467" t="1656" r="2265" b="8060"/>
          <a:stretch>
            <a:fillRect/>
          </a:stretch>
        </p:blipFill>
        <p:spPr bwMode="auto">
          <a:xfrm>
            <a:off x="4572000" y="1453300"/>
            <a:ext cx="3960100" cy="2481027"/>
          </a:xfrm>
          <a:prstGeom prst="rect">
            <a:avLst/>
          </a:prstGeom>
          <a:solidFill>
            <a:schemeClr val="bg1"/>
          </a:solidFill>
          <a:ln w="38100" cap="flat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2153653" y="1949114"/>
            <a:ext cx="156410" cy="0"/>
          </a:xfrm>
          <a:prstGeom prst="line">
            <a:avLst/>
          </a:prstGeom>
          <a:ln w="3810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65192" y="3982453"/>
            <a:ext cx="36625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All channels available</a:t>
            </a:r>
            <a:br>
              <a:rPr lang="en-GB" sz="2800" b="1" dirty="0" smtClean="0">
                <a:solidFill>
                  <a:schemeClr val="bg1"/>
                </a:solidFill>
              </a:rPr>
            </a:br>
            <a:r>
              <a:rPr lang="en-GB" sz="2800" b="1" dirty="0" smtClean="0">
                <a:solidFill>
                  <a:schemeClr val="bg1"/>
                </a:solidFill>
              </a:rPr>
              <a:t>at the Neutrino Factory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Neutrino Factory: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521721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Optimise discovery potential for CP and MH</a:t>
            </a:r>
          </a:p>
          <a:p>
            <a:pPr marL="622300" lvl="1"/>
            <a:r>
              <a:rPr lang="en-GB" dirty="0" smtClean="0"/>
              <a:t>Requirements:</a:t>
            </a:r>
          </a:p>
          <a:p>
            <a:pPr marL="722313" lvl="2"/>
            <a:r>
              <a:rPr lang="en-GB" dirty="0" smtClean="0"/>
              <a:t>Large </a:t>
            </a:r>
            <a:r>
              <a:rPr lang="el-GR" dirty="0" smtClean="0"/>
              <a:t>ν</a:t>
            </a:r>
            <a:r>
              <a:rPr lang="en-GB" dirty="0" err="1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dirty="0" err="1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Detailed study of </a:t>
            </a:r>
            <a:br>
              <a:rPr lang="en-GB" dirty="0" smtClean="0"/>
            </a:br>
            <a:r>
              <a:rPr lang="en-GB" dirty="0" smtClean="0"/>
              <a:t>sub-leading effects</a:t>
            </a:r>
          </a:p>
          <a:p>
            <a:pPr marL="722313" lvl="2"/>
            <a:endParaRPr lang="en-GB" dirty="0" smtClean="0"/>
          </a:p>
          <a:p>
            <a:pPr marL="722313" lvl="2"/>
            <a:endParaRPr lang="en-GB" dirty="0" smtClean="0"/>
          </a:p>
          <a:p>
            <a:pPr marL="722313" lvl="2"/>
            <a:r>
              <a:rPr lang="en-GB" dirty="0" smtClean="0"/>
              <a:t>(Large) high-energy </a:t>
            </a:r>
            <a:br>
              <a:rPr lang="en-GB" dirty="0" smtClean="0"/>
            </a:b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Optimise event rate at</a:t>
            </a:r>
            <a:br>
              <a:rPr lang="en-GB" dirty="0" smtClean="0"/>
            </a:br>
            <a:r>
              <a:rPr lang="en-GB" dirty="0" smtClean="0"/>
              <a:t>fixed </a:t>
            </a:r>
            <a:r>
              <a:rPr lang="en-GB" i="1" dirty="0" smtClean="0"/>
              <a:t>L/E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screen"/>
          <a:srcRect r="24984" b="11825"/>
          <a:stretch>
            <a:fillRect/>
          </a:stretch>
        </p:blipFill>
        <p:spPr bwMode="auto">
          <a:xfrm>
            <a:off x="4572000" y="1479885"/>
            <a:ext cx="4357077" cy="338087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1283521" y="4467386"/>
            <a:ext cx="178567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Risk avoidance: the Neutrino Factory: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Optimise discovery potential for CP and MH</a:t>
            </a:r>
          </a:p>
          <a:p>
            <a:pPr marL="622300" lvl="1"/>
            <a:r>
              <a:rPr lang="en-GB" dirty="0" smtClean="0"/>
              <a:t>Requirements:</a:t>
            </a:r>
          </a:p>
          <a:p>
            <a:pPr marL="722313" lvl="2"/>
            <a:r>
              <a:rPr lang="en-GB" dirty="0" smtClean="0"/>
              <a:t>Large </a:t>
            </a:r>
            <a:r>
              <a:rPr lang="el-GR" dirty="0" smtClean="0"/>
              <a:t>ν</a:t>
            </a:r>
            <a:r>
              <a:rPr lang="en-GB" dirty="0" err="1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dirty="0" err="1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Detailed study of </a:t>
            </a:r>
            <a:br>
              <a:rPr lang="en-GB" dirty="0" smtClean="0"/>
            </a:br>
            <a:r>
              <a:rPr lang="en-GB" dirty="0" smtClean="0"/>
              <a:t>sub-leading effects</a:t>
            </a:r>
          </a:p>
          <a:p>
            <a:pPr marL="722313" lvl="2"/>
            <a:endParaRPr lang="en-GB" dirty="0" smtClean="0"/>
          </a:p>
          <a:p>
            <a:pPr marL="722313" lvl="2"/>
            <a:endParaRPr lang="en-GB" dirty="0" smtClean="0"/>
          </a:p>
          <a:p>
            <a:pPr marL="722313" lvl="2"/>
            <a:r>
              <a:rPr lang="en-GB" dirty="0" smtClean="0"/>
              <a:t>(Large) high-energy </a:t>
            </a:r>
            <a:br>
              <a:rPr lang="en-GB" dirty="0" smtClean="0"/>
            </a:b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 (</a:t>
            </a:r>
            <a:r>
              <a:rPr lang="el-GR" dirty="0" smtClean="0"/>
              <a:t>ν</a:t>
            </a:r>
            <a:r>
              <a:rPr lang="en-GB" baseline="-25000" dirty="0" err="1" smtClean="0"/>
              <a:t>e</a:t>
            </a:r>
            <a:r>
              <a:rPr lang="en-GB" dirty="0" smtClean="0"/>
              <a:t>) flux</a:t>
            </a:r>
          </a:p>
          <a:p>
            <a:pPr marL="901700" lvl="3"/>
            <a:r>
              <a:rPr lang="en-GB" dirty="0" smtClean="0"/>
              <a:t>Optimise event rate at</a:t>
            </a:r>
            <a:br>
              <a:rPr lang="en-GB" dirty="0" smtClean="0"/>
            </a:br>
            <a:r>
              <a:rPr lang="en-GB" dirty="0" smtClean="0"/>
              <a:t>fixed </a:t>
            </a:r>
            <a:r>
              <a:rPr lang="en-GB" i="1" dirty="0" smtClean="0"/>
              <a:t>L/E</a:t>
            </a:r>
            <a:endParaRPr lang="en-GB" dirty="0" smtClean="0"/>
          </a:p>
          <a:p>
            <a:pPr marL="901700" lvl="3"/>
            <a:r>
              <a:rPr lang="en-GB" dirty="0" smtClean="0"/>
              <a:t>Optimise MH sensitivity</a:t>
            </a:r>
          </a:p>
          <a:p>
            <a:pPr marL="901700" lvl="3"/>
            <a:r>
              <a:rPr lang="en-GB" dirty="0" smtClean="0"/>
              <a:t>Optimise CP sensitivity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1737555"/>
            <a:ext cx="4411081" cy="451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1283521" y="4467386"/>
            <a:ext cx="178567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9990" y="5366087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prstClr val="black"/>
                </a:solidFill>
              </a:rPr>
              <a:t>CERN-2004-002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82" y="702325"/>
            <a:ext cx="4415589" cy="5987232"/>
          </a:xfrm>
          <a:ln w="3810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Fits to precision measurements require the Higgs</a:t>
            </a:r>
          </a:p>
          <a:p>
            <a:pPr lvl="1"/>
            <a:r>
              <a:rPr lang="en-GB" dirty="0" smtClean="0"/>
              <a:t>But it has not been seen … </a:t>
            </a:r>
            <a:r>
              <a:rPr lang="en-GB" i="1" dirty="0" smtClean="0">
                <a:solidFill>
                  <a:srgbClr val="FF0000"/>
                </a:solidFill>
              </a:rPr>
              <a:t>YET</a:t>
            </a:r>
            <a:r>
              <a:rPr lang="en-GB" dirty="0" smtClean="0"/>
              <a:t> …</a:t>
            </a:r>
          </a:p>
          <a:p>
            <a:pPr lvl="2"/>
            <a:r>
              <a:rPr lang="en-GB" dirty="0" smtClean="0"/>
              <a:t>… that is the exciting task of the LHC collaborations!</a:t>
            </a:r>
          </a:p>
          <a:p>
            <a:r>
              <a:rPr lang="en-GB" dirty="0" smtClean="0"/>
              <a:t>Standard Model Higgs mechanism:</a:t>
            </a:r>
          </a:p>
          <a:p>
            <a:pPr lvl="1"/>
            <a:r>
              <a:rPr lang="en-GB" dirty="0" smtClean="0"/>
              <a:t>a description, not an explanation!</a:t>
            </a:r>
          </a:p>
          <a:p>
            <a:pPr lvl="2"/>
            <a:r>
              <a:rPr lang="en-GB" dirty="0" smtClean="0"/>
              <a:t>… an explanation requires a deeper theory!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4572000" y="709863"/>
            <a:ext cx="4572000" cy="5967657"/>
          </a:xfrm>
          <a:ln w="38100">
            <a:solidFill>
              <a:srgbClr val="FFFFCC"/>
            </a:solidFill>
          </a:ln>
        </p:spPr>
        <p:txBody>
          <a:bodyPr>
            <a:normAutofit/>
          </a:bodyPr>
          <a:lstStyle/>
          <a:p>
            <a:r>
              <a:rPr lang="en-GB" sz="2800" dirty="0" smtClean="0"/>
              <a:t>Higgs mass in SM ‘troublesome’</a:t>
            </a:r>
          </a:p>
          <a:p>
            <a:pPr lvl="1"/>
            <a:r>
              <a:rPr lang="en-GB" sz="2400" dirty="0" smtClean="0"/>
              <a:t>Unless 130 &lt; </a:t>
            </a:r>
            <a:r>
              <a:rPr lang="en-GB" sz="2400" i="1" dirty="0" smtClean="0"/>
              <a:t>M</a:t>
            </a:r>
            <a:r>
              <a:rPr lang="en-GB" sz="2400" baseline="-25000" dirty="0" smtClean="0"/>
              <a:t>H</a:t>
            </a:r>
            <a:r>
              <a:rPr lang="en-GB" sz="2400" dirty="0" smtClean="0"/>
              <a:t> &lt; 170 </a:t>
            </a:r>
            <a:r>
              <a:rPr lang="en-GB" sz="2400" dirty="0" err="1" smtClean="0"/>
              <a:t>GeV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expect </a:t>
            </a:r>
            <a:br>
              <a:rPr lang="en-GB" sz="2400" dirty="0" smtClean="0"/>
            </a:br>
            <a:r>
              <a:rPr lang="en-GB" sz="2400" dirty="0" smtClean="0"/>
              <a:t>‘new physics’ </a:t>
            </a:r>
            <a:br>
              <a:rPr lang="en-GB" sz="2400" dirty="0" smtClean="0"/>
            </a:br>
            <a:r>
              <a:rPr lang="en-GB" sz="2400" dirty="0" smtClean="0"/>
              <a:t>at low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Standard Model issues: Theoretical: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675668"/>
            <a:ext cx="4285245" cy="289143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4" descr="H-quartic-coupl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8132" y="2129585"/>
            <a:ext cx="1721957" cy="138466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82032" y="5112846"/>
            <a:ext cx="23294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smtClean="0"/>
              <a:t>J. Ellis, J.R. Espinosa, </a:t>
            </a:r>
            <a:br>
              <a:rPr lang="en-GB" sz="1050" b="1" dirty="0" smtClean="0"/>
            </a:br>
            <a:r>
              <a:rPr lang="en-GB" sz="1050" b="1" dirty="0" smtClean="0"/>
              <a:t>G.F. </a:t>
            </a:r>
            <a:r>
              <a:rPr lang="en-GB" sz="1050" b="1" dirty="0" err="1" smtClean="0"/>
              <a:t>Giudice</a:t>
            </a:r>
            <a:r>
              <a:rPr lang="en-GB" sz="1050" b="1" dirty="0" smtClean="0"/>
              <a:t>, A. </a:t>
            </a:r>
            <a:r>
              <a:rPr lang="en-GB" sz="1050" b="1" dirty="0" err="1" smtClean="0"/>
              <a:t>Hoecker</a:t>
            </a:r>
            <a:r>
              <a:rPr lang="en-GB" sz="1050" b="1" dirty="0" smtClean="0"/>
              <a:t>, and A. </a:t>
            </a:r>
            <a:r>
              <a:rPr lang="en-GB" sz="1050" b="1" dirty="0" err="1" smtClean="0"/>
              <a:t>Riotto</a:t>
            </a:r>
            <a:endParaRPr lang="en-GB" sz="105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20315" y="714357"/>
            <a:ext cx="4090737" cy="2137127"/>
          </a:xfrm>
          <a:ln w="38100">
            <a:solidFill>
              <a:srgbClr val="92D050"/>
            </a:solidFill>
          </a:ln>
        </p:spPr>
        <p:txBody>
          <a:bodyPr>
            <a:normAutofit fontScale="92500"/>
          </a:bodyPr>
          <a:lstStyle/>
          <a:p>
            <a:r>
              <a:rPr lang="en-GB" dirty="0" smtClean="0"/>
              <a:t>LHC discovers ‘tower of states’:</a:t>
            </a:r>
          </a:p>
          <a:p>
            <a:pPr lvl="1"/>
            <a:r>
              <a:rPr lang="en-GB" dirty="0" smtClean="0"/>
              <a:t>Require </a:t>
            </a:r>
            <a:r>
              <a:rPr lang="en-GB" i="1" dirty="0" err="1" smtClean="0"/>
              <a:t>l</a:t>
            </a:r>
            <a:r>
              <a:rPr lang="en-GB" baseline="30000" dirty="0" err="1" smtClean="0"/>
              <a:t>+</a:t>
            </a:r>
            <a:r>
              <a:rPr lang="en-GB" i="1" dirty="0" err="1" smtClean="0"/>
              <a:t>l</a:t>
            </a:r>
            <a:r>
              <a:rPr lang="en-GB" baseline="30000" dirty="0" smtClean="0"/>
              <a:t>–</a:t>
            </a:r>
            <a:r>
              <a:rPr lang="en-GB" dirty="0" smtClean="0"/>
              <a:t> collider to </a:t>
            </a:r>
            <a:r>
              <a:rPr lang="en-GB" dirty="0" err="1" smtClean="0"/>
              <a:t>ilucidate</a:t>
            </a:r>
            <a:r>
              <a:rPr lang="en-GB" dirty="0" smtClean="0"/>
              <a:t> details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4969042" y="5239014"/>
            <a:ext cx="4015541" cy="1479885"/>
          </a:xfrm>
          <a:ln w="38100">
            <a:solidFill>
              <a:srgbClr val="92D05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No idea of SUSY mass scale:</a:t>
            </a:r>
          </a:p>
          <a:p>
            <a:pPr lvl="1"/>
            <a:r>
              <a:rPr lang="en-GB" dirty="0" smtClean="0"/>
              <a:t>Implies need option for multi-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r>
              <a:rPr lang="en-GB" i="1" dirty="0" err="1" smtClean="0"/>
              <a:t>l</a:t>
            </a:r>
            <a:r>
              <a:rPr lang="en-GB" baseline="30000" dirty="0" err="1" smtClean="0"/>
              <a:t>+</a:t>
            </a:r>
            <a:r>
              <a:rPr lang="en-GB" i="1" dirty="0" err="1" smtClean="0"/>
              <a:t>l</a:t>
            </a:r>
            <a:r>
              <a:rPr lang="en-GB" baseline="30000" dirty="0" smtClean="0"/>
              <a:t>–</a:t>
            </a:r>
            <a:r>
              <a:rPr lang="en-GB" dirty="0" smtClean="0"/>
              <a:t> collider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i="1" dirty="0" err="1" smtClean="0"/>
              <a:t>l</a:t>
            </a:r>
            <a:r>
              <a:rPr lang="en-GB" baseline="30000" dirty="0" err="1" smtClean="0"/>
              <a:t>+</a:t>
            </a:r>
            <a:r>
              <a:rPr lang="en-GB" i="1" dirty="0" err="1" smtClean="0"/>
              <a:t>l</a:t>
            </a:r>
            <a:r>
              <a:rPr lang="en-GB" baseline="30000" dirty="0" smtClean="0"/>
              <a:t>–</a:t>
            </a:r>
            <a:r>
              <a:rPr lang="en-GB" dirty="0" smtClean="0"/>
              <a:t> at high energy: the surgeon’s </a:t>
            </a:r>
            <a:r>
              <a:rPr lang="en-GB" dirty="0" err="1" smtClean="0"/>
              <a:t>knive</a:t>
            </a:r>
            <a:r>
              <a:rPr lang="en-GB" dirty="0" smtClean="0"/>
              <a:t>!</a:t>
            </a:r>
            <a:endParaRPr lang="en-GB" i="1" dirty="0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42844" y="2928934"/>
            <a:ext cx="3810000" cy="3703638"/>
            <a:chOff x="304800" y="2819400"/>
            <a:chExt cx="3810000" cy="3703638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819400"/>
              <a:ext cx="3810000" cy="3703638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126952" y="2951744"/>
              <a:ext cx="2161169" cy="461665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Low Mass SUSY</a:t>
              </a:r>
            </a:p>
          </p:txBody>
        </p:sp>
      </p:grpSp>
      <p:pic>
        <p:nvPicPr>
          <p:cNvPr id="9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7569" y="697079"/>
            <a:ext cx="4570413" cy="44291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231491" y="2840204"/>
            <a:ext cx="2217851" cy="4616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High Mass SUSY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3471111" y="5107406"/>
            <a:ext cx="1515979" cy="138363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525253" y="2983832"/>
            <a:ext cx="1419726" cy="649705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  <p:bldP spid="10" grpId="0" animBg="1"/>
    </p:bldLst>
  </p:timing>
</p:sld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53</TotalTime>
  <Words>710</Words>
  <Application>Microsoft Office PowerPoint</Application>
  <PresentationFormat>On-screen Show (4:3)</PresentationFormat>
  <Paragraphs>187</Paragraphs>
  <Slides>37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Theme2</vt:lpstr>
      <vt:lpstr>1_Data-proj-slides</vt:lpstr>
      <vt:lpstr>1_Theme1</vt:lpstr>
      <vt:lpstr>Slides</vt:lpstr>
      <vt:lpstr>Presentation1</vt:lpstr>
      <vt:lpstr>Theme1</vt:lpstr>
      <vt:lpstr>2_Data-proj-slides</vt:lpstr>
      <vt:lpstr>Data-proj-slides</vt:lpstr>
      <vt:lpstr>2_Theme1</vt:lpstr>
      <vt:lpstr>1_Theme2</vt:lpstr>
      <vt:lpstr>2_Theme2</vt:lpstr>
      <vt:lpstr>Document</vt:lpstr>
      <vt:lpstr>Equation</vt:lpstr>
      <vt:lpstr>AutoCAD Drawing</vt:lpstr>
      <vt:lpstr>Slide 1</vt:lpstr>
      <vt:lpstr> TIARA WP7: Ionisation Cooling Test Facility</vt:lpstr>
      <vt:lpstr>Contents:</vt:lpstr>
      <vt:lpstr>Muon Accelerators for Particle Physics</vt:lpstr>
      <vt:lpstr>The Neutrino Factory:</vt:lpstr>
      <vt:lpstr>The Neutrino Factory:</vt:lpstr>
      <vt:lpstr>Risk avoidance: the Neutrino Factory:</vt:lpstr>
      <vt:lpstr>Standard Model issues: Theoretical:</vt:lpstr>
      <vt:lpstr>l+l– at high energy: the surgeon’s knive!</vt:lpstr>
      <vt:lpstr>l+l– colliders: options:</vt:lpstr>
      <vt:lpstr>Muon Collider: basis of advantages:</vt:lpstr>
      <vt:lpstr>Muon accelerators for particle physics: </vt:lpstr>
      <vt:lpstr>Ionisation cooling:</vt:lpstr>
      <vt:lpstr>Ionisation cooling:</vt:lpstr>
      <vt:lpstr>Ionisation cooling:</vt:lpstr>
      <vt:lpstr>Ionisation cooling: principal:</vt:lpstr>
      <vt:lpstr>Muon Ionisation Cooling Experiment</vt:lpstr>
      <vt:lpstr>Muon ionisation cooling experiment</vt:lpstr>
      <vt:lpstr>Cooling performance:</vt:lpstr>
      <vt:lpstr>Ionistion cooling and the Muon Collider:</vt:lpstr>
      <vt:lpstr>6D cooling scheme:</vt:lpstr>
      <vt:lpstr>6D cooling scheme components:</vt:lpstr>
      <vt:lpstr>Cooling channel:</vt:lpstr>
      <vt:lpstr>Absorber/focus-coil module:</vt:lpstr>
      <vt:lpstr>RFCC module: cavities:</vt:lpstr>
      <vt:lpstr>RFCC module: coupling coil:</vt:lpstr>
      <vt:lpstr>RF power infrastructure:</vt:lpstr>
      <vt:lpstr>RF power infrastructure:</vt:lpstr>
      <vt:lpstr>Developing a facility:</vt:lpstr>
      <vt:lpstr>Slide 30</vt:lpstr>
      <vt:lpstr>Slide 31</vt:lpstr>
      <vt:lpstr>Slide 32</vt:lpstr>
      <vt:lpstr>Slide 33</vt:lpstr>
      <vt:lpstr>Status of MICE:</vt:lpstr>
      <vt:lpstr>TIARA WP7:</vt:lpstr>
      <vt:lpstr>TIARA WP7:</vt:lpstr>
      <vt:lpstr>TIARA WP7: milestones and deliverables: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TIARA WP7: Ionisation Cooling Test Facility</dc:title>
  <dc:creator>Ken</dc:creator>
  <cp:lastModifiedBy>Ken</cp:lastModifiedBy>
  <cp:revision>13</cp:revision>
  <dcterms:created xsi:type="dcterms:W3CDTF">2011-02-23T11:24:36Z</dcterms:created>
  <dcterms:modified xsi:type="dcterms:W3CDTF">2011-02-23T12:49:38Z</dcterms:modified>
</cp:coreProperties>
</file>