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96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p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0"/>
            <a:ext cx="2438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85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K. Long, </a:t>
            </a:r>
            <a:fld id="{B46D80FD-1E49-4E81-A679-73D7E036491C}" type="datetime3">
              <a:rPr lang="en-GB"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 November, 2009</a:t>
            </a:fld>
            <a:endParaRPr lang="en-GB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31009"/>
            <a:ext cx="7772400" cy="769441"/>
          </a:xfrm>
          <a:solidFill>
            <a:srgbClr val="FFFF00"/>
          </a:solidFill>
        </p:spPr>
        <p:txBody>
          <a:bodyPr anchor="b">
            <a:spAutoFit/>
          </a:bodyPr>
          <a:lstStyle>
            <a:lvl1pPr algn="r"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solidFill>
            <a:srgbClr val="FFFF00"/>
          </a:solidFill>
        </p:spPr>
        <p:txBody>
          <a:bodyPr anchor="t"/>
          <a:lstStyle>
            <a:lvl1pPr algn="l">
              <a:defRPr sz="4000" b="1" cap="none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800" b="1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572000" y="714357"/>
            <a:ext cx="4572000" cy="6143644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  <a:lvl2pPr>
              <a:defRPr sz="3200" b="1">
                <a:solidFill>
                  <a:srgbClr val="FFC000"/>
                </a:solidFill>
              </a:defRPr>
            </a:lvl2pPr>
            <a:lvl3pPr>
              <a:defRPr sz="2800" b="1">
                <a:solidFill>
                  <a:srgbClr val="00FF00"/>
                </a:solidFill>
              </a:defRPr>
            </a:lvl3pPr>
            <a:lvl4pPr>
              <a:defRPr sz="2400" b="1">
                <a:solidFill>
                  <a:srgbClr val="66FFFF"/>
                </a:solidFill>
              </a:defRPr>
            </a:lvl4pPr>
            <a:lvl5pPr>
              <a:defRPr sz="2400" b="1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>
            <a:lvl1pPr algn="r">
              <a:defRPr sz="40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66"/>
            </a:gs>
            <a:gs pos="80000">
              <a:srgbClr val="00336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C9DE895-D25C-438A-ABDD-03F6694655DA}" type="datetimeFigureOut">
              <a:rPr lang="en-US" smtClean="0"/>
              <a:t>11/2/2009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384E2CE-C0DF-400D-8C58-32DDB90CF62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53900"/>
            <a:ext cx="7772400" cy="1446550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TIARA: WP8: Neutrino facility: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1223"/>
            <a:ext cx="9144000" cy="3721993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Principal objectives:</a:t>
            </a:r>
          </a:p>
          <a:p>
            <a:pPr lvl="1"/>
            <a:r>
              <a:rPr lang="en-GB" dirty="0" smtClean="0"/>
              <a:t>Upgrade to power infrastructure for the Muon Ionisation Cooling Experiment (MICE) facility at Rutherford Appleton Laboratory</a:t>
            </a:r>
          </a:p>
          <a:p>
            <a:pPr lvl="1"/>
            <a:r>
              <a:rPr lang="en-GB" dirty="0" smtClean="0"/>
              <a:t>Upgrade to the infrastructure for the Horn Focussing Test Facility at CERN</a:t>
            </a:r>
          </a:p>
          <a:p>
            <a:pPr lvl="1"/>
            <a:r>
              <a:rPr lang="en-GB" dirty="0" smtClean="0"/>
              <a:t>Required to allow the critical R&amp;D for future super-beam and Neutrino Factory accelerator R&amp;D in Europe</a:t>
            </a:r>
          </a:p>
          <a:p>
            <a:r>
              <a:rPr lang="en-GB" dirty="0" smtClean="0"/>
              <a:t>Work package manager:</a:t>
            </a:r>
          </a:p>
          <a:p>
            <a:pPr lvl="1"/>
            <a:r>
              <a:rPr lang="en-GB" dirty="0" smtClean="0"/>
              <a:t>K. Long – Imperial</a:t>
            </a:r>
          </a:p>
          <a:p>
            <a:r>
              <a:rPr lang="en-GB" dirty="0" smtClean="0"/>
              <a:t>Deputies:</a:t>
            </a:r>
          </a:p>
          <a:p>
            <a:pPr lvl="1"/>
            <a:r>
              <a:rPr lang="en-GB" dirty="0" smtClean="0"/>
              <a:t>S. Griffiths – </a:t>
            </a:r>
            <a:r>
              <a:rPr lang="en-GB" dirty="0" err="1" smtClean="0"/>
              <a:t>Daresbury</a:t>
            </a:r>
            <a:r>
              <a:rPr lang="en-GB" dirty="0" smtClean="0"/>
              <a:t> Laboratory</a:t>
            </a:r>
          </a:p>
          <a:p>
            <a:pPr lvl="1"/>
            <a:r>
              <a:rPr lang="en-GB" dirty="0" smtClean="0"/>
              <a:t>A. Moss – </a:t>
            </a:r>
            <a:r>
              <a:rPr lang="en-GB" dirty="0" err="1" smtClean="0"/>
              <a:t>Daresbury</a:t>
            </a:r>
            <a:r>
              <a:rPr lang="en-GB" dirty="0" smtClean="0"/>
              <a:t> Laboratory</a:t>
            </a:r>
          </a:p>
          <a:p>
            <a:pPr lvl="1"/>
            <a:r>
              <a:rPr lang="en-GB" dirty="0" smtClean="0"/>
              <a:t>A. Pardons – CERN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567" r="4540" b="18386"/>
          <a:stretch>
            <a:fillRect/>
          </a:stretch>
        </p:blipFill>
        <p:spPr bwMode="auto">
          <a:xfrm>
            <a:off x="115909" y="100034"/>
            <a:ext cx="6378307" cy="136815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354" y="5325437"/>
            <a:ext cx="8631063" cy="1345823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Principal tasks: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WP8.1: Upgrade to MICE facility power infrastructure</a:t>
            </a:r>
            <a:endParaRPr lang="en-GB" dirty="0" smtClean="0"/>
          </a:p>
          <a:p>
            <a:pPr lvl="1"/>
            <a:r>
              <a:rPr lang="en-US" dirty="0" smtClean="0"/>
              <a:t>The work within this task will be to coordinate the work at CERN, DL, and RAL on the specification, procurement, and implementation of the MICE sub-station upgrade and on the specification, procurement, implementation, and commissioning of the RF power distribution system</a:t>
            </a:r>
            <a:r>
              <a:rPr lang="en-US" dirty="0" smtClean="0"/>
              <a:t>.</a:t>
            </a:r>
            <a:endParaRPr lang="en-GB" dirty="0" smtClean="0"/>
          </a:p>
          <a:p>
            <a:pPr lvl="2"/>
            <a:r>
              <a:rPr lang="en-US" i="1" dirty="0" smtClean="0"/>
              <a:t>WP8.1.1: Sub-station upgrade  </a:t>
            </a:r>
            <a:endParaRPr lang="en-GB" dirty="0" smtClean="0"/>
          </a:p>
          <a:p>
            <a:pPr lvl="3"/>
            <a:r>
              <a:rPr lang="en-US" dirty="0" smtClean="0"/>
              <a:t>Power to the MICE Hall is supplied via an aging 1.25 MVA sub-station.  In order for the MICE facility to accommodate the MICE experiment an upgrade to the capacity of the substation will be required.  </a:t>
            </a:r>
            <a:endParaRPr lang="en-GB" dirty="0" smtClean="0"/>
          </a:p>
          <a:p>
            <a:pPr lvl="2"/>
            <a:r>
              <a:rPr lang="en-US" i="1" dirty="0" smtClean="0"/>
              <a:t>WP2.1.2: RF power infrastructure</a:t>
            </a:r>
            <a:endParaRPr lang="en-GB" dirty="0" smtClean="0"/>
          </a:p>
          <a:p>
            <a:pPr lvl="3"/>
            <a:r>
              <a:rPr lang="en-US" dirty="0" smtClean="0"/>
              <a:t>The principal aim of this subtask is to deliver the complete design of the RF power distribution system for Steps V and VI of the MICE experiment.  The work will proceed by reviewing the layout and RF power requirements of the MICE experiment in order to produce a specification </a:t>
            </a:r>
            <a:r>
              <a:rPr lang="en-US" dirty="0" smtClean="0"/>
              <a:t>documents.</a:t>
            </a:r>
          </a:p>
          <a:p>
            <a:pPr lvl="3"/>
            <a:endParaRPr lang="en-GB" dirty="0" smtClean="0"/>
          </a:p>
          <a:p>
            <a:r>
              <a:rPr lang="en-US" dirty="0" smtClean="0"/>
              <a:t>WP8.2: </a:t>
            </a:r>
            <a:r>
              <a:rPr lang="en-US" dirty="0" err="1" smtClean="0"/>
              <a:t>Upower</a:t>
            </a:r>
            <a:r>
              <a:rPr lang="en-US" dirty="0" smtClean="0"/>
              <a:t> upgrade to CERN Horn </a:t>
            </a:r>
            <a:r>
              <a:rPr lang="en-US" dirty="0" err="1" smtClean="0"/>
              <a:t>Focussing</a:t>
            </a:r>
            <a:r>
              <a:rPr lang="en-US" dirty="0" smtClean="0"/>
              <a:t> Test Facility</a:t>
            </a:r>
            <a:endParaRPr lang="en-GB" dirty="0" smtClean="0"/>
          </a:p>
          <a:p>
            <a:pPr lvl="1"/>
            <a:r>
              <a:rPr lang="en-US" dirty="0" smtClean="0"/>
              <a:t>The work within this task will be to coordinate the activities at CERN, DL and RAL on the specification, and implementation studies of a high-current fast rise-time power supply and the cooling system and test area infrastructure  upgrade to allow testing horn prototypes designed for future neutrino beams</a:t>
            </a:r>
            <a:r>
              <a:rPr lang="en-US" dirty="0" smtClean="0"/>
              <a:t>.</a:t>
            </a:r>
            <a:r>
              <a:rPr lang="en-US" dirty="0" smtClean="0"/>
              <a:t> </a:t>
            </a:r>
            <a:endParaRPr lang="en-GB" dirty="0" smtClean="0"/>
          </a:p>
          <a:p>
            <a:pPr lvl="2"/>
            <a:r>
              <a:rPr lang="en-US" i="1" dirty="0" smtClean="0"/>
              <a:t>WP8.2.1: Horn power supply design and upgrade  </a:t>
            </a:r>
            <a:endParaRPr lang="en-GB" dirty="0" smtClean="0"/>
          </a:p>
          <a:p>
            <a:pPr lvl="3"/>
            <a:r>
              <a:rPr lang="en-US" dirty="0" smtClean="0"/>
              <a:t>The current horn test facility at CERN that has been used to electrically and hydraulically test the CNGS neutrino horns at 180kA with a pulse frequency of 0.3 Hz. </a:t>
            </a:r>
            <a:r>
              <a:rPr lang="en-US" dirty="0" smtClean="0"/>
              <a:t> The </a:t>
            </a:r>
            <a:r>
              <a:rPr lang="en-US" dirty="0" smtClean="0"/>
              <a:t>work to be carried out in this sub-task will be to define the specifications of such a power supply and use the same components to upgrade the existing system but at the lower frequency of ~1Hz</a:t>
            </a:r>
            <a:r>
              <a:rPr lang="en-US" dirty="0" smtClean="0"/>
              <a:t>. </a:t>
            </a:r>
            <a:endParaRPr lang="en-GB" dirty="0" smtClean="0"/>
          </a:p>
          <a:p>
            <a:pPr lvl="2"/>
            <a:r>
              <a:rPr lang="en-US" i="1" dirty="0" smtClean="0"/>
              <a:t>WP8.2.1: Horn cooling system and test area infrastructure upgrade  </a:t>
            </a:r>
            <a:endParaRPr lang="en-GB" dirty="0" smtClean="0"/>
          </a:p>
          <a:p>
            <a:pPr lvl="3"/>
            <a:r>
              <a:rPr lang="en-US" dirty="0" smtClean="0"/>
              <a:t>Necessary modifications to the cooling system for the future neutrino beam horns compared to that of CNGS, include the design and installation of a more powerful heat exchanger, connections of the circuit to standard chilled and </a:t>
            </a:r>
            <a:r>
              <a:rPr lang="en-US" dirty="0" err="1" smtClean="0"/>
              <a:t>demineralised</a:t>
            </a:r>
            <a:r>
              <a:rPr lang="en-US" dirty="0" smtClean="0"/>
              <a:t> water circuits and the implementation of a new and complete control system interlocked with the power supply</a:t>
            </a:r>
            <a:r>
              <a:rPr lang="en-US" dirty="0" smtClean="0"/>
              <a:t>.</a:t>
            </a:r>
            <a:endParaRPr lang="en-GB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Deliverables: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57753"/>
          <a:stretch>
            <a:fillRect/>
          </a:stretch>
        </p:blipFill>
        <p:spPr bwMode="auto">
          <a:xfrm>
            <a:off x="143732" y="817563"/>
            <a:ext cx="8866661" cy="5647632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Schedule: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 l="2080" t="2547" r="998" b="1180"/>
          <a:stretch>
            <a:fillRect/>
          </a:stretch>
        </p:blipFill>
        <p:spPr bwMode="auto">
          <a:xfrm>
            <a:off x="167427" y="947194"/>
            <a:ext cx="8822027" cy="540687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b="1" dirty="0" err="1" smtClean="0">
            <a:solidFill>
              <a:srgbClr val="FFC000"/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16</TotalTime>
  <Words>158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Theme1</vt:lpstr>
      <vt:lpstr> TIARA: WP8: Neutrino facility:</vt:lpstr>
      <vt:lpstr>Overview:</vt:lpstr>
      <vt:lpstr>Principal tasks:</vt:lpstr>
      <vt:lpstr>Deliverables:</vt:lpstr>
      <vt:lpstr>Schedule:</vt:lpstr>
    </vt:vector>
  </TitlesOfParts>
  <Company>Imperial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TIARA: WP8: Neutrino facility:</dc:title>
  <dc:creator>Ken Long</dc:creator>
  <cp:lastModifiedBy>Ken Long</cp:lastModifiedBy>
  <cp:revision>3</cp:revision>
  <dcterms:created xsi:type="dcterms:W3CDTF">2009-11-02T09:21:38Z</dcterms:created>
  <dcterms:modified xsi:type="dcterms:W3CDTF">2009-11-02T09:38:26Z</dcterms:modified>
</cp:coreProperties>
</file>