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  <p:sldMasterId id="2147483714" r:id="rId6"/>
    <p:sldMasterId id="2147483718" r:id="rId7"/>
    <p:sldMasterId id="2147483720" r:id="rId8"/>
    <p:sldMasterId id="2147483724" r:id="rId9"/>
  </p:sldMasterIdLst>
  <p:notesMasterIdLst>
    <p:notesMasterId r:id="rId60"/>
  </p:notesMasterIdLst>
  <p:handoutMasterIdLst>
    <p:handoutMasterId r:id="rId61"/>
  </p:handoutMasterIdLst>
  <p:sldIdLst>
    <p:sldId id="366" r:id="rId10"/>
    <p:sldId id="519" r:id="rId11"/>
    <p:sldId id="517" r:id="rId12"/>
    <p:sldId id="518" r:id="rId13"/>
    <p:sldId id="543" r:id="rId14"/>
    <p:sldId id="520" r:id="rId15"/>
    <p:sldId id="565" r:id="rId16"/>
    <p:sldId id="542" r:id="rId17"/>
    <p:sldId id="541" r:id="rId18"/>
    <p:sldId id="522" r:id="rId19"/>
    <p:sldId id="572" r:id="rId20"/>
    <p:sldId id="523" r:id="rId21"/>
    <p:sldId id="476" r:id="rId22"/>
    <p:sldId id="504" r:id="rId23"/>
    <p:sldId id="516" r:id="rId24"/>
    <p:sldId id="571" r:id="rId25"/>
    <p:sldId id="544" r:id="rId26"/>
    <p:sldId id="527" r:id="rId27"/>
    <p:sldId id="564" r:id="rId28"/>
    <p:sldId id="531" r:id="rId29"/>
    <p:sldId id="559" r:id="rId30"/>
    <p:sldId id="548" r:id="rId31"/>
    <p:sldId id="533" r:id="rId32"/>
    <p:sldId id="549" r:id="rId33"/>
    <p:sldId id="551" r:id="rId34"/>
    <p:sldId id="568" r:id="rId35"/>
    <p:sldId id="552" r:id="rId36"/>
    <p:sldId id="550" r:id="rId37"/>
    <p:sldId id="562" r:id="rId38"/>
    <p:sldId id="570" r:id="rId39"/>
    <p:sldId id="569" r:id="rId40"/>
    <p:sldId id="576" r:id="rId41"/>
    <p:sldId id="588" r:id="rId42"/>
    <p:sldId id="589" r:id="rId43"/>
    <p:sldId id="590" r:id="rId44"/>
    <p:sldId id="591" r:id="rId45"/>
    <p:sldId id="583" r:id="rId46"/>
    <p:sldId id="577" r:id="rId47"/>
    <p:sldId id="584" r:id="rId48"/>
    <p:sldId id="585" r:id="rId49"/>
    <p:sldId id="586" r:id="rId50"/>
    <p:sldId id="592" r:id="rId51"/>
    <p:sldId id="596" r:id="rId52"/>
    <p:sldId id="595" r:id="rId53"/>
    <p:sldId id="594" r:id="rId54"/>
    <p:sldId id="593" r:id="rId55"/>
    <p:sldId id="597" r:id="rId56"/>
    <p:sldId id="598" r:id="rId57"/>
    <p:sldId id="587" r:id="rId58"/>
    <p:sldId id="563" r:id="rId59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6600"/>
    <a:srgbClr val="66FF99"/>
    <a:srgbClr val="FFC000"/>
    <a:srgbClr val="FFFFCC"/>
    <a:srgbClr val="000000"/>
    <a:srgbClr val="FFFF99"/>
    <a:srgbClr val="FFFF66"/>
    <a:srgbClr val="0099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02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TEMP\ESGARD\2010\2010-04-14\FP-projec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23358493231826"/>
          <c:y val="5.1400554097404488E-2"/>
          <c:w val="0.77624427381359939"/>
          <c:h val="0.8326195683872849"/>
        </c:manualLayout>
      </c:layout>
      <c:scatterChart>
        <c:scatterStyle val="lineMarker"/>
        <c:varyColors val="0"/>
        <c:ser>
          <c:idx val="0"/>
          <c:order val="0"/>
          <c:tx>
            <c:strRef>
              <c:f>Feuil1!$D$3</c:f>
              <c:strCache>
                <c:ptCount val="1"/>
                <c:pt idx="0">
                  <c:v>IA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4"/>
            <c:spPr>
              <a:solidFill>
                <a:srgbClr val="FF0000"/>
              </a:solidFill>
              <a:ln w="9525"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Feuil1!$D$4:$D$14</c:f>
              <c:numCache>
                <c:formatCode>General</c:formatCode>
                <c:ptCount val="11"/>
                <c:pt idx="0">
                  <c:v>15.2</c:v>
                </c:pt>
                <c:pt idx="7">
                  <c:v>10</c:v>
                </c:pt>
                <c:pt idx="9">
                  <c:v>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Feuil1!$E$3</c:f>
              <c:strCache>
                <c:ptCount val="1"/>
                <c:pt idx="0">
                  <c:v>DS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2"/>
            <c:spPr>
              <a:solidFill>
                <a:srgbClr val="0066FF"/>
              </a:solidFill>
              <a:ln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Feuil1!$E$4:$E$14</c:f>
              <c:numCache>
                <c:formatCode>General</c:formatCode>
                <c:ptCount val="11"/>
                <c:pt idx="1">
                  <c:v>9</c:v>
                </c:pt>
                <c:pt idx="2">
                  <c:v>9.1999999999999993</c:v>
                </c:pt>
                <c:pt idx="6">
                  <c:v>4</c:v>
                </c:pt>
                <c:pt idx="10">
                  <c:v>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Feuil1!$F$3</c:f>
              <c:strCache>
                <c:ptCount val="1"/>
                <c:pt idx="0">
                  <c:v>NEST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12"/>
            <c:spPr>
              <a:solidFill>
                <a:srgbClr val="FF990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Feuil1!$F$4:$F$14</c:f>
              <c:numCache>
                <c:formatCode>General</c:formatCode>
                <c:ptCount val="11"/>
                <c:pt idx="3">
                  <c:v>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Feuil1!$G$3</c:f>
              <c:strCache>
                <c:ptCount val="1"/>
                <c:pt idx="0">
                  <c:v>PP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2"/>
            <c:spPr>
              <a:solidFill>
                <a:srgbClr val="7030A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Feuil1!$G$4:$G$14</c:f>
              <c:numCache>
                <c:formatCode>General</c:formatCode>
                <c:ptCount val="11"/>
                <c:pt idx="4">
                  <c:v>5.2</c:v>
                </c:pt>
                <c:pt idx="5">
                  <c:v>5</c:v>
                </c:pt>
                <c:pt idx="8">
                  <c:v>3.9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2421120"/>
        <c:axId val="152423040"/>
      </c:scatterChart>
      <c:valAx>
        <c:axId val="152421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52423040"/>
        <c:crosses val="autoZero"/>
        <c:crossBetween val="midCat"/>
        <c:majorUnit val="1"/>
      </c:valAx>
      <c:valAx>
        <c:axId val="15242304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dirty="0"/>
                  <a:t>EC </a:t>
                </a:r>
                <a:r>
                  <a:rPr lang="en-US" sz="2000" dirty="0" smtClean="0"/>
                  <a:t>Contribution (M€)</a:t>
                </a:r>
                <a:endParaRPr lang="en-US" sz="2000" dirty="0"/>
              </a:p>
            </c:rich>
          </c:tx>
          <c:layout>
            <c:manualLayout>
              <c:xMode val="edge"/>
              <c:yMode val="edge"/>
              <c:x val="2.7604891344766825E-3"/>
              <c:y val="0.1875592728022168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/>
          <a:lstStyle/>
          <a:p>
            <a:pPr>
              <a:defRPr sz="1800"/>
            </a:pPr>
            <a:endParaRPr lang="fr-FR"/>
          </a:p>
        </c:txPr>
        <c:crossAx val="1524211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9566695467414403"/>
          <c:y val="2.7010061242344705E-2"/>
          <c:w val="0.10433304532585601"/>
          <c:h val="0.33486876640419949"/>
        </c:manualLayout>
      </c:layout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spPr>
    <a:solidFill>
      <a:srgbClr val="FFFFCC"/>
    </a:solidFill>
  </c:spPr>
  <c:txPr>
    <a:bodyPr/>
    <a:lstStyle/>
    <a:p>
      <a:pPr>
        <a:defRPr b="1"/>
      </a:pPr>
      <a:endParaRPr lang="fr-FR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new ideas</a:t>
          </a:r>
        </a:p>
        <a:p>
          <a:r>
            <a:rPr lang="en-US" sz="1600" b="1" noProof="0" dirty="0" smtClean="0"/>
            <a:t>Demonstration of conceptual feasibility of new and innovative principles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the feasibility of fully engineered system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production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56940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8EDB754-1E77-4E25-B17B-A18303EF605F}" type="presOf" srcId="{77370F49-1D57-426E-8242-380DFAC9714B}" destId="{E6248FB2-B691-49FC-A057-3C33C3740420}" srcOrd="0" destOrd="0" presId="urn:microsoft.com/office/officeart/2005/8/layout/arrow2"/>
    <dgm:cxn modelId="{6C343A56-9954-4703-A251-2C8E91978DD7}" type="presOf" srcId="{8504AED7-5834-4DD0-BB20-CBF1764F44A2}" destId="{8E5A3ACA-B616-4ACE-BE39-4A94FF54EE42}" srcOrd="0" destOrd="0" presId="urn:microsoft.com/office/officeart/2005/8/layout/arrow2"/>
    <dgm:cxn modelId="{0AE85A03-CC03-4E9B-A111-5063B1D437E6}" type="presOf" srcId="{49494227-43AA-4149-87D7-9887A7706D4B}" destId="{B880AC70-52EA-42F8-9721-2FF47ED705F9}" srcOrd="0" destOrd="0" presId="urn:microsoft.com/office/officeart/2005/8/layout/arrow2"/>
    <dgm:cxn modelId="{0BFB5C0D-B2DD-4713-80BE-1A360A96E0E7}" type="presOf" srcId="{18CBC5DD-99A7-4B2E-B8C4-28DA755892CD}" destId="{BA66D8C7-4A89-48CB-854D-4C4061395B15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4C17652-D188-4C57-BB4C-C2581E4812C4}" type="presParOf" srcId="{E6248FB2-B691-49FC-A057-3C33C3740420}" destId="{0A3A11FA-17D2-4728-96A0-D5CA82D19B63}" srcOrd="0" destOrd="0" presId="urn:microsoft.com/office/officeart/2005/8/layout/arrow2"/>
    <dgm:cxn modelId="{1EEBF8F9-F847-4FDB-8152-6BDE907DF346}" type="presParOf" srcId="{E6248FB2-B691-49FC-A057-3C33C3740420}" destId="{4C786008-EABC-4AFE-BF7F-3ADDB5681662}" srcOrd="1" destOrd="0" presId="urn:microsoft.com/office/officeart/2005/8/layout/arrow2"/>
    <dgm:cxn modelId="{53FE2E8F-3190-4BAE-BE71-4BA41D3B18C3}" type="presParOf" srcId="{4C786008-EABC-4AFE-BF7F-3ADDB5681662}" destId="{723843F0-0068-46B0-8B24-BA256782A5D4}" srcOrd="0" destOrd="0" presId="urn:microsoft.com/office/officeart/2005/8/layout/arrow2"/>
    <dgm:cxn modelId="{D669C876-331E-4854-842E-20B9577C0A96}" type="presParOf" srcId="{4C786008-EABC-4AFE-BF7F-3ADDB5681662}" destId="{BA66D8C7-4A89-48CB-854D-4C4061395B15}" srcOrd="1" destOrd="0" presId="urn:microsoft.com/office/officeart/2005/8/layout/arrow2"/>
    <dgm:cxn modelId="{18E6A78E-2F85-4974-8594-6818EC4573D1}" type="presParOf" srcId="{4C786008-EABC-4AFE-BF7F-3ADDB5681662}" destId="{F0E42D51-390A-44BB-85CA-8D0CE4B51084}" srcOrd="2" destOrd="0" presId="urn:microsoft.com/office/officeart/2005/8/layout/arrow2"/>
    <dgm:cxn modelId="{E685725E-3EFB-4EF8-AE18-A0FFDC7DE5AC}" type="presParOf" srcId="{4C786008-EABC-4AFE-BF7F-3ADDB5681662}" destId="{8E5A3ACA-B616-4ACE-BE39-4A94FF54EE42}" srcOrd="3" destOrd="0" presId="urn:microsoft.com/office/officeart/2005/8/layout/arrow2"/>
    <dgm:cxn modelId="{9B8007AA-5476-42C9-A366-6849FA98A21E}" type="presParOf" srcId="{4C786008-EABC-4AFE-BF7F-3ADDB5681662}" destId="{98034EF9-B3D0-4530-B9C6-BAB26D3B0D71}" srcOrd="4" destOrd="0" presId="urn:microsoft.com/office/officeart/2005/8/layout/arrow2"/>
    <dgm:cxn modelId="{E43F648C-0E2A-44ED-8B23-3DBD41F60450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6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21216" y="3172371"/>
          <a:ext cx="2691705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new ideas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principles</a:t>
          </a:r>
        </a:p>
      </dsp:txBody>
      <dsp:txXfrm>
        <a:off x="1321216" y="3172371"/>
        <a:ext cx="2691705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feasibility of fully engineered system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production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814908" y="26515"/>
        <a:ext cx="1991513" cy="828173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3352723" y="1524589"/>
        <a:ext cx="1505467" cy="34727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713578" y="2541769"/>
        <a:ext cx="1707878" cy="828173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297128" y="2779574"/>
        <a:ext cx="1145069" cy="35256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317869" y="2541769"/>
        <a:ext cx="1707878" cy="828173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827976" y="1521531"/>
        <a:ext cx="1545915" cy="3533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899453" y="199847"/>
          <a:ext cx="2740142" cy="1235985"/>
        </a:xfrm>
        <a:prstGeom prst="roundRect">
          <a:avLst>
            <a:gd name="adj" fmla="val 10000"/>
          </a:avLst>
        </a:prstGeom>
        <a:solidFill>
          <a:srgbClr val="FFCC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2935654" y="236048"/>
        <a:ext cx="2667740" cy="1163583"/>
      </dsp:txXfrm>
    </dsp:sp>
    <dsp:sp modelId="{3D4D872D-E60F-4CCD-8AA4-C9D708C217BC}">
      <dsp:nvSpPr>
        <dsp:cNvPr id="0" name=""/>
        <dsp:cNvSpPr/>
      </dsp:nvSpPr>
      <dsp:spPr>
        <a:xfrm rot="3600000">
          <a:off x="4636692" y="2477666"/>
          <a:ext cx="3006992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>
        <a:off x="4904235" y="2656028"/>
        <a:ext cx="2471906" cy="535085"/>
      </dsp:txXfrm>
    </dsp:sp>
    <dsp:sp modelId="{03F7DB26-AFE4-4007-9675-DFD9CB02ABEE}">
      <dsp:nvSpPr>
        <dsp:cNvPr id="0" name=""/>
        <dsp:cNvSpPr/>
      </dsp:nvSpPr>
      <dsp:spPr>
        <a:xfrm>
          <a:off x="5475763" y="4539437"/>
          <a:ext cx="2792768" cy="157255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Infrastructures</a:t>
          </a:r>
          <a:endParaRPr lang="fr-FR" sz="3600" kern="1200" dirty="0"/>
        </a:p>
      </dsp:txBody>
      <dsp:txXfrm>
        <a:off x="5521822" y="4585496"/>
        <a:ext cx="2700650" cy="1480437"/>
      </dsp:txXfrm>
    </dsp:sp>
    <dsp:sp modelId="{5CF1DFF8-A14A-4ACE-982D-3F9C2B83DA53}">
      <dsp:nvSpPr>
        <dsp:cNvPr id="0" name=""/>
        <dsp:cNvSpPr/>
      </dsp:nvSpPr>
      <dsp:spPr>
        <a:xfrm rot="10800000">
          <a:off x="3082502" y="4944346"/>
          <a:ext cx="2321417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800000">
        <a:off x="3311323" y="5096893"/>
        <a:ext cx="1863775" cy="457643"/>
      </dsp:txXfrm>
    </dsp:sp>
    <dsp:sp modelId="{459AE8EF-09A8-455E-8C60-EF0A02DA99CD}">
      <dsp:nvSpPr>
        <dsp:cNvPr id="0" name=""/>
        <dsp:cNvSpPr/>
      </dsp:nvSpPr>
      <dsp:spPr>
        <a:xfrm>
          <a:off x="323143" y="4612468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364924" y="4654249"/>
        <a:ext cx="2603954" cy="1342932"/>
      </dsp:txXfrm>
    </dsp:sp>
    <dsp:sp modelId="{8B6914F3-3E13-4061-8D57-89A32EDD64ED}">
      <dsp:nvSpPr>
        <dsp:cNvPr id="0" name=""/>
        <dsp:cNvSpPr/>
      </dsp:nvSpPr>
      <dsp:spPr>
        <a:xfrm rot="18000000">
          <a:off x="328635" y="2518127"/>
          <a:ext cx="332806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>
        <a:off x="626825" y="2716921"/>
        <a:ext cx="2731687" cy="596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0.28335</cdr:x>
      <cdr:y>0.7882</cdr:y>
    </cdr:from>
    <cdr:to>
      <cdr:x>0.46192</cdr:x>
      <cdr:y>0.86253</cdr:y>
    </cdr:to>
    <cdr:sp macro="" textlink="">
      <cdr:nvSpPr>
        <cdr:cNvPr id="2" name="ZoneTexte 5"/>
        <cdr:cNvSpPr txBox="1"/>
      </cdr:nvSpPr>
      <cdr:spPr>
        <a:xfrm xmlns:a="http://schemas.openxmlformats.org/drawingml/2006/main">
          <a:off x="2327883" y="3916213"/>
          <a:ext cx="146706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EUROLEAP</a:t>
          </a:r>
        </a:p>
      </cdr:txBody>
    </cdr:sp>
  </cdr:relSizeAnchor>
  <cdr:relSizeAnchor xmlns:cdr="http://schemas.openxmlformats.org/drawingml/2006/chartDrawing">
    <cdr:from>
      <cdr:x>0.65807</cdr:x>
      <cdr:y>0.68403</cdr:y>
    </cdr:from>
    <cdr:to>
      <cdr:x>0.77108</cdr:x>
      <cdr:y>0.75836</cdr:y>
    </cdr:to>
    <cdr:sp macro="" textlink="">
      <cdr:nvSpPr>
        <cdr:cNvPr id="3" name="ZoneTexte 5"/>
        <cdr:cNvSpPr txBox="1"/>
      </cdr:nvSpPr>
      <cdr:spPr>
        <a:xfrm xmlns:a="http://schemas.openxmlformats.org/drawingml/2006/main">
          <a:off x="5406422" y="3398639"/>
          <a:ext cx="928459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TIARA</a:t>
          </a:r>
        </a:p>
      </cdr:txBody>
    </cdr:sp>
  </cdr:relSizeAnchor>
  <cdr:relSizeAnchor xmlns:cdr="http://schemas.openxmlformats.org/drawingml/2006/chartDrawing">
    <cdr:from>
      <cdr:x>0.55932</cdr:x>
      <cdr:y>0.26513</cdr:y>
    </cdr:from>
    <cdr:to>
      <cdr:x>0.6973</cdr:x>
      <cdr:y>0.33947</cdr:y>
    </cdr:to>
    <cdr:sp macro="" textlink="">
      <cdr:nvSpPr>
        <cdr:cNvPr id="4" name="ZoneTexte 5"/>
        <cdr:cNvSpPr txBox="1"/>
      </cdr:nvSpPr>
      <cdr:spPr>
        <a:xfrm xmlns:a="http://schemas.openxmlformats.org/drawingml/2006/main">
          <a:off x="4595110" y="1317332"/>
          <a:ext cx="11336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err="1"/>
            <a:t>EuCARD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0.49501</cdr:x>
      <cdr:y>0.49252</cdr:y>
    </cdr:from>
    <cdr:to>
      <cdr:x>0.59398</cdr:x>
      <cdr:y>0.56685</cdr:y>
    </cdr:to>
    <cdr:sp macro="" textlink="">
      <cdr:nvSpPr>
        <cdr:cNvPr id="5" name="ZoneTexte 5"/>
        <cdr:cNvSpPr txBox="1"/>
      </cdr:nvSpPr>
      <cdr:spPr>
        <a:xfrm xmlns:a="http://schemas.openxmlformats.org/drawingml/2006/main">
          <a:off x="4066814" y="2447116"/>
          <a:ext cx="813043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n-lt"/>
            </a:rPr>
            <a:t>SLHC</a:t>
          </a:r>
        </a:p>
      </cdr:txBody>
    </cdr:sp>
  </cdr:relSizeAnchor>
  <cdr:relSizeAnchor xmlns:cdr="http://schemas.openxmlformats.org/drawingml/2006/chartDrawing">
    <cdr:from>
      <cdr:x>0.45205</cdr:x>
      <cdr:y>0.67361</cdr:y>
    </cdr:from>
    <cdr:to>
      <cdr:x>0.59628</cdr:x>
      <cdr:y>0.74794</cdr:y>
    </cdr:to>
    <cdr:sp macro="" textlink="">
      <cdr:nvSpPr>
        <cdr:cNvPr id="6" name="ZoneTexte 5"/>
        <cdr:cNvSpPr txBox="1"/>
      </cdr:nvSpPr>
      <cdr:spPr>
        <a:xfrm xmlns:a="http://schemas.openxmlformats.org/drawingml/2006/main">
          <a:off x="3713850" y="3346866"/>
          <a:ext cx="1184940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EURONU</a:t>
          </a:r>
        </a:p>
      </cdr:txBody>
    </cdr:sp>
  </cdr:relSizeAnchor>
  <cdr:relSizeAnchor xmlns:cdr="http://schemas.openxmlformats.org/drawingml/2006/chartDrawing">
    <cdr:from>
      <cdr:x>0.73533</cdr:x>
      <cdr:y>0.6261</cdr:y>
    </cdr:from>
    <cdr:to>
      <cdr:x>0.86863</cdr:x>
      <cdr:y>0.70043</cdr:y>
    </cdr:to>
    <cdr:sp macro="" textlink="">
      <cdr:nvSpPr>
        <cdr:cNvPr id="8" name="ZoneTexte 5"/>
        <cdr:cNvSpPr txBox="1"/>
      </cdr:nvSpPr>
      <cdr:spPr>
        <a:xfrm xmlns:a="http://schemas.openxmlformats.org/drawingml/2006/main">
          <a:off x="6041146" y="3110786"/>
          <a:ext cx="1095172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/>
            <a:t>HL-LHC</a:t>
          </a:r>
        </a:p>
      </cdr:txBody>
    </cdr:sp>
  </cdr:relSizeAnchor>
  <cdr:relSizeAnchor xmlns:cdr="http://schemas.openxmlformats.org/drawingml/2006/chartDrawing">
    <cdr:from>
      <cdr:x>0.11905</cdr:x>
      <cdr:y>0.11594</cdr:y>
    </cdr:from>
    <cdr:to>
      <cdr:x>0.22114</cdr:x>
      <cdr:y>0.19028</cdr:y>
    </cdr:to>
    <cdr:sp macro="" textlink="">
      <cdr:nvSpPr>
        <cdr:cNvPr id="9" name="ZoneTexte 5"/>
        <cdr:cNvSpPr txBox="1"/>
      </cdr:nvSpPr>
      <cdr:spPr>
        <a:xfrm xmlns:a="http://schemas.openxmlformats.org/drawingml/2006/main">
          <a:off x="978075" y="576064"/>
          <a:ext cx="83869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CARE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0.46398</cdr:x>
      <cdr:y>0.52969</cdr:y>
    </cdr:from>
    <cdr:to>
      <cdr:x>0.63162</cdr:x>
      <cdr:y>0.60402</cdr:y>
    </cdr:to>
    <cdr:sp macro="" textlink="">
      <cdr:nvSpPr>
        <cdr:cNvPr id="10" name="ZoneTexte 5"/>
        <cdr:cNvSpPr txBox="1"/>
      </cdr:nvSpPr>
      <cdr:spPr>
        <a:xfrm xmlns:a="http://schemas.openxmlformats.org/drawingml/2006/main">
          <a:off x="3811849" y="2631782"/>
          <a:ext cx="137730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ILC-</a:t>
          </a:r>
          <a:r>
            <a:rPr lang="fr-FR" sz="1800" b="1" dirty="0" err="1" smtClean="0"/>
            <a:t>Higrad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0.31074</cdr:y>
    </cdr:from>
    <cdr:to>
      <cdr:x>0.36439</cdr:x>
      <cdr:y>0.38507</cdr:y>
    </cdr:to>
    <cdr:sp macro="" textlink="">
      <cdr:nvSpPr>
        <cdr:cNvPr id="11" name="ZoneTexte 5"/>
        <cdr:cNvSpPr txBox="1"/>
      </cdr:nvSpPr>
      <cdr:spPr>
        <a:xfrm xmlns:a="http://schemas.openxmlformats.org/drawingml/2006/main">
          <a:off x="1770267" y="1543933"/>
          <a:ext cx="1223412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EURISOL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0.42497</cdr:y>
    </cdr:from>
    <cdr:to>
      <cdr:x>0.37688</cdr:x>
      <cdr:y>0.4993</cdr:y>
    </cdr:to>
    <cdr:sp macro="" textlink="">
      <cdr:nvSpPr>
        <cdr:cNvPr id="12" name="ZoneTexte 5"/>
        <cdr:cNvSpPr txBox="1"/>
      </cdr:nvSpPr>
      <cdr:spPr>
        <a:xfrm xmlns:a="http://schemas.openxmlformats.org/drawingml/2006/main">
          <a:off x="1770267" y="2111474"/>
          <a:ext cx="132600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EUROTEV</a:t>
          </a:r>
          <a:endParaRPr lang="fr-FR" sz="1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02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11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5A8D68-B753-480F-BFA2-D24EEB1F1F7C}" type="slidenum">
              <a:rPr lang="fr-FR" smtClean="0">
                <a:solidFill>
                  <a:srgbClr val="000000"/>
                </a:solidFill>
              </a:rPr>
              <a:pPr/>
              <a:t>11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7738" y="773113"/>
            <a:ext cx="4959350" cy="3719512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925" y="4724400"/>
            <a:ext cx="4929188" cy="4492625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tint val="0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P7-cap-RGB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7363" y="5767388"/>
            <a:ext cx="9286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4570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88" y="6705600"/>
            <a:ext cx="457041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0626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7000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rgbClr val="000000"/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5126" name="Picture 6" descr="header-ppt_beige_ros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9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slide" Target="slide2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sgard.org/" TargetMode="Externa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25.jpeg"/><Relationship Id="rId10" Type="http://schemas.openxmlformats.org/officeDocument/2006/relationships/slide" Target="slide10.xml"/><Relationship Id="rId4" Type="http://schemas.openxmlformats.org/officeDocument/2006/relationships/slide" Target="slide6.xml"/><Relationship Id="rId9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TIARA_kickoff_aleksan_V2.pptx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eu-tiara.eu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26.xml"/><Relationship Id="rId7" Type="http://schemas.openxmlformats.org/officeDocument/2006/relationships/slide" Target="slide29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slide" Target="slide27.xml"/><Relationship Id="rId4" Type="http://schemas.openxmlformats.org/officeDocument/2006/relationships/image" Target="../media/image34.png"/><Relationship Id="rId9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-tiara.eu/" TargetMode="External"/><Relationship Id="rId3" Type="http://schemas.openxmlformats.org/officeDocument/2006/relationships/image" Target="../media/image35.png"/><Relationship Id="rId7" Type="http://schemas.openxmlformats.org/officeDocument/2006/relationships/slide" Target="slide38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2.xml"/><Relationship Id="rId5" Type="http://schemas.openxmlformats.org/officeDocument/2006/relationships/image" Target="../media/image36.jpeg"/><Relationship Id="rId4" Type="http://schemas.openxmlformats.org/officeDocument/2006/relationships/slide" Target="slide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57.xml"/><Relationship Id="rId6" Type="http://schemas.openxmlformats.org/officeDocument/2006/relationships/slide" Target="slide31.xml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slide" Target="slide32.xml"/><Relationship Id="rId1" Type="http://schemas.openxmlformats.org/officeDocument/2006/relationships/slideLayout" Target="../slideLayouts/slideLayout5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slide" Target="slide32.xml"/><Relationship Id="rId1" Type="http://schemas.openxmlformats.org/officeDocument/2006/relationships/slideLayout" Target="../slideLayouts/slideLayout5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5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slide" Target="slide32.xml"/><Relationship Id="rId1" Type="http://schemas.openxmlformats.org/officeDocument/2006/relationships/slideLayout" Target="../slideLayouts/slideLayout5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5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39.xml"/><Relationship Id="rId1" Type="http://schemas.openxmlformats.org/officeDocument/2006/relationships/slideLayout" Target="../slideLayouts/slideLayout58.xml"/><Relationship Id="rId6" Type="http://schemas.openxmlformats.org/officeDocument/2006/relationships/slide" Target="slide31.xml"/><Relationship Id="rId5" Type="http://schemas.openxmlformats.org/officeDocument/2006/relationships/slide" Target="slide47.xml"/><Relationship Id="rId4" Type="http://schemas.openxmlformats.org/officeDocument/2006/relationships/slide" Target="slide4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9.xml"/><Relationship Id="rId5" Type="http://schemas.openxmlformats.org/officeDocument/2006/relationships/slide" Target="slide38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9.xml"/><Relationship Id="rId4" Type="http://schemas.openxmlformats.org/officeDocument/2006/relationships/slide" Target="slide3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9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5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85697" y="1166813"/>
            <a:ext cx="21099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February 14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2011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135447" y="80963"/>
            <a:ext cx="5271571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</a:rPr>
              <a:t>TIARA: Structuring </a:t>
            </a:r>
            <a:r>
              <a:rPr lang="en-US" sz="3200" b="1" dirty="0">
                <a:solidFill>
                  <a:schemeClr val="hlink"/>
                </a:solidFill>
              </a:rPr>
              <a:t>further </a:t>
            </a:r>
            <a:endParaRPr lang="en-US" sz="3200" b="1" dirty="0" smtClean="0">
              <a:solidFill>
                <a:schemeClr val="hlink"/>
              </a:solidFill>
            </a:endParaRPr>
          </a:p>
          <a:p>
            <a:r>
              <a:rPr lang="en-US" sz="3200" b="1" dirty="0" smtClean="0">
                <a:solidFill>
                  <a:schemeClr val="hlink"/>
                </a:solidFill>
              </a:rPr>
              <a:t>Accelerator R&amp;D in </a:t>
            </a:r>
            <a:r>
              <a:rPr lang="en-US" sz="3200" b="1" dirty="0">
                <a:solidFill>
                  <a:schemeClr val="hlink"/>
                </a:solidFill>
              </a:rPr>
              <a:t>Europe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7950" y="580986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2079552"/>
            <a:ext cx="8785225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</a:t>
            </a:r>
            <a:r>
              <a:rPr lang="en-US" b="1" dirty="0" smtClean="0"/>
              <a:t>Physics, Nuclear Physics, Research </a:t>
            </a:r>
            <a:r>
              <a:rPr lang="en-US" b="1" dirty="0"/>
              <a:t>fields using light </a:t>
            </a:r>
            <a:r>
              <a:rPr lang="en-US" b="1" dirty="0" smtClean="0"/>
              <a:t>source, Research </a:t>
            </a:r>
            <a:r>
              <a:rPr lang="en-US" b="1" dirty="0"/>
              <a:t>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 dirty="0"/>
              <a:t> neutron </a:t>
            </a:r>
            <a:r>
              <a:rPr lang="en-US" b="1" dirty="0" smtClean="0"/>
              <a:t>sources,</a:t>
            </a:r>
            <a:r>
              <a:rPr lang="en-US" b="1" dirty="0"/>
              <a:t> </a:t>
            </a:r>
            <a:r>
              <a:rPr lang="en-US" b="1" dirty="0" smtClean="0"/>
              <a:t>Study </a:t>
            </a:r>
            <a:r>
              <a:rPr lang="en-US" b="1" dirty="0"/>
              <a:t>of material for </a:t>
            </a:r>
            <a:r>
              <a:rPr lang="en-US" b="1" dirty="0" smtClean="0"/>
              <a:t>fusion, Study </a:t>
            </a:r>
            <a:r>
              <a:rPr lang="en-US" b="1" dirty="0"/>
              <a:t>of </a:t>
            </a:r>
            <a:r>
              <a:rPr lang="en-US" b="1" dirty="0" smtClean="0"/>
              <a:t>transmutation…</a:t>
            </a:r>
            <a:endParaRPr lang="en-US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107950" y="1495344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9" name="ZoneTexte 18"/>
          <p:cNvSpPr txBox="1"/>
          <p:nvPr/>
        </p:nvSpPr>
        <p:spPr>
          <a:xfrm>
            <a:off x="190440" y="3174942"/>
            <a:ext cx="8763120" cy="646331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800" b="1" dirty="0" smtClean="0">
                <a:solidFill>
                  <a:schemeClr val="bg1"/>
                </a:solidFill>
              </a:rPr>
              <a:t>In past 50 years, about 1/3 of Physics Nobel Prizes are rewarding work based on or carried out with accelerators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0" name="Text Box 68"/>
          <p:cNvSpPr txBox="1">
            <a:spLocks noChangeArrowheads="1"/>
          </p:cNvSpPr>
          <p:nvPr/>
        </p:nvSpPr>
        <p:spPr bwMode="auto">
          <a:xfrm>
            <a:off x="854075" y="4598301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11" name="AutoShape 69"/>
          <p:cNvSpPr>
            <a:spLocks noChangeArrowheads="1"/>
          </p:cNvSpPr>
          <p:nvPr/>
        </p:nvSpPr>
        <p:spPr bwMode="auto">
          <a:xfrm>
            <a:off x="0" y="4525276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09613" y="5511774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0" y="5438749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4" name="Text Box 6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097332" y="4562436"/>
            <a:ext cx="4162482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radiotherapy, electron therapy, </a:t>
            </a:r>
          </a:p>
          <a:p>
            <a:pPr algn="l"/>
            <a:r>
              <a:rPr lang="en-US" b="1" dirty="0" smtClean="0"/>
              <a:t>  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(proton/ion)therapy…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90440" y="3941715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« </a:t>
            </a:r>
            <a:r>
              <a:rPr lang="fr-FR" b="1" dirty="0" err="1" smtClean="0"/>
              <a:t>market</a:t>
            </a:r>
            <a:r>
              <a:rPr lang="fr-FR" b="1" dirty="0" smtClean="0"/>
              <a:t> » </a:t>
            </a:r>
            <a:r>
              <a:rPr lang="fr-FR" b="1" dirty="0" err="1" smtClean="0"/>
              <a:t>represents</a:t>
            </a:r>
            <a:r>
              <a:rPr lang="fr-FR" b="1" dirty="0" smtClean="0"/>
              <a:t> ~15 000 M€ for the </a:t>
            </a:r>
            <a:r>
              <a:rPr lang="fr-FR" b="1" dirty="0" err="1" smtClean="0"/>
              <a:t>next</a:t>
            </a:r>
            <a:r>
              <a:rPr lang="fr-FR" b="1" dirty="0" smtClean="0"/>
              <a:t> 15 </a:t>
            </a:r>
            <a:r>
              <a:rPr lang="fr-FR" b="1" dirty="0" err="1" smtClean="0"/>
              <a:t>years</a:t>
            </a:r>
            <a:r>
              <a:rPr lang="fr-FR" b="1" dirty="0" smtClean="0"/>
              <a:t>, i.e. </a:t>
            </a:r>
            <a:r>
              <a:rPr lang="fr-FR" b="1" dirty="0" smtClean="0">
                <a:solidFill>
                  <a:srgbClr val="FF0000"/>
                </a:solidFill>
              </a:rPr>
              <a:t>~1 000M€/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0" name="Text Box 13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4097330" y="5445214"/>
            <a:ext cx="4856229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implanters, electron </a:t>
            </a:r>
            <a:r>
              <a:rPr lang="en-US" b="1" dirty="0"/>
              <a:t>beam and X-ray </a:t>
            </a:r>
            <a:r>
              <a:rPr lang="en-US" b="1" dirty="0" smtClean="0"/>
              <a:t>irradiators, radioisotope production</a:t>
            </a:r>
            <a:r>
              <a:rPr lang="fr-FR" b="1" dirty="0" smtClean="0"/>
              <a:t>…</a:t>
            </a:r>
            <a:endParaRPr lang="fr-FR" b="1" dirty="0"/>
          </a:p>
        </p:txBody>
      </p:sp>
      <p:sp>
        <p:nvSpPr>
          <p:cNvPr id="21" name="ZoneTexte 20">
            <a:hlinkClick r:id="rId7" action="ppaction://hlinksldjump"/>
          </p:cNvPr>
          <p:cNvSpPr txBox="1"/>
          <p:nvPr/>
        </p:nvSpPr>
        <p:spPr>
          <a:xfrm>
            <a:off x="190440" y="6315060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</a:t>
            </a:r>
            <a:r>
              <a:rPr lang="fr-FR" b="1" dirty="0" err="1" smtClean="0"/>
              <a:t>market</a:t>
            </a:r>
            <a:r>
              <a:rPr lang="fr-FR" b="1" dirty="0" smtClean="0"/>
              <a:t> </a:t>
            </a:r>
            <a:r>
              <a:rPr lang="fr-FR" b="1" dirty="0" err="1" smtClean="0"/>
              <a:t>represents</a:t>
            </a:r>
            <a:r>
              <a:rPr lang="fr-FR" b="1" dirty="0" smtClean="0"/>
              <a:t>  </a:t>
            </a:r>
            <a:r>
              <a:rPr lang="fr-FR" b="1" dirty="0" smtClean="0">
                <a:solidFill>
                  <a:srgbClr val="FF0000"/>
                </a:solidFill>
              </a:rPr>
              <a:t>~3 000M€/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r>
              <a:rPr lang="fr-FR" b="1" dirty="0" smtClean="0">
                <a:solidFill>
                  <a:srgbClr val="FF0000"/>
                </a:solidFill>
              </a:rPr>
              <a:t>  </a:t>
            </a:r>
            <a:r>
              <a:rPr lang="fr-FR" b="1" dirty="0" smtClean="0"/>
              <a:t>and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increasing</a:t>
            </a:r>
            <a:r>
              <a:rPr lang="fr-FR" b="1" dirty="0" smtClean="0"/>
              <a:t> </a:t>
            </a:r>
            <a:r>
              <a:rPr lang="fr-FR" b="1" dirty="0" err="1" smtClean="0"/>
              <a:t>at</a:t>
            </a:r>
            <a:r>
              <a:rPr lang="fr-FR" b="1" dirty="0" smtClean="0"/>
              <a:t> a rate of </a:t>
            </a:r>
            <a:r>
              <a:rPr lang="fr-FR" b="1" dirty="0" smtClean="0">
                <a:solidFill>
                  <a:srgbClr val="FF0000"/>
                </a:solidFill>
              </a:rPr>
              <a:t>~10% 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Frontier”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03" name="Text Box 7"/>
          <p:cNvSpPr txBox="1">
            <a:spLocks noChangeArrowheads="1"/>
          </p:cNvSpPr>
          <p:nvPr/>
        </p:nvSpPr>
        <p:spPr bwMode="auto">
          <a:xfrm>
            <a:off x="215900" y="5546725"/>
            <a:ext cx="8691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The LHC is the most recent illustration of</a:t>
            </a:r>
          </a:p>
          <a:p>
            <a:r>
              <a:rPr lang="en-US" sz="4000" dirty="0">
                <a:solidFill>
                  <a:schemeClr val="bg1"/>
                </a:solidFill>
              </a:rPr>
              <a:t>a state of the art accelerator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60087"/>
              </p:ext>
            </p:extLst>
          </p:nvPr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Bouton d'action : Retour 6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146675" y="7302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4437062" y="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0" name="Text 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570412" y="75723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graphicFrame>
        <p:nvGraphicFramePr>
          <p:cNvPr id="21" name="Group 2"/>
          <p:cNvGraphicFramePr>
            <a:graphicFrameLocks noGrp="1"/>
          </p:cNvGraphicFramePr>
          <p:nvPr/>
        </p:nvGraphicFramePr>
        <p:xfrm>
          <a:off x="80901" y="2479662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628596" y="6400800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309845" y="6130962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  <p:sp>
        <p:nvSpPr>
          <p:cNvPr id="11" name="Bouton d'action : Retour 10">
            <a:hlinkClick r:id="rId5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215900" y="873125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476250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pic>
        <p:nvPicPr>
          <p:cNvPr id="11" name="Picture 2" descr="Acronym-and-logo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639863"/>
            <a:ext cx="2916237" cy="1952625"/>
          </a:xfrm>
          <a:prstGeom prst="rect">
            <a:avLst/>
          </a:prstGeom>
          <a:noFill/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0" y="5145111"/>
            <a:ext cx="436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 dirty="0">
                <a:solidFill>
                  <a:srgbClr val="FFFF00"/>
                </a:solidFill>
              </a:rPr>
              <a:t>2) Absence of HEP in the FP of the EU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965428" y="1858941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0" y="404333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 </a:t>
            </a:r>
            <a:r>
              <a:rPr lang="en-US" b="1" u="sng" dirty="0">
                <a:solidFill>
                  <a:schemeClr val="hlink"/>
                </a:solidFill>
                <a:cs typeface="Times New Roman" pitchFamily="18" charset="0"/>
              </a:rPr>
              <a:t>develop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to </a:t>
            </a:r>
            <a:r>
              <a:rPr lang="en-US" b="1" u="sng" dirty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optimize and enhance the outcome of the Research and Technical Development in the field of accelerator physics in Europe</a:t>
            </a:r>
            <a:r>
              <a:rPr lang="en-US" b="1" dirty="0">
                <a:cs typeface="Times New Roman" pitchFamily="18" charset="0"/>
                <a:hlinkClick r:id="rId4" action="ppaction://hlinksldjump"/>
              </a:rPr>
              <a:t> </a:t>
            </a:r>
            <a:endParaRPr lang="en-US" b="1" i="1" dirty="0" smtClean="0">
              <a:cs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939309" y="3646463"/>
            <a:ext cx="2634311" cy="40011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>
                <a:hlinkClick r:id="rId5"/>
              </a:rPr>
              <a:t>http</a:t>
            </a:r>
            <a:r>
              <a:rPr lang="en-US" b="1" dirty="0" smtClean="0">
                <a:hlinkClick r:id="rId5"/>
              </a:rPr>
              <a:t>://www.esgard.org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26953" y="5534561"/>
            <a:ext cx="8471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cs typeface="Times New Roman" pitchFamily="18" charset="0"/>
              </a:rPr>
              <a:t>This strategy led to the preparation and  implementation of a coherent set of  collaborative projects using the incentive funding of the 6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and 7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Framework </a:t>
            </a:r>
            <a:r>
              <a:rPr lang="en-US" sz="2400" b="1" dirty="0" err="1" smtClean="0">
                <a:cs typeface="Times New Roman" pitchFamily="18" charset="0"/>
              </a:rPr>
              <a:t>Programme</a:t>
            </a:r>
            <a:r>
              <a:rPr lang="en-US" sz="2400" b="1" dirty="0" smtClean="0">
                <a:cs typeface="Times New Roman" pitchFamily="18" charset="0"/>
              </a:rPr>
              <a:t>.</a:t>
            </a:r>
            <a:endParaRPr lang="fr-FR" sz="2400" b="1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0" y="2698740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nimBg="1"/>
      <p:bldP spid="16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81102"/>
              </p:ext>
            </p:extLst>
          </p:nvPr>
        </p:nvGraphicFramePr>
        <p:xfrm>
          <a:off x="14288" y="656692"/>
          <a:ext cx="9129713" cy="55191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500114"/>
                <a:gridCol w="738136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HiLumi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(PP)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SuperB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R&amp;D-RI &amp; program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grpSp>
        <p:nvGrpSpPr>
          <p:cNvPr id="7" name="Groupe 6"/>
          <p:cNvGrpSpPr/>
          <p:nvPr/>
        </p:nvGrpSpPr>
        <p:grpSpPr>
          <a:xfrm>
            <a:off x="1671638" y="1700808"/>
            <a:ext cx="2592387" cy="3384550"/>
            <a:chOff x="1671638" y="1735567"/>
            <a:chExt cx="2592387" cy="3384550"/>
          </a:xfrm>
        </p:grpSpPr>
        <p:sp>
          <p:nvSpPr>
            <p:cNvPr id="366777" name="Freeform 185"/>
            <p:cNvSpPr>
              <a:spLocks/>
            </p:cNvSpPr>
            <p:nvPr/>
          </p:nvSpPr>
          <p:spPr bwMode="auto">
            <a:xfrm>
              <a:off x="3903663" y="2711854"/>
              <a:ext cx="360362" cy="647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08"/>
                </a:cxn>
                <a:cxn ang="0">
                  <a:pos x="227" y="408"/>
                </a:cxn>
              </a:cxnLst>
              <a:rect l="0" t="0" r="r" b="b"/>
              <a:pathLst>
                <a:path w="227" h="408">
                  <a:moveTo>
                    <a:pt x="0" y="0"/>
                  </a:moveTo>
                  <a:lnTo>
                    <a:pt x="0" y="408"/>
                  </a:lnTo>
                  <a:lnTo>
                    <a:pt x="227" y="408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grpSp>
          <p:nvGrpSpPr>
            <p:cNvPr id="22" name="Groupe 21"/>
            <p:cNvGrpSpPr/>
            <p:nvPr/>
          </p:nvGrpSpPr>
          <p:grpSpPr>
            <a:xfrm>
              <a:off x="1671638" y="1735567"/>
              <a:ext cx="2413000" cy="3384550"/>
              <a:chOff x="1671638" y="1830388"/>
              <a:chExt cx="2413000" cy="3384550"/>
            </a:xfrm>
          </p:grpSpPr>
          <p:sp>
            <p:nvSpPr>
              <p:cNvPr id="366770" name="Freeform 178"/>
              <p:cNvSpPr>
                <a:spLocks/>
              </p:cNvSpPr>
              <p:nvPr/>
            </p:nvSpPr>
            <p:spPr bwMode="auto">
              <a:xfrm>
                <a:off x="1671638" y="1830388"/>
                <a:ext cx="792162" cy="1981200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1248"/>
                  </a:cxn>
                  <a:cxn ang="0">
                    <a:pos x="477" y="1248"/>
                  </a:cxn>
                </a:cxnLst>
                <a:rect l="0" t="0" r="r" b="b"/>
                <a:pathLst>
                  <a:path w="477" h="1248">
                    <a:moveTo>
                      <a:pt x="114" y="0"/>
                    </a:moveTo>
                    <a:lnTo>
                      <a:pt x="0" y="0"/>
                    </a:lnTo>
                    <a:lnTo>
                      <a:pt x="0" y="1248"/>
                    </a:lnTo>
                    <a:lnTo>
                      <a:pt x="477" y="1248"/>
                    </a:lnTo>
                  </a:path>
                </a:pathLst>
              </a:custGeom>
              <a:noFill/>
              <a:ln w="3810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1" name="Line 179"/>
              <p:cNvSpPr>
                <a:spLocks noChangeShapeType="1"/>
              </p:cNvSpPr>
              <p:nvPr/>
            </p:nvSpPr>
            <p:spPr bwMode="auto">
              <a:xfrm flipH="1">
                <a:off x="1671638" y="2227263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2" name="Line 180"/>
              <p:cNvSpPr>
                <a:spLocks noChangeShapeType="1"/>
              </p:cNvSpPr>
              <p:nvPr/>
            </p:nvSpPr>
            <p:spPr bwMode="auto">
              <a:xfrm flipH="1">
                <a:off x="1671638" y="2479675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3" name="Freeform 181"/>
              <p:cNvSpPr>
                <a:spLocks/>
              </p:cNvSpPr>
              <p:nvPr/>
            </p:nvSpPr>
            <p:spPr bwMode="auto">
              <a:xfrm>
                <a:off x="2030413" y="1866900"/>
                <a:ext cx="433387" cy="2413000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0" y="0"/>
                  </a:cxn>
                  <a:cxn ang="0">
                    <a:pos x="0" y="1520"/>
                  </a:cxn>
                  <a:cxn ang="0">
                    <a:pos x="273" y="1520"/>
                  </a:cxn>
                </a:cxnLst>
                <a:rect l="0" t="0" r="r" b="b"/>
                <a:pathLst>
                  <a:path w="273" h="1520">
                    <a:moveTo>
                      <a:pt x="159" y="0"/>
                    </a:moveTo>
                    <a:lnTo>
                      <a:pt x="0" y="0"/>
                    </a:lnTo>
                    <a:lnTo>
                      <a:pt x="0" y="1520"/>
                    </a:lnTo>
                    <a:lnTo>
                      <a:pt x="273" y="1520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4" name="Freeform 182"/>
              <p:cNvSpPr>
                <a:spLocks/>
              </p:cNvSpPr>
              <p:nvPr/>
            </p:nvSpPr>
            <p:spPr bwMode="auto">
              <a:xfrm>
                <a:off x="2030413" y="4279900"/>
                <a:ext cx="649287" cy="468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95"/>
                  </a:cxn>
                  <a:cxn ang="0">
                    <a:pos x="409" y="295"/>
                  </a:cxn>
                </a:cxnLst>
                <a:rect l="0" t="0" r="r" b="b"/>
                <a:pathLst>
                  <a:path w="409" h="295">
                    <a:moveTo>
                      <a:pt x="0" y="0"/>
                    </a:moveTo>
                    <a:lnTo>
                      <a:pt x="0" y="295"/>
                    </a:lnTo>
                    <a:lnTo>
                      <a:pt x="409" y="295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5" name="Freeform 183"/>
              <p:cNvSpPr>
                <a:spLocks/>
              </p:cNvSpPr>
              <p:nvPr/>
            </p:nvSpPr>
            <p:spPr bwMode="auto">
              <a:xfrm>
                <a:off x="2282825" y="2011363"/>
                <a:ext cx="755650" cy="3203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018"/>
                  </a:cxn>
                  <a:cxn ang="0">
                    <a:pos x="476" y="2018"/>
                  </a:cxn>
                </a:cxnLst>
                <a:rect l="0" t="0" r="r" b="b"/>
                <a:pathLst>
                  <a:path w="476" h="2018">
                    <a:moveTo>
                      <a:pt x="0" y="0"/>
                    </a:moveTo>
                    <a:lnTo>
                      <a:pt x="0" y="2018"/>
                    </a:lnTo>
                    <a:lnTo>
                      <a:pt x="476" y="2018"/>
                    </a:lnTo>
                  </a:path>
                </a:pathLst>
              </a:custGeom>
              <a:noFill/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6" name="Line 184"/>
              <p:cNvSpPr>
                <a:spLocks noChangeShapeType="1"/>
              </p:cNvSpPr>
              <p:nvPr/>
            </p:nvSpPr>
            <p:spPr bwMode="auto">
              <a:xfrm>
                <a:off x="2282825" y="2551113"/>
                <a:ext cx="215900" cy="0"/>
              </a:xfrm>
              <a:prstGeom prst="line">
                <a:avLst/>
              </a:prstGeom>
              <a:noFill/>
              <a:ln w="38100">
                <a:solidFill>
                  <a:srgbClr val="3399FF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8" name="Freeform 186"/>
              <p:cNvSpPr>
                <a:spLocks/>
              </p:cNvSpPr>
              <p:nvPr/>
            </p:nvSpPr>
            <p:spPr bwMode="auto">
              <a:xfrm>
                <a:off x="3363913" y="3090863"/>
                <a:ext cx="647700" cy="3603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49"/>
                  </a:cxn>
                  <a:cxn ang="0">
                    <a:pos x="408" y="249"/>
                  </a:cxn>
                </a:cxnLst>
                <a:rect l="0" t="0" r="r" b="b"/>
                <a:pathLst>
                  <a:path w="408" h="249">
                    <a:moveTo>
                      <a:pt x="0" y="0"/>
                    </a:moveTo>
                    <a:lnTo>
                      <a:pt x="0" y="249"/>
                    </a:lnTo>
                    <a:lnTo>
                      <a:pt x="408" y="249"/>
                    </a:lnTo>
                  </a:path>
                </a:pathLst>
              </a:custGeom>
              <a:noFill/>
              <a:ln w="38100" cap="flat" cmpd="sng">
                <a:solidFill>
                  <a:srgbClr val="FF9966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9" name="Line 187"/>
              <p:cNvSpPr>
                <a:spLocks noChangeShapeType="1"/>
              </p:cNvSpPr>
              <p:nvPr/>
            </p:nvSpPr>
            <p:spPr bwMode="auto">
              <a:xfrm>
                <a:off x="4083050" y="2047875"/>
                <a:ext cx="1588" cy="1403350"/>
              </a:xfrm>
              <a:prstGeom prst="line">
                <a:avLst/>
              </a:prstGeom>
              <a:noFill/>
              <a:ln w="38100">
                <a:solidFill>
                  <a:srgbClr val="FF9966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</p:grp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49289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dirty="0" err="1"/>
              <a:t>EuCARD</a:t>
            </a:r>
            <a:r>
              <a:rPr lang="en-US" sz="1600" b="1" dirty="0"/>
              <a:t> (ANAC)</a:t>
            </a:r>
            <a:endParaRPr lang="fr-FR" sz="1600" b="1" dirty="0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3607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grpSp>
        <p:nvGrpSpPr>
          <p:cNvPr id="6" name="Groupe 5"/>
          <p:cNvGrpSpPr/>
          <p:nvPr/>
        </p:nvGrpSpPr>
        <p:grpSpPr>
          <a:xfrm>
            <a:off x="1943064" y="964738"/>
            <a:ext cx="5276884" cy="565586"/>
            <a:chOff x="1943064" y="964738"/>
            <a:chExt cx="5276884" cy="565586"/>
          </a:xfrm>
        </p:grpSpPr>
        <p:sp>
          <p:nvSpPr>
            <p:cNvPr id="366782" name="AutoShape 190"/>
            <p:cNvSpPr>
              <a:spLocks/>
            </p:cNvSpPr>
            <p:nvPr/>
          </p:nvSpPr>
          <p:spPr bwMode="auto">
            <a:xfrm rot="5400000">
              <a:off x="3249577" y="-1748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3" name="AutoShape 191"/>
            <p:cNvSpPr>
              <a:spLocks/>
            </p:cNvSpPr>
            <p:nvPr/>
          </p:nvSpPr>
          <p:spPr bwMode="auto">
            <a:xfrm rot="5400000">
              <a:off x="5695948" y="6323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4" name="Text Box 19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035505" y="989879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FP6</a:t>
              </a:r>
              <a:endParaRPr lang="fr-FR" sz="2400" b="1" dirty="0"/>
            </a:p>
          </p:txBody>
        </p:sp>
        <p:sp>
          <p:nvSpPr>
            <p:cNvPr id="366785" name="Text Box 19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448312" y="964738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FP7</a:t>
              </a:r>
              <a:endParaRPr lang="fr-FR" sz="2400" b="1" dirty="0"/>
            </a:p>
          </p:txBody>
        </p:sp>
      </p:grp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6052206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~197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(60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21" name="ZoneTexte 20">
            <a:hlinkClick r:id="rId5" action="ppaction://hlinksldjump"/>
          </p:cNvPr>
          <p:cNvSpPr txBox="1"/>
          <p:nvPr/>
        </p:nvSpPr>
        <p:spPr>
          <a:xfrm>
            <a:off x="44388" y="8620"/>
            <a:ext cx="88190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/>
              <a:t>ESGARD  developed and implemented a strategy to promote Accelerator R&amp;D</a:t>
            </a:r>
          </a:p>
          <a:p>
            <a:r>
              <a:rPr lang="en-US" b="1" dirty="0" smtClean="0"/>
              <a:t>with the  incentive of the EC Framework </a:t>
            </a:r>
            <a:r>
              <a:rPr lang="en-US" b="1" dirty="0" err="1" smtClean="0"/>
              <a:t>Programme</a:t>
            </a:r>
            <a:r>
              <a:rPr lang="en-US" b="1" dirty="0" smtClean="0"/>
              <a:t> within ERA</a:t>
            </a:r>
            <a:endParaRPr lang="en-US" b="1" dirty="0"/>
          </a:p>
        </p:txBody>
      </p:sp>
      <p:cxnSp>
        <p:nvCxnSpPr>
          <p:cNvPr id="3" name="Connecteur droit avec flèche 2"/>
          <p:cNvCxnSpPr/>
          <p:nvPr/>
        </p:nvCxnSpPr>
        <p:spPr bwMode="auto">
          <a:xfrm>
            <a:off x="6045200" y="3320988"/>
            <a:ext cx="563662" cy="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9999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727200" y="0"/>
            <a:ext cx="7308850" cy="944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FP7-Planning of calls </a:t>
            </a:r>
            <a:b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</a:br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and indicative budget</a:t>
            </a:r>
          </a:p>
        </p:txBody>
      </p:sp>
      <p:graphicFrame>
        <p:nvGraphicFramePr>
          <p:cNvPr id="39731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342752"/>
              </p:ext>
            </p:extLst>
          </p:nvPr>
        </p:nvGraphicFramePr>
        <p:xfrm>
          <a:off x="88900" y="949325"/>
          <a:ext cx="9010015" cy="5899151"/>
        </p:xfrm>
        <a:graphic>
          <a:graphicData uri="http://schemas.openxmlformats.org/drawingml/2006/table">
            <a:tbl>
              <a:tblPr/>
              <a:tblGrid>
                <a:gridCol w="2479675"/>
                <a:gridCol w="952500"/>
                <a:gridCol w="939800"/>
                <a:gridCol w="927100"/>
                <a:gridCol w="901700"/>
                <a:gridCol w="946621"/>
                <a:gridCol w="986319"/>
                <a:gridCol w="8763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</a:t>
                      </a:r>
                      <a:r>
                        <a:rPr kumimoji="0" lang="fr-BE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operational</a:t>
                      </a: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budget 1665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11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1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2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3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4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5 2009</a:t>
                      </a:r>
                      <a:endParaRPr kumimoji="0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6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7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Integrating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104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&lt;100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e-Infrastructures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Design studies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</a:rPr>
                        <a:t>20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Preparatory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Implementation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RSFF (200 M€) + 130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Policy Development and Programme Implementation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9.94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9.5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per call (M€)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228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64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282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216.9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51" name="Rectangle 94"/>
          <p:cNvSpPr>
            <a:spLocks noChangeArrowheads="1"/>
          </p:cNvSpPr>
          <p:nvPr/>
        </p:nvSpPr>
        <p:spPr bwMode="auto">
          <a:xfrm>
            <a:off x="2555875" y="944563"/>
            <a:ext cx="971550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2" name="AutoShape 95"/>
          <p:cNvSpPr>
            <a:spLocks noChangeArrowheads="1"/>
          </p:cNvSpPr>
          <p:nvPr/>
        </p:nvSpPr>
        <p:spPr bwMode="auto">
          <a:xfrm flipH="1">
            <a:off x="1583668" y="2607469"/>
            <a:ext cx="1260475" cy="44928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EuroNu</a:t>
            </a: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1353" name="AutoShape 96"/>
          <p:cNvSpPr>
            <a:spLocks noChangeArrowheads="1"/>
          </p:cNvSpPr>
          <p:nvPr/>
        </p:nvSpPr>
        <p:spPr bwMode="auto">
          <a:xfrm flipH="1">
            <a:off x="1368425" y="3789363"/>
            <a:ext cx="1223963" cy="684212"/>
          </a:xfrm>
          <a:prstGeom prst="wedgeRoundRectCallout">
            <a:avLst>
              <a:gd name="adj1" fmla="val -54412"/>
              <a:gd name="adj2" fmla="val -78542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SLHC</a:t>
            </a:r>
          </a:p>
          <a:p>
            <a:r>
              <a:rPr lang="en-US" smtClean="0">
                <a:solidFill>
                  <a:srgbClr val="000000"/>
                </a:solidFill>
              </a:rPr>
              <a:t>HiGrad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4" name="Rectangle 97"/>
          <p:cNvSpPr>
            <a:spLocks noChangeArrowheads="1"/>
          </p:cNvSpPr>
          <p:nvPr/>
        </p:nvSpPr>
        <p:spPr bwMode="auto">
          <a:xfrm>
            <a:off x="4429145" y="944563"/>
            <a:ext cx="936625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5" name="AutoShape 98"/>
          <p:cNvSpPr>
            <a:spLocks noChangeArrowheads="1"/>
          </p:cNvSpPr>
          <p:nvPr/>
        </p:nvSpPr>
        <p:spPr bwMode="auto">
          <a:xfrm flipH="1">
            <a:off x="4103688" y="2384425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EuCARD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6272396" y="944724"/>
            <a:ext cx="991361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0" name="AutoShape 98"/>
          <p:cNvSpPr>
            <a:spLocks noChangeArrowheads="1"/>
          </p:cNvSpPr>
          <p:nvPr/>
        </p:nvSpPr>
        <p:spPr bwMode="auto">
          <a:xfrm flipH="1">
            <a:off x="5813425" y="4268788"/>
            <a:ext cx="1296988" cy="4683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TIARA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" name="AutoShape 98"/>
          <p:cNvSpPr>
            <a:spLocks noChangeArrowheads="1"/>
          </p:cNvSpPr>
          <p:nvPr/>
        </p:nvSpPr>
        <p:spPr bwMode="auto">
          <a:xfrm flipH="1">
            <a:off x="5813425" y="2297113"/>
            <a:ext cx="1296988" cy="6207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chemeClr val="accent2"/>
                </a:solidFill>
              </a:rPr>
              <a:t>AIDA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(detector)</a:t>
            </a:r>
            <a:endParaRPr lang="fr-FR" sz="1600" dirty="0" smtClean="0">
              <a:solidFill>
                <a:schemeClr val="accent2"/>
              </a:solidFill>
            </a:endParaRPr>
          </a:p>
        </p:txBody>
      </p:sp>
      <p:sp>
        <p:nvSpPr>
          <p:cNvPr id="12" name="AutoShape 98"/>
          <p:cNvSpPr>
            <a:spLocks noChangeArrowheads="1"/>
          </p:cNvSpPr>
          <p:nvPr/>
        </p:nvSpPr>
        <p:spPr bwMode="auto">
          <a:xfrm flipH="1">
            <a:off x="7310475" y="3502026"/>
            <a:ext cx="1296988" cy="468312"/>
          </a:xfrm>
          <a:prstGeom prst="wedgeRoundRectCallout">
            <a:avLst>
              <a:gd name="adj1" fmla="val 11286"/>
              <a:gd name="adj2" fmla="val -11804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HiLumi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3" name="AutoShape 98"/>
          <p:cNvSpPr>
            <a:spLocks noChangeArrowheads="1"/>
          </p:cNvSpPr>
          <p:nvPr/>
        </p:nvSpPr>
        <p:spPr bwMode="auto">
          <a:xfrm flipH="1">
            <a:off x="7639092" y="2260583"/>
            <a:ext cx="1296988" cy="657241"/>
          </a:xfrm>
          <a:prstGeom prst="wedgeRoundRectCallout">
            <a:avLst>
              <a:gd name="adj1" fmla="val -29001"/>
              <a:gd name="adj2" fmla="val -8085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IA-</a:t>
            </a:r>
            <a:r>
              <a:rPr lang="en-US" dirty="0" err="1" smtClean="0">
                <a:solidFill>
                  <a:srgbClr val="000000"/>
                </a:solidFill>
              </a:rPr>
              <a:t>accel</a:t>
            </a:r>
            <a:r>
              <a:rPr lang="en-US" dirty="0" smtClean="0">
                <a:solidFill>
                  <a:srgbClr val="000000"/>
                </a:solidFill>
              </a:rPr>
              <a:t>. R&amp;D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5" name="AutoShape 98"/>
          <p:cNvSpPr>
            <a:spLocks noChangeArrowheads="1"/>
          </p:cNvSpPr>
          <p:nvPr/>
        </p:nvSpPr>
        <p:spPr bwMode="auto">
          <a:xfrm flipH="1">
            <a:off x="6905282" y="5224313"/>
            <a:ext cx="1296988" cy="422274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CRISP</a:t>
            </a: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rId10" action="ppaction://hlinksldjump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11" name="Group 3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010909"/>
              </p:ext>
            </p:extLst>
          </p:nvPr>
        </p:nvGraphicFramePr>
        <p:xfrm>
          <a:off x="71438" y="456713"/>
          <a:ext cx="9001125" cy="5492763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3.9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40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HL-LHC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1/1/12?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27.3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106.5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2" name="Text Box 34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90440" y="5985284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106.5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(33.1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13" name="Picture 11" descr="\\cern.ch\dfs\Users\j\jpk\Documents\MyDocs\EuCARD\logo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3423507"/>
            <a:ext cx="1679575" cy="68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6" y="1232756"/>
            <a:ext cx="16201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952836"/>
            <a:ext cx="1651000" cy="709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D:\TEMP\ESGARD\Acc RandD Sustainability\TIARA\Administration\TIARA-logo\Tiara 4Fond noir .png">
            <a:hlinkClick r:id="rId6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" y="4113077"/>
            <a:ext cx="1723571" cy="74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outon d'action : Retour 16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oneTexte 22"/>
          <p:cNvSpPr txBox="1"/>
          <p:nvPr/>
        </p:nvSpPr>
        <p:spPr>
          <a:xfrm>
            <a:off x="1102" y="0"/>
            <a:ext cx="84307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But the trend </a:t>
            </a:r>
            <a:r>
              <a:rPr lang="fr-FR" b="1" dirty="0" err="1" smtClean="0">
                <a:solidFill>
                  <a:schemeClr val="bg1"/>
                </a:solidFill>
              </a:rPr>
              <a:t>seems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that</a:t>
            </a:r>
            <a:r>
              <a:rPr lang="fr-FR" b="1" dirty="0" smtClean="0">
                <a:solidFill>
                  <a:schemeClr val="bg1"/>
                </a:solidFill>
              </a:rPr>
              <a:t> the EC </a:t>
            </a:r>
            <a:r>
              <a:rPr lang="fr-FR" b="1" dirty="0" err="1" smtClean="0">
                <a:solidFill>
                  <a:schemeClr val="bg1"/>
                </a:solidFill>
              </a:rPr>
              <a:t>funding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is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diminishing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steadily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For FP8, the EC </a:t>
            </a:r>
            <a:r>
              <a:rPr lang="fr-FR" b="1" dirty="0" err="1" smtClean="0">
                <a:solidFill>
                  <a:schemeClr val="bg1"/>
                </a:solidFill>
              </a:rPr>
              <a:t>wishes</a:t>
            </a:r>
            <a:r>
              <a:rPr lang="fr-FR" b="1" dirty="0" smtClean="0">
                <a:solidFill>
                  <a:schemeClr val="bg1"/>
                </a:solidFill>
              </a:rPr>
              <a:t> to support of the </a:t>
            </a:r>
            <a:r>
              <a:rPr lang="fr-FR" b="1" dirty="0" err="1" smtClean="0">
                <a:solidFill>
                  <a:schemeClr val="bg1"/>
                </a:solidFill>
              </a:rPr>
              <a:t>implemetation</a:t>
            </a:r>
            <a:r>
              <a:rPr lang="fr-FR" b="1" dirty="0" smtClean="0">
                <a:solidFill>
                  <a:schemeClr val="bg1"/>
                </a:solidFill>
              </a:rPr>
              <a:t> and </a:t>
            </a:r>
            <a:r>
              <a:rPr lang="fr-FR" b="1" dirty="0" err="1" smtClean="0">
                <a:solidFill>
                  <a:schemeClr val="bg1"/>
                </a:solidFill>
              </a:rPr>
              <a:t>operation</a:t>
            </a:r>
            <a:r>
              <a:rPr lang="fr-FR" b="1" dirty="0" smtClean="0">
                <a:solidFill>
                  <a:schemeClr val="bg1"/>
                </a:solidFill>
              </a:rPr>
              <a:t> of RI</a:t>
            </a:r>
            <a:endParaRPr lang="fr-FR" b="1" dirty="0">
              <a:solidFill>
                <a:schemeClr val="bg1"/>
              </a:solidFill>
            </a:endParaRPr>
          </a:p>
        </p:txBody>
      </p:sp>
      <p:graphicFrame>
        <p:nvGraphicFramePr>
          <p:cNvPr id="26" name="Graphique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730297"/>
              </p:ext>
            </p:extLst>
          </p:nvPr>
        </p:nvGraphicFramePr>
        <p:xfrm>
          <a:off x="431540" y="1196752"/>
          <a:ext cx="8215573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" name="Accolade ouvrante 20"/>
          <p:cNvSpPr>
            <a:spLocks/>
          </p:cNvSpPr>
          <p:nvPr/>
        </p:nvSpPr>
        <p:spPr bwMode="auto">
          <a:xfrm rot="-5400000">
            <a:off x="2965451" y="5218112"/>
            <a:ext cx="182562" cy="2373313"/>
          </a:xfrm>
          <a:prstGeom prst="leftBrace">
            <a:avLst>
              <a:gd name="adj1" fmla="val 8306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8" name="Accolade ouvrante 21"/>
          <p:cNvSpPr>
            <a:spLocks/>
          </p:cNvSpPr>
          <p:nvPr/>
        </p:nvSpPr>
        <p:spPr bwMode="auto">
          <a:xfrm rot="-5400000">
            <a:off x="6087269" y="4907757"/>
            <a:ext cx="146050" cy="2957512"/>
          </a:xfrm>
          <a:prstGeom prst="leftBrace">
            <a:avLst>
              <a:gd name="adj1" fmla="val 8344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9" name="ZoneTexte 22"/>
          <p:cNvSpPr txBox="1">
            <a:spLocks noChangeArrowheads="1"/>
          </p:cNvSpPr>
          <p:nvPr/>
        </p:nvSpPr>
        <p:spPr bwMode="auto">
          <a:xfrm>
            <a:off x="2768600" y="6457950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FP6</a:t>
            </a:r>
          </a:p>
        </p:txBody>
      </p:sp>
      <p:sp>
        <p:nvSpPr>
          <p:cNvPr id="30" name="ZoneTexte 23"/>
          <p:cNvSpPr txBox="1">
            <a:spLocks noChangeArrowheads="1"/>
          </p:cNvSpPr>
          <p:nvPr/>
        </p:nvSpPr>
        <p:spPr bwMode="auto">
          <a:xfrm>
            <a:off x="5849938" y="6457950"/>
            <a:ext cx="627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FP7</a:t>
            </a:r>
          </a:p>
        </p:txBody>
      </p:sp>
      <p:sp>
        <p:nvSpPr>
          <p:cNvPr id="34" name="ZoneTexte 8"/>
          <p:cNvSpPr txBox="1"/>
          <p:nvPr/>
        </p:nvSpPr>
        <p:spPr>
          <a:xfrm>
            <a:off x="5710237" y="3111183"/>
            <a:ext cx="1533525" cy="3079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fr-FR" sz="1400" b="1" i="1" dirty="0" smtClean="0">
                <a:solidFill>
                  <a:srgbClr val="00B0F0"/>
                </a:solidFill>
                <a:latin typeface="+mj-lt"/>
              </a:rPr>
              <a:t>AIDA(detector)</a:t>
            </a:r>
            <a:endParaRPr lang="fr-FR" sz="1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35" name="Accolade ouvrante 34"/>
          <p:cNvSpPr/>
          <p:nvPr/>
        </p:nvSpPr>
        <p:spPr bwMode="auto">
          <a:xfrm rot="5400000">
            <a:off x="2582041" y="-21478"/>
            <a:ext cx="182565" cy="2336832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6" name="Accolade ouvrante 35"/>
          <p:cNvSpPr/>
          <p:nvPr/>
        </p:nvSpPr>
        <p:spPr bwMode="auto">
          <a:xfrm rot="5400000">
            <a:off x="5340232" y="-369810"/>
            <a:ext cx="182567" cy="3033499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1830495" y="800064"/>
            <a:ext cx="1571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TC=90M€  </a:t>
            </a:r>
          </a:p>
          <a:p>
            <a:r>
              <a:rPr lang="fr-FR" b="1" dirty="0" smtClean="0"/>
              <a:t>EC=27.2 M€</a:t>
            </a:r>
            <a:endParaRPr lang="fr-FR" b="1" dirty="0"/>
          </a:p>
        </p:txBody>
      </p:sp>
      <p:sp>
        <p:nvSpPr>
          <p:cNvPr id="38" name="ZoneTexte 37"/>
          <p:cNvSpPr txBox="1"/>
          <p:nvPr/>
        </p:nvSpPr>
        <p:spPr>
          <a:xfrm>
            <a:off x="4288802" y="800064"/>
            <a:ext cx="17636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TC=106.5M€  </a:t>
            </a:r>
          </a:p>
          <a:p>
            <a:r>
              <a:rPr lang="fr-FR" b="1" dirty="0" smtClean="0"/>
              <a:t>EC=33.1 M€</a:t>
            </a:r>
            <a:endParaRPr lang="fr-FR" b="1" dirty="0"/>
          </a:p>
        </p:txBody>
      </p:sp>
      <p:cxnSp>
        <p:nvCxnSpPr>
          <p:cNvPr id="13" name="Connecteur droit avec flèche 12"/>
          <p:cNvCxnSpPr/>
          <p:nvPr/>
        </p:nvCxnSpPr>
        <p:spPr bwMode="auto">
          <a:xfrm>
            <a:off x="1830495" y="2771766"/>
            <a:ext cx="5117769" cy="296149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necteur droit avec flèche 13"/>
          <p:cNvCxnSpPr/>
          <p:nvPr/>
        </p:nvCxnSpPr>
        <p:spPr bwMode="auto">
          <a:xfrm>
            <a:off x="3655403" y="4013208"/>
            <a:ext cx="3764611" cy="963964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rgbClr val="7030A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Connecteur droit avec flèche 14"/>
          <p:cNvCxnSpPr/>
          <p:nvPr/>
        </p:nvCxnSpPr>
        <p:spPr bwMode="auto">
          <a:xfrm>
            <a:off x="1577975" y="1384300"/>
            <a:ext cx="5730329" cy="2373474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21303" y="0"/>
            <a:ext cx="8564181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future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01622" y="1347758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>
            <p:extLst>
              <p:ext uri="{D42A27DB-BD31-4B8C-83A1-F6EECF244321}">
                <p14:modId xmlns:p14="http://schemas.microsoft.com/office/powerpoint/2010/main" val="2340669916"/>
              </p:ext>
            </p:extLst>
          </p:nvPr>
        </p:nvGraphicFramePr>
        <p:xfrm>
          <a:off x="190440" y="836577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771489" y="5619780"/>
            <a:ext cx="773042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requires large and costly infrastructures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 bwMode="auto">
          <a:xfrm>
            <a:off x="4060818" y="6094449"/>
            <a:ext cx="803286" cy="328617"/>
          </a:xfrm>
          <a:prstGeom prst="downArrow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09518" y="1493811"/>
            <a:ext cx="8505190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Council, as the HEP European Strategy Body, had </a:t>
            </a:r>
            <a:r>
              <a:rPr lang="en-US" sz="2400" dirty="0" smtClean="0"/>
              <a:t>endorsed </a:t>
            </a:r>
          </a:p>
          <a:p>
            <a:pPr algn="l"/>
            <a:r>
              <a:rPr lang="en-US" sz="2400" dirty="0" smtClean="0"/>
              <a:t>the needs to develop strongly accelerator R&amp;D and included it</a:t>
            </a:r>
            <a:endParaRPr lang="en-US" sz="2400" dirty="0"/>
          </a:p>
          <a:p>
            <a:pPr algn="l"/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712761" y="225425"/>
            <a:ext cx="798197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Since then, the importance of accelerator R&amp;D has been further emphasized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3005" y="763551"/>
            <a:ext cx="1332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In 2006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2844792"/>
            <a:ext cx="233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More </a:t>
            </a:r>
            <a:r>
              <a:rPr lang="fr-FR" sz="2800" b="1" dirty="0" err="1" smtClean="0">
                <a:solidFill>
                  <a:schemeClr val="bg1"/>
                </a:solidFill>
              </a:rPr>
              <a:t>recently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3465513"/>
            <a:ext cx="8613553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</a:t>
            </a:r>
            <a:r>
              <a:rPr lang="en-US" sz="2400" dirty="0" smtClean="0"/>
              <a:t>Council has included “Advanced Accelerator R&amp;D” in the </a:t>
            </a:r>
          </a:p>
          <a:p>
            <a:pPr algn="l"/>
            <a:r>
              <a:rPr lang="en-US" sz="2400" dirty="0" smtClean="0"/>
              <a:t>Roadmap for Research Infrastructures (ESFRI 2008 Roadmap)</a:t>
            </a:r>
          </a:p>
          <a:p>
            <a:pPr algn="l"/>
            <a:r>
              <a:rPr lang="en-US" sz="2400" dirty="0" smtClean="0"/>
              <a:t>as the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b="1" dirty="0" smtClean="0">
                <a:solidFill>
                  <a:srgbClr val="FF0000"/>
                </a:solidFill>
              </a:rPr>
              <a:t>econd item in list for particle physics, just after LHC</a:t>
            </a: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5181624"/>
            <a:ext cx="8227358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“</a:t>
            </a:r>
            <a:r>
              <a:rPr lang="en-US" sz="2400" b="1" dirty="0" smtClean="0"/>
              <a:t>It is vital to strengthen the advanced accelerator R&amp;D </a:t>
            </a:r>
          </a:p>
          <a:p>
            <a:pPr algn="l"/>
            <a:r>
              <a:rPr lang="en-US" sz="2400" b="1" dirty="0" err="1" smtClean="0"/>
              <a:t>programme</a:t>
            </a:r>
            <a:r>
              <a:rPr lang="en-US" sz="2400" b="1" dirty="0" smtClean="0"/>
              <a:t> in Europe, providing a strong technological basis</a:t>
            </a:r>
          </a:p>
          <a:p>
            <a:pPr algn="l"/>
            <a:r>
              <a:rPr lang="en-US" sz="2400" b="1" dirty="0" smtClean="0"/>
              <a:t>for future projects in particle physics</a:t>
            </a:r>
            <a:r>
              <a:rPr lang="en-US" sz="2400" dirty="0" smtClean="0"/>
              <a:t>.”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46031" y="1165194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 dirty="0"/>
              <a:t>The LHC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the </a:t>
            </a:r>
            <a:r>
              <a:rPr lang="fr-FR" sz="1800" dirty="0" err="1"/>
              <a:t>energy</a:t>
            </a:r>
            <a:r>
              <a:rPr lang="fr-FR" sz="1800" dirty="0"/>
              <a:t> </a:t>
            </a:r>
            <a:r>
              <a:rPr lang="fr-FR" sz="1800" dirty="0" err="1"/>
              <a:t>frontier</a:t>
            </a:r>
            <a:r>
              <a:rPr lang="fr-FR" sz="1800" dirty="0"/>
              <a:t> machine for the </a:t>
            </a:r>
            <a:r>
              <a:rPr lang="fr-FR" sz="1800" dirty="0" err="1"/>
              <a:t>foreseeable</a:t>
            </a:r>
            <a:r>
              <a:rPr lang="fr-FR" sz="1800" dirty="0"/>
              <a:t> future, </a:t>
            </a:r>
            <a:r>
              <a:rPr lang="fr-FR" sz="1800" dirty="0" err="1"/>
              <a:t>maintaining</a:t>
            </a:r>
            <a:endParaRPr lang="fr-FR" sz="1800" dirty="0"/>
          </a:p>
          <a:p>
            <a:pPr algn="l"/>
            <a:r>
              <a:rPr lang="fr-FR" sz="1800" dirty="0" err="1"/>
              <a:t>European</a:t>
            </a:r>
            <a:r>
              <a:rPr lang="fr-FR" sz="1800" dirty="0"/>
              <a:t> leadership in the </a:t>
            </a:r>
            <a:r>
              <a:rPr lang="fr-FR" sz="1800" dirty="0" err="1"/>
              <a:t>field</a:t>
            </a:r>
            <a:r>
              <a:rPr lang="fr-FR" sz="1800" i="1" dirty="0"/>
              <a:t>; the </a:t>
            </a:r>
            <a:r>
              <a:rPr lang="fr-FR" sz="1800" i="1" dirty="0" err="1"/>
              <a:t>highest</a:t>
            </a:r>
            <a:r>
              <a:rPr lang="fr-FR" sz="1800" i="1" dirty="0"/>
              <a:t> </a:t>
            </a:r>
            <a:r>
              <a:rPr lang="fr-FR" sz="1800" i="1" dirty="0" err="1"/>
              <a:t>priority</a:t>
            </a:r>
            <a:r>
              <a:rPr lang="fr-FR" sz="1800" i="1" dirty="0"/>
              <a:t> </a:t>
            </a:r>
            <a:r>
              <a:rPr lang="fr-FR" sz="1800" i="1" dirty="0" err="1"/>
              <a:t>is</a:t>
            </a:r>
            <a:r>
              <a:rPr lang="fr-FR" sz="1800" i="1" dirty="0"/>
              <a:t> to </a:t>
            </a:r>
            <a:r>
              <a:rPr lang="fr-FR" sz="1800" i="1" dirty="0" err="1"/>
              <a:t>fully</a:t>
            </a:r>
            <a:r>
              <a:rPr lang="fr-FR" sz="1800" i="1" dirty="0"/>
              <a:t> exploit the </a:t>
            </a:r>
            <a:r>
              <a:rPr lang="fr-FR" sz="1800" i="1" dirty="0" err="1"/>
              <a:t>physics</a:t>
            </a:r>
            <a:endParaRPr lang="fr-FR" sz="1800" i="1" dirty="0"/>
          </a:p>
          <a:p>
            <a:pPr algn="l"/>
            <a:r>
              <a:rPr lang="fr-FR" sz="1800" i="1" dirty="0" err="1"/>
              <a:t>potential</a:t>
            </a:r>
            <a:r>
              <a:rPr lang="fr-FR" sz="1800" i="1" dirty="0"/>
              <a:t> of the LHC, </a:t>
            </a:r>
            <a:r>
              <a:rPr lang="fr-FR" sz="1800" i="1" dirty="0" err="1"/>
              <a:t>resources</a:t>
            </a:r>
            <a:r>
              <a:rPr lang="fr-FR" sz="1800" i="1" dirty="0"/>
              <a:t> for </a:t>
            </a:r>
            <a:r>
              <a:rPr lang="fr-FR" sz="1800" i="1" dirty="0" err="1"/>
              <a:t>completion</a:t>
            </a:r>
            <a:r>
              <a:rPr lang="fr-FR" sz="1800" i="1" dirty="0"/>
              <a:t> of the initial programme have to </a:t>
            </a:r>
            <a:r>
              <a:rPr lang="fr-FR" sz="1800" i="1" dirty="0" err="1"/>
              <a:t>be</a:t>
            </a:r>
            <a:endParaRPr lang="fr-FR" sz="1800" i="1" dirty="0"/>
          </a:p>
          <a:p>
            <a:pPr algn="l"/>
            <a:r>
              <a:rPr lang="fr-FR" sz="1800" i="1" dirty="0" err="1"/>
              <a:t>secured</a:t>
            </a:r>
            <a:r>
              <a:rPr lang="fr-FR" sz="1800" i="1" dirty="0"/>
              <a:t> </a:t>
            </a:r>
            <a:r>
              <a:rPr lang="fr-FR" sz="1800" i="1" dirty="0" err="1"/>
              <a:t>such</a:t>
            </a:r>
            <a:r>
              <a:rPr lang="fr-FR" sz="1800" i="1" dirty="0"/>
              <a:t> </a:t>
            </a:r>
            <a:r>
              <a:rPr lang="fr-FR" sz="1800" i="1" dirty="0" err="1"/>
              <a:t>that</a:t>
            </a:r>
            <a:r>
              <a:rPr lang="fr-FR" sz="1800" i="1" dirty="0"/>
              <a:t> machine and </a:t>
            </a:r>
            <a:r>
              <a:rPr lang="fr-FR" sz="1800" i="1" dirty="0" err="1"/>
              <a:t>experiments</a:t>
            </a:r>
            <a:r>
              <a:rPr lang="fr-FR" sz="1800" i="1" dirty="0"/>
              <a:t> </a:t>
            </a:r>
            <a:r>
              <a:rPr lang="fr-FR" sz="1800" i="1" dirty="0" err="1"/>
              <a:t>can</a:t>
            </a:r>
            <a:r>
              <a:rPr lang="fr-FR" sz="1800" i="1" dirty="0"/>
              <a:t> </a:t>
            </a:r>
            <a:r>
              <a:rPr lang="fr-FR" sz="1800" i="1" dirty="0" err="1"/>
              <a:t>operate</a:t>
            </a:r>
            <a:r>
              <a:rPr lang="fr-FR" sz="1800" i="1" dirty="0"/>
              <a:t> </a:t>
            </a:r>
            <a:r>
              <a:rPr lang="fr-FR" sz="1800" i="1" dirty="0" err="1"/>
              <a:t>optimally</a:t>
            </a:r>
            <a:r>
              <a:rPr lang="fr-FR" sz="1800" i="1" dirty="0"/>
              <a:t> </a:t>
            </a:r>
            <a:r>
              <a:rPr lang="fr-FR" sz="1800" i="1" dirty="0" err="1"/>
              <a:t>at</a:t>
            </a:r>
            <a:r>
              <a:rPr lang="fr-FR" sz="1800" i="1" dirty="0"/>
              <a:t> </a:t>
            </a:r>
            <a:r>
              <a:rPr lang="fr-FR" sz="1800" i="1" dirty="0" err="1"/>
              <a:t>their</a:t>
            </a:r>
            <a:r>
              <a:rPr lang="fr-FR" sz="1800" i="1" dirty="0"/>
              <a:t> design</a:t>
            </a:r>
          </a:p>
          <a:p>
            <a:pPr algn="l"/>
            <a:r>
              <a:rPr lang="fr-FR" sz="1800" i="1" dirty="0"/>
              <a:t>performance. </a:t>
            </a:r>
            <a:r>
              <a:rPr lang="fr-FR" sz="1800" dirty="0"/>
              <a:t>A </a:t>
            </a:r>
            <a:r>
              <a:rPr lang="fr-FR" sz="1800" dirty="0" err="1"/>
              <a:t>subsequent</a:t>
            </a:r>
            <a:r>
              <a:rPr lang="fr-FR" sz="1800" dirty="0"/>
              <a:t> major </a:t>
            </a:r>
            <a:r>
              <a:rPr lang="fr-FR" sz="1800" dirty="0" err="1"/>
              <a:t>luminosity</a:t>
            </a:r>
            <a:r>
              <a:rPr lang="fr-FR" sz="1800" dirty="0"/>
              <a:t> upgrade (SLHC), </a:t>
            </a:r>
            <a:r>
              <a:rPr lang="fr-FR" sz="1800" dirty="0" err="1"/>
              <a:t>motivated</a:t>
            </a:r>
            <a:r>
              <a:rPr lang="fr-FR" sz="1800" dirty="0"/>
              <a:t> by</a:t>
            </a:r>
          </a:p>
          <a:p>
            <a:pPr algn="l"/>
            <a:r>
              <a:rPr lang="fr-FR" sz="1800" dirty="0" err="1"/>
              <a:t>physics</a:t>
            </a:r>
            <a:r>
              <a:rPr lang="fr-FR" sz="1800" dirty="0"/>
              <a:t> </a:t>
            </a:r>
            <a:r>
              <a:rPr lang="fr-FR" sz="1800" dirty="0" err="1"/>
              <a:t>results</a:t>
            </a:r>
            <a:r>
              <a:rPr lang="fr-FR" sz="1800" dirty="0"/>
              <a:t> and </a:t>
            </a:r>
            <a:r>
              <a:rPr lang="fr-FR" sz="1800" dirty="0" err="1"/>
              <a:t>operation</a:t>
            </a:r>
            <a:r>
              <a:rPr lang="fr-FR" sz="1800" dirty="0"/>
              <a:t> </a:t>
            </a:r>
            <a:r>
              <a:rPr lang="fr-FR" sz="1800" dirty="0" err="1"/>
              <a:t>experience</a:t>
            </a:r>
            <a:r>
              <a:rPr lang="fr-FR" sz="1800" dirty="0"/>
              <a:t>,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</a:t>
            </a:r>
            <a:r>
              <a:rPr lang="fr-FR" sz="1800" dirty="0" err="1"/>
              <a:t>enabled</a:t>
            </a:r>
            <a:r>
              <a:rPr lang="fr-FR" sz="1800" dirty="0"/>
              <a:t> by </a:t>
            </a:r>
            <a:r>
              <a:rPr lang="fr-FR" sz="1800" dirty="0" err="1"/>
              <a:t>focussed</a:t>
            </a:r>
            <a:r>
              <a:rPr lang="fr-FR" sz="1800" dirty="0"/>
              <a:t> R&amp;D; </a:t>
            </a:r>
            <a:r>
              <a:rPr lang="fr-FR" sz="1800" b="1" i="1" dirty="0">
                <a:solidFill>
                  <a:schemeClr val="hlink"/>
                </a:solidFill>
              </a:rPr>
              <a:t>to </a:t>
            </a:r>
            <a:r>
              <a:rPr lang="fr-FR" sz="1800" b="1" i="1" dirty="0" err="1">
                <a:solidFill>
                  <a:schemeClr val="hlink"/>
                </a:solidFill>
              </a:rPr>
              <a:t>this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i="1" dirty="0"/>
              <a:t>end,</a:t>
            </a:r>
            <a:r>
              <a:rPr lang="fr-FR" sz="1800" b="1" i="1" dirty="0">
                <a:solidFill>
                  <a:schemeClr val="hlink"/>
                </a:solidFill>
              </a:rPr>
              <a:t> R&amp;D for machine and detectors has to </a:t>
            </a:r>
            <a:r>
              <a:rPr lang="fr-FR" sz="1800" b="1" i="1" dirty="0" err="1">
                <a:solidFill>
                  <a:schemeClr val="hlink"/>
                </a:solidFill>
              </a:rPr>
              <a:t>be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vigorously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pursued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now</a:t>
            </a:r>
            <a:r>
              <a:rPr lang="fr-FR" sz="1800" b="1" i="1" dirty="0">
                <a:solidFill>
                  <a:schemeClr val="hlink"/>
                </a:solidFill>
              </a:rPr>
              <a:t> and </a:t>
            </a:r>
            <a:r>
              <a:rPr lang="fr-FR" sz="1800" b="1" i="1" dirty="0" err="1">
                <a:solidFill>
                  <a:schemeClr val="hlink"/>
                </a:solidFill>
              </a:rPr>
              <a:t>centrally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b="1" i="1" dirty="0" err="1">
                <a:solidFill>
                  <a:schemeClr val="hlink"/>
                </a:solidFill>
              </a:rPr>
              <a:t>organized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towards</a:t>
            </a:r>
            <a:r>
              <a:rPr lang="fr-FR" sz="1800" b="1" i="1" dirty="0">
                <a:solidFill>
                  <a:schemeClr val="hlink"/>
                </a:solidFill>
              </a:rPr>
              <a:t> a </a:t>
            </a:r>
            <a:r>
              <a:rPr lang="fr-FR" sz="1800" b="1" i="1" dirty="0" err="1">
                <a:solidFill>
                  <a:schemeClr val="hlink"/>
                </a:solidFill>
              </a:rPr>
              <a:t>luminosity</a:t>
            </a:r>
            <a:r>
              <a:rPr lang="fr-FR" sz="1800" b="1" i="1" dirty="0">
                <a:solidFill>
                  <a:schemeClr val="hlink"/>
                </a:solidFill>
              </a:rPr>
              <a:t> upgrade by </a:t>
            </a:r>
            <a:r>
              <a:rPr lang="fr-FR" sz="1800" b="1" i="1" dirty="0" err="1">
                <a:solidFill>
                  <a:schemeClr val="hlink"/>
                </a:solidFill>
              </a:rPr>
              <a:t>around</a:t>
            </a:r>
            <a:r>
              <a:rPr lang="fr-FR" sz="1800" b="1" i="1" dirty="0">
                <a:solidFill>
                  <a:schemeClr val="hlink"/>
                </a:solidFill>
              </a:rPr>
              <a:t> 2015.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73005" y="544473"/>
            <a:ext cx="5769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First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3684591"/>
            <a:ext cx="6572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Second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general </a:t>
            </a:r>
            <a:r>
              <a:rPr lang="en-US" sz="2400" b="1" dirty="0" smtClean="0"/>
              <a:t>framework (including industry)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 and technology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546872" y="862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TEMP\ESGARD\Acc RandD Sustainability\Administration\TIARA-logo\Tiara 4_8 sans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9978" y="5656293"/>
            <a:ext cx="8580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</a:rPr>
              <a:t>Joint </a:t>
            </a:r>
            <a:r>
              <a:rPr lang="en-US" sz="2800" dirty="0" smtClean="0">
                <a:solidFill>
                  <a:schemeClr val="bg1"/>
                </a:solidFill>
              </a:rPr>
              <a:t>particle accelerator </a:t>
            </a:r>
            <a:r>
              <a:rPr lang="en-US" sz="2800" b="1" i="1" dirty="0" smtClean="0">
                <a:solidFill>
                  <a:schemeClr val="bg1"/>
                </a:solidFill>
              </a:rPr>
              <a:t>R&amp;D programming </a:t>
            </a:r>
            <a:r>
              <a:rPr lang="en-US" sz="2800" dirty="0" smtClean="0">
                <a:solidFill>
                  <a:schemeClr val="bg1"/>
                </a:solidFill>
              </a:rPr>
              <a:t>in Europe and the </a:t>
            </a:r>
            <a:r>
              <a:rPr lang="en-US" sz="2800" b="1" i="1" dirty="0" smtClean="0">
                <a:solidFill>
                  <a:schemeClr val="bg1"/>
                </a:solidFill>
              </a:rPr>
              <a:t>integration of the required infrastructures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8194" y="531840"/>
            <a:ext cx="5368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website: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http://www.eu-tiara.eu</a:t>
            </a:r>
            <a:endParaRPr 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655676" y="4422303"/>
            <a:ext cx="5440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Accelerating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Knowledge</a:t>
            </a:r>
            <a:r>
              <a:rPr lang="fr-FR" sz="2400" b="1" dirty="0" smtClean="0">
                <a:solidFill>
                  <a:schemeClr val="bg1"/>
                </a:solidFill>
              </a:rPr>
              <a:t> and Innovation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e 8"/>
          <p:cNvGrpSpPr/>
          <p:nvPr/>
        </p:nvGrpSpPr>
        <p:grpSpPr>
          <a:xfrm>
            <a:off x="0" y="783697"/>
            <a:ext cx="3261907" cy="1466644"/>
            <a:chOff x="0" y="783697"/>
            <a:chExt cx="3261907" cy="1466644"/>
          </a:xfrm>
        </p:grpSpPr>
        <p:sp>
          <p:nvSpPr>
            <p:cNvPr id="10" name="Rectangle à coins arrondis 9"/>
            <p:cNvSpPr/>
            <p:nvPr/>
          </p:nvSpPr>
          <p:spPr bwMode="auto">
            <a:xfrm>
              <a:off x="0" y="783697"/>
              <a:ext cx="2390348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Cultural, </a:t>
              </a:r>
              <a:r>
                <a:rPr lang="fr-FR" b="1" dirty="0" err="1" smtClean="0"/>
                <a:t>Medical</a:t>
              </a:r>
              <a:r>
                <a:rPr lang="fr-FR" b="1" dirty="0" smtClean="0"/>
                <a:t>,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Industrial</a:t>
              </a:r>
              <a:r>
                <a:rPr lang="fr-FR" b="1" dirty="0" smtClean="0"/>
                <a:t>…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applications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1" name="Flèche gauche 10"/>
            <p:cNvSpPr/>
            <p:nvPr/>
          </p:nvSpPr>
          <p:spPr bwMode="auto">
            <a:xfrm>
              <a:off x="2390348" y="1276391"/>
              <a:ext cx="871559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6145453" y="783697"/>
            <a:ext cx="2869404" cy="1466644"/>
            <a:chOff x="6145453" y="783697"/>
            <a:chExt cx="2869404" cy="1466644"/>
          </a:xfrm>
        </p:grpSpPr>
        <p:sp>
          <p:nvSpPr>
            <p:cNvPr id="23" name="Rectangle à coins arrondis 22"/>
            <p:cNvSpPr/>
            <p:nvPr/>
          </p:nvSpPr>
          <p:spPr bwMode="auto">
            <a:xfrm>
              <a:off x="7020272" y="783697"/>
              <a:ext cx="1994585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Fundamental</a:t>
              </a:r>
              <a:r>
                <a:rPr lang="fr-FR" b="1" dirty="0" smtClean="0"/>
                <a:t>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Research</a:t>
              </a:r>
              <a:endParaRPr lang="fr-FR" b="1" dirty="0"/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Infrastructures</a:t>
              </a:r>
            </a:p>
          </p:txBody>
        </p:sp>
        <p:sp>
          <p:nvSpPr>
            <p:cNvPr id="24" name="Flèche gauche 23"/>
            <p:cNvSpPr/>
            <p:nvPr/>
          </p:nvSpPr>
          <p:spPr bwMode="auto">
            <a:xfrm rot="10800000">
              <a:off x="6145453" y="1276391"/>
              <a:ext cx="887120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1537350" y="2187558"/>
            <a:ext cx="5990770" cy="3231392"/>
            <a:chOff x="1537350" y="2187558"/>
            <a:chExt cx="5990770" cy="3231392"/>
          </a:xfrm>
        </p:grpSpPr>
        <p:grpSp>
          <p:nvGrpSpPr>
            <p:cNvPr id="26" name="Groupe 25"/>
            <p:cNvGrpSpPr/>
            <p:nvPr/>
          </p:nvGrpSpPr>
          <p:grpSpPr>
            <a:xfrm>
              <a:off x="3111480" y="2187558"/>
              <a:ext cx="2994066" cy="3231392"/>
              <a:chOff x="3111480" y="2187558"/>
              <a:chExt cx="2994066" cy="3231392"/>
            </a:xfrm>
          </p:grpSpPr>
          <p:sp>
            <p:nvSpPr>
              <p:cNvPr id="29" name="Ellipse 28"/>
              <p:cNvSpPr/>
              <p:nvPr/>
            </p:nvSpPr>
            <p:spPr bwMode="auto">
              <a:xfrm>
                <a:off x="3111480" y="2516175"/>
                <a:ext cx="2994066" cy="2902775"/>
              </a:xfrm>
              <a:prstGeom prst="ellipse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Coordination and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Funding</a:t>
                </a: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Mechanis</a:t>
                </a:r>
                <a:r>
                  <a:rPr lang="fr-FR" sz="3200" dirty="0" err="1" smtClean="0">
                    <a:solidFill>
                      <a:schemeClr val="bg1"/>
                    </a:solidFill>
                  </a:rPr>
                  <a:t>m</a:t>
                </a:r>
                <a:endPara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0" name="Flèche vers le haut 29"/>
              <p:cNvSpPr/>
              <p:nvPr/>
            </p:nvSpPr>
            <p:spPr bwMode="auto">
              <a:xfrm>
                <a:off x="4352922" y="2187558"/>
                <a:ext cx="547695" cy="693747"/>
              </a:xfrm>
              <a:prstGeom prst="up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1" name="Flèche vers le bas 30"/>
              <p:cNvSpPr/>
              <p:nvPr/>
            </p:nvSpPr>
            <p:spPr bwMode="auto">
              <a:xfrm rot="2640000">
                <a:off x="3266113" y="4846055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2" name="Flèche vers le bas 31"/>
              <p:cNvSpPr/>
              <p:nvPr/>
            </p:nvSpPr>
            <p:spPr bwMode="auto">
              <a:xfrm rot="-2640000">
                <a:off x="5523035" y="4810578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27" name="Flèche gauche 26"/>
            <p:cNvSpPr/>
            <p:nvPr/>
          </p:nvSpPr>
          <p:spPr bwMode="auto">
            <a:xfrm rot="2340000">
              <a:off x="1537350" y="2747217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8" name="Flèche gauche 27"/>
            <p:cNvSpPr/>
            <p:nvPr/>
          </p:nvSpPr>
          <p:spPr bwMode="auto">
            <a:xfrm rot="8460000">
              <a:off x="5388240" y="2732266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2564904"/>
            <a:ext cx="7492413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 of the accelerator needs</a:t>
            </a:r>
          </a:p>
          <a:p>
            <a:pPr algn="l"/>
            <a:r>
              <a:rPr lang="en-US" sz="2800" b="1" dirty="0" smtClean="0"/>
              <a:t>and perspective for the development of R&amp;D RI</a:t>
            </a:r>
            <a:endParaRPr lang="fr-FR" sz="2800" b="1" dirty="0"/>
          </a:p>
        </p:txBody>
      </p:sp>
      <p:pic>
        <p:nvPicPr>
          <p:cNvPr id="1027" name="Picture 3" descr="D:\TEMP\ESGARD\Acc RandD Sustainability\Administration\TIARA-PP\Council doc\Tiara_4_8_2_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3000" y="0"/>
            <a:ext cx="2921000" cy="1054067"/>
          </a:xfrm>
          <a:prstGeom prst="rect">
            <a:avLst/>
          </a:prstGeom>
          <a:noFill/>
        </p:spPr>
      </p:pic>
      <p:sp>
        <p:nvSpPr>
          <p:cNvPr id="16" name="Text Box 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3717032"/>
            <a:ext cx="7775055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launching of a set </a:t>
            </a:r>
          </a:p>
          <a:p>
            <a:pPr algn="l"/>
            <a:r>
              <a:rPr lang="en-US" sz="2800" b="1" dirty="0" smtClean="0"/>
              <a:t>of consistent integrated accelerator R&amp;D projects</a:t>
            </a:r>
            <a:endParaRPr lang="fr-FR" sz="2800" b="1" dirty="0"/>
          </a:p>
        </p:txBody>
      </p:sp>
      <p:sp>
        <p:nvSpPr>
          <p:cNvPr id="17" name="Text Box 6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4889344"/>
            <a:ext cx="704001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Promotion of the education and training for accelerator science</a:t>
            </a:r>
            <a:endParaRPr lang="fr-FR" sz="2800" b="1" dirty="0"/>
          </a:p>
        </p:txBody>
      </p:sp>
      <p:sp>
        <p:nvSpPr>
          <p:cNvPr id="18" name="Text Box 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6061382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19" name="Étoile à 5 branches 18"/>
          <p:cNvSpPr/>
          <p:nvPr/>
        </p:nvSpPr>
        <p:spPr bwMode="auto">
          <a:xfrm>
            <a:off x="226953" y="256490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Étoile à 5 branches 19"/>
          <p:cNvSpPr/>
          <p:nvPr/>
        </p:nvSpPr>
        <p:spPr bwMode="auto">
          <a:xfrm>
            <a:off x="226953" y="375354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226953" y="492585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226953" y="59518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Text Box 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170935" y="1412776"/>
            <a:ext cx="777726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221597" y="14959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1416016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2408108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3544767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4275027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2417633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3605092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430042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2382708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36050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4371865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2376351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3598735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4365508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238902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3635248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4387755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65110" y="5729319"/>
            <a:ext cx="79233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These infrastructures need to be upgraded and/or new infrastructures are necessary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4954555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  <p:pic>
        <p:nvPicPr>
          <p:cNvPr id="2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 bwMode="auto">
          <a:xfrm>
            <a:off x="647564" y="2218057"/>
            <a:ext cx="8327082" cy="196702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46031" y="1493811"/>
            <a:ext cx="8105886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32996" y="5656293"/>
            <a:ext cx="69172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Making recommendations and  contributing  to upgrade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and/or construction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of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new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R&amp;D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7495" y="4706955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196618" y="3867156"/>
            <a:ext cx="746871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lang="en-US" dirty="0">
                <a:latin typeface="Arial" pitchFamily="34" charset="0"/>
                <a:ea typeface="Times New Roman" pitchFamily="18" charset="0"/>
              </a:rPr>
              <a:t>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acilitating accesses to R&amp;D RIs,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7495" y="2771766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24670" y="27352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24670" y="375761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24670" y="470695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24670" y="57623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7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98655" y="1676376"/>
            <a:ext cx="3792746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264808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91188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353853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74346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35750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74346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94839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5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7" name="Bouton d'action : Retour 16">
            <a:hlinkClick r:id="rId4" action="ppaction://hlinksldjump" highlightClick="1"/>
          </p:cNvPr>
          <p:cNvSpPr/>
          <p:nvPr/>
        </p:nvSpPr>
        <p:spPr bwMode="auto">
          <a:xfrm>
            <a:off x="8730221" y="6481805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3466" y="1384272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3265" y="5656293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266" y="267006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Defining procedures for launching of collaborative accelerator R&amp;D </a:t>
            </a:r>
            <a:r>
              <a:rPr lang="en-US" smtClean="0">
                <a:latin typeface="Arial" pitchFamily="34" charset="0"/>
                <a:ea typeface="Times New Roman" pitchFamily="18" charset="0"/>
              </a:rPr>
              <a:t>projects and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3265" y="3765453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3265" y="4568739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0440" y="263355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0440" y="365591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0440" y="46052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0440" y="584669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3" name="Bouton d'action : Retour 12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1858941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3063870"/>
            <a:ext cx="7777269" cy="34778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</a:t>
            </a:r>
          </a:p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for example promoting and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the creation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also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303451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11161" y="1968480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5218137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515557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3297087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4392477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Encouraging the industrialization of  recent technologies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32605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428293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3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52" name="Tableau 51"/>
          <p:cNvGraphicFramePr>
            <a:graphicFrameLocks noGrp="1"/>
          </p:cNvGraphicFramePr>
          <p:nvPr/>
        </p:nvGraphicFramePr>
        <p:xfrm>
          <a:off x="299979" y="1888811"/>
          <a:ext cx="8471016" cy="4266824"/>
        </p:xfrm>
        <a:graphic>
          <a:graphicData uri="http://schemas.openxmlformats.org/drawingml/2006/table">
            <a:tbl>
              <a:tblPr/>
              <a:tblGrid>
                <a:gridCol w="1716111"/>
                <a:gridCol w="5208401"/>
                <a:gridCol w="1546504"/>
              </a:tblGrid>
              <a:tr h="343420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Number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Organization Name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Country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868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1(coordinator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)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CEA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177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CERN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International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6513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CNRS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CIEMAT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Spain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9572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DESY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GSI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7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INFN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Italy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PSI 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Switzerland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Uppsala University (rep. Nordic Consortium)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Sweden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IPJ-PAN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Poland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4" name="ZoneTexte 53"/>
          <p:cNvSpPr txBox="1"/>
          <p:nvPr/>
        </p:nvSpPr>
        <p:spPr>
          <a:xfrm>
            <a:off x="299979" y="1165194"/>
            <a:ext cx="7843237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fr-FR" sz="2800" b="1" dirty="0" smtClean="0">
                <a:solidFill>
                  <a:schemeClr val="bg1"/>
                </a:solidFill>
              </a:rPr>
              <a:t>11 participants (8 countries + 1 </a:t>
            </a:r>
            <a:r>
              <a:rPr lang="fr-FR" sz="2800" b="1" dirty="0" err="1" smtClean="0">
                <a:solidFill>
                  <a:schemeClr val="bg1"/>
                </a:solidFill>
              </a:rPr>
              <a:t>int</a:t>
            </a:r>
            <a:r>
              <a:rPr lang="fr-FR" sz="2800" b="1" dirty="0" smtClean="0">
                <a:solidFill>
                  <a:schemeClr val="bg1"/>
                </a:solidFill>
              </a:rPr>
              <a:t>. organisation)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153927" y="1160748"/>
            <a:ext cx="8688532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2009, Sept.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and approved by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53928" y="2041506"/>
            <a:ext cx="8726606" cy="46166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FP7-PP call in Dec. 2009, accepted in 2010 and started in 2011</a:t>
            </a: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ZoneTexte 9">
            <a:hlinkClick r:id="rId4" action="ppaction://hlinksldjump"/>
          </p:cNvPr>
          <p:cNvSpPr txBox="1"/>
          <p:nvPr/>
        </p:nvSpPr>
        <p:spPr>
          <a:xfrm>
            <a:off x="145396" y="6398168"/>
            <a:ext cx="8987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</a:t>
            </a:r>
            <a:r>
              <a:rPr lang="fr-FR" sz="2800" b="1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€ </a:t>
            </a:r>
            <a:r>
              <a:rPr lang="fr-FR" sz="2800" b="1" dirty="0">
                <a:solidFill>
                  <a:srgbClr val="FFFFCC"/>
                </a:solidFill>
              </a:rPr>
              <a:t>9 139 </a:t>
            </a:r>
            <a:r>
              <a:rPr lang="fr-FR" sz="2800" b="1" dirty="0" smtClean="0">
                <a:solidFill>
                  <a:srgbClr val="FFFFCC"/>
                </a:solidFill>
              </a:rPr>
              <a:t>196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EC contribution:   €   3 900 000</a:t>
            </a:r>
            <a:endParaRPr lang="fr-FR" sz="2800" b="1" i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D:\TEMP\ESGARD\Acc RandD Sustainability\TIARA\TIARA contract\organigram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4" y="2503171"/>
            <a:ext cx="8042611" cy="395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hlinkClick r:id="rId6" action="ppaction://hlinksldjump"/>
          </p:cNvPr>
          <p:cNvSpPr/>
          <p:nvPr/>
        </p:nvSpPr>
        <p:spPr bwMode="auto">
          <a:xfrm>
            <a:off x="647564" y="4977172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 bwMode="auto">
          <a:xfrm>
            <a:off x="656714" y="5805264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326612" y="2521944"/>
            <a:ext cx="1266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Duration: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3 </a:t>
            </a:r>
            <a:r>
              <a:rPr lang="fr-FR" b="1" dirty="0" err="1" smtClean="0">
                <a:solidFill>
                  <a:schemeClr val="bg1"/>
                </a:solidFill>
              </a:rPr>
              <a:t>years</a:t>
            </a:r>
            <a:endParaRPr lang="fr-FR" b="1" dirty="0">
              <a:solidFill>
                <a:schemeClr val="bg1"/>
              </a:solidFill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582926" y="3846530"/>
            <a:ext cx="7906925" cy="2066746"/>
            <a:chOff x="574409" y="2816932"/>
            <a:chExt cx="7906925" cy="2066746"/>
          </a:xfrm>
        </p:grpSpPr>
        <p:sp>
          <p:nvSpPr>
            <p:cNvPr id="14" name="ZoneTexte 13"/>
            <p:cNvSpPr txBox="1"/>
            <p:nvPr/>
          </p:nvSpPr>
          <p:spPr>
            <a:xfrm>
              <a:off x="2632969" y="3707661"/>
              <a:ext cx="1266693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A. Unnervik</a:t>
              </a:r>
              <a:endParaRPr lang="fr-FR" sz="1600" b="1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455943" y="3680256"/>
              <a:ext cx="988156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P</a:t>
              </a:r>
              <a:r>
                <a:rPr lang="fr-FR" sz="1600" b="1" dirty="0" smtClean="0"/>
                <a:t>. </a:t>
              </a:r>
              <a:r>
                <a:rPr lang="fr-FR" sz="1600" b="1" dirty="0" err="1" smtClean="0"/>
                <a:t>Pierini</a:t>
              </a:r>
              <a:endParaRPr lang="fr-FR" sz="1600" b="1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5889112" y="3681738"/>
              <a:ext cx="1152752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P. Burrows</a:t>
              </a:r>
              <a:endParaRPr lang="fr-FR" sz="1600" b="1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1835696" y="3694770"/>
              <a:ext cx="622158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R. A.</a:t>
              </a:r>
              <a:endParaRPr lang="fr-FR" sz="1600" b="1" dirty="0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1605506" y="4545124"/>
              <a:ext cx="1704697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Y</a:t>
              </a:r>
              <a:r>
                <a:rPr lang="fr-FR" sz="1600" b="1" dirty="0" smtClean="0"/>
                <a:t>. Papaphilippou</a:t>
              </a:r>
              <a:endParaRPr lang="fr-FR" sz="1600" b="1" dirty="0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3731574" y="4545124"/>
              <a:ext cx="902811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K. Long</a:t>
              </a:r>
              <a:endParaRPr lang="fr-FR" sz="1600" b="1" dirty="0"/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5489108" y="4545124"/>
              <a:ext cx="110959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M. Biagini</a:t>
              </a:r>
              <a:endParaRPr lang="fr-FR" sz="1600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7350896" y="4509120"/>
              <a:ext cx="113043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S. Bousson</a:t>
              </a:r>
              <a:endParaRPr lang="fr-FR" sz="1600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574409" y="2816932"/>
              <a:ext cx="1087029" cy="830997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pPr algn="l"/>
              <a:r>
                <a:rPr lang="fr-FR" sz="1600" b="1" dirty="0" smtClean="0"/>
                <a:t>R. A.</a:t>
              </a:r>
            </a:p>
            <a:p>
              <a:pPr algn="l"/>
              <a:r>
                <a:rPr lang="fr-FR" sz="1600" b="1" dirty="0" smtClean="0"/>
                <a:t>F. Kircher</a:t>
              </a:r>
            </a:p>
            <a:p>
              <a:pPr algn="l"/>
              <a:r>
                <a:rPr lang="fr-FR" sz="1600" b="1" dirty="0" smtClean="0"/>
                <a:t>C. Tanguy</a:t>
              </a:r>
              <a:endParaRPr lang="fr-FR" sz="1600" b="1" dirty="0"/>
            </a:p>
          </p:txBody>
        </p:sp>
      </p:grpSp>
      <p:sp>
        <p:nvSpPr>
          <p:cNvPr id="23" name="Double flèche horizontale 22"/>
          <p:cNvSpPr/>
          <p:nvPr/>
        </p:nvSpPr>
        <p:spPr bwMode="auto">
          <a:xfrm>
            <a:off x="3921010" y="5046126"/>
            <a:ext cx="584208" cy="219078"/>
          </a:xfrm>
          <a:prstGeom prst="leftRightArrow">
            <a:avLst/>
          </a:prstGeom>
          <a:solidFill>
            <a:srgbClr val="FF00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508" y="764704"/>
            <a:ext cx="2738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http://www.eu-tiara.eu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09518" y="3381584"/>
            <a:ext cx="86979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allowing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09518" y="4286856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(COORD)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4" name="Rectangle 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9518" y="5024669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09518" y="5827955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53927" y="2960948"/>
            <a:ext cx="6119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 Coordination and Support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09518" y="1935183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82565" y="1545578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0" name="Bouton d'action : Retour 9">
            <a:hlinkClick r:id="rId6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8" y="1376772"/>
            <a:ext cx="86979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allowing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0" name="Bouton d'action : Retour 9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6253" y="2318516"/>
            <a:ext cx="736622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2.1 </a:t>
            </a:r>
            <a:r>
              <a:rPr lang="en-US" dirty="0" smtClean="0">
                <a:solidFill>
                  <a:schemeClr val="bg1"/>
                </a:solidFill>
              </a:rPr>
              <a:t>Agreement </a:t>
            </a:r>
            <a:r>
              <a:rPr lang="en-US" dirty="0">
                <a:solidFill>
                  <a:schemeClr val="bg1"/>
                </a:solidFill>
              </a:rPr>
              <a:t>on TIARA General Issues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2.2 Structural </a:t>
            </a:r>
            <a:r>
              <a:rPr lang="en-US" dirty="0">
                <a:solidFill>
                  <a:schemeClr val="bg1"/>
                </a:solidFill>
              </a:rPr>
              <a:t>and Financial </a:t>
            </a:r>
            <a:r>
              <a:rPr lang="en-US" dirty="0" smtClean="0">
                <a:solidFill>
                  <a:schemeClr val="bg1"/>
                </a:solidFill>
              </a:rPr>
              <a:t>Needs </a:t>
            </a:r>
            <a:endParaRPr lang="en-US" dirty="0">
              <a:solidFill>
                <a:schemeClr val="bg1"/>
              </a:solidFill>
            </a:endParaRP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2.2.1 Advising </a:t>
            </a:r>
            <a:r>
              <a:rPr lang="en-US" dirty="0">
                <a:solidFill>
                  <a:schemeClr val="bg1"/>
                </a:solidFill>
              </a:rPr>
              <a:t>Mechanisms and Organization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2.2.2 Identification </a:t>
            </a:r>
            <a:r>
              <a:rPr lang="en-US" dirty="0">
                <a:solidFill>
                  <a:schemeClr val="bg1"/>
                </a:solidFill>
              </a:rPr>
              <a:t>of the Bodies with which Collaboration is needed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2.2.3 Enabling </a:t>
            </a:r>
            <a:r>
              <a:rPr lang="en-US" dirty="0">
                <a:solidFill>
                  <a:schemeClr val="bg1"/>
                </a:solidFill>
              </a:rPr>
              <a:t>efficient communication, dissemination and outreach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fr-FR" dirty="0" smtClean="0">
                <a:solidFill>
                  <a:schemeClr val="bg1"/>
                </a:solidFill>
              </a:rPr>
              <a:t>2.2.4 Financial </a:t>
            </a:r>
            <a:r>
              <a:rPr lang="fr-FR" dirty="0">
                <a:solidFill>
                  <a:schemeClr val="bg1"/>
                </a:solidFill>
              </a:rPr>
              <a:t>Management </a:t>
            </a:r>
            <a:r>
              <a:rPr lang="fr-FR" dirty="0" err="1">
                <a:solidFill>
                  <a:schemeClr val="bg1"/>
                </a:solidFill>
              </a:rPr>
              <a:t>Needs</a:t>
            </a:r>
            <a:endParaRPr lang="fr-FR" dirty="0">
              <a:solidFill>
                <a:schemeClr val="bg1"/>
              </a:solidFill>
            </a:endParaRPr>
          </a:p>
          <a:p>
            <a:pPr algn="l"/>
            <a:r>
              <a:rPr lang="en-US" dirty="0">
                <a:solidFill>
                  <a:schemeClr val="bg1"/>
                </a:solidFill>
              </a:rPr>
              <a:t>2.3 T</a:t>
            </a:r>
            <a:r>
              <a:rPr lang="en-US" dirty="0" smtClean="0">
                <a:solidFill>
                  <a:schemeClr val="bg1"/>
                </a:solidFill>
              </a:rPr>
              <a:t>oward </a:t>
            </a:r>
            <a:r>
              <a:rPr lang="en-US" dirty="0">
                <a:solidFill>
                  <a:schemeClr val="bg1"/>
                </a:solidFill>
              </a:rPr>
              <a:t>the TIARA Implementation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2.3.1 </a:t>
            </a:r>
            <a:r>
              <a:rPr lang="fr-FR" dirty="0" smtClean="0">
                <a:solidFill>
                  <a:schemeClr val="bg1"/>
                </a:solidFill>
              </a:rPr>
              <a:t>Agreement </a:t>
            </a:r>
            <a:r>
              <a:rPr lang="fr-FR" dirty="0">
                <a:solidFill>
                  <a:schemeClr val="bg1"/>
                </a:solidFill>
              </a:rPr>
              <a:t>on Initial TIARA Infrastructures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2.3.2 </a:t>
            </a:r>
            <a:r>
              <a:rPr lang="en-US" dirty="0" smtClean="0">
                <a:solidFill>
                  <a:schemeClr val="bg1"/>
                </a:solidFill>
              </a:rPr>
              <a:t>Financial </a:t>
            </a:r>
            <a:r>
              <a:rPr lang="en-US" dirty="0">
                <a:solidFill>
                  <a:schemeClr val="bg1"/>
                </a:solidFill>
              </a:rPr>
              <a:t>Management Model and Engineering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2.3.3 </a:t>
            </a:r>
            <a:r>
              <a:rPr lang="en-US" dirty="0" smtClean="0">
                <a:solidFill>
                  <a:schemeClr val="bg1"/>
                </a:solidFill>
              </a:rPr>
              <a:t>Overall </a:t>
            </a:r>
            <a:r>
              <a:rPr lang="en-US" dirty="0">
                <a:solidFill>
                  <a:schemeClr val="bg1"/>
                </a:solidFill>
              </a:rPr>
              <a:t>Legal Structure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70" y="2318516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9827" y="3563142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2012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183823" y="5229200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18347" y="76505"/>
            <a:ext cx="3929282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WP2 - Governance</a:t>
            </a:r>
          </a:p>
        </p:txBody>
      </p:sp>
      <p:sp>
        <p:nvSpPr>
          <p:cNvPr id="9" name="Accolade ouvrante 8"/>
          <p:cNvSpPr/>
          <p:nvPr/>
        </p:nvSpPr>
        <p:spPr bwMode="auto">
          <a:xfrm>
            <a:off x="1312736" y="2832901"/>
            <a:ext cx="234928" cy="1860593"/>
          </a:xfrm>
          <a:prstGeom prst="leftBrac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Accolade ouvrante 12"/>
          <p:cNvSpPr/>
          <p:nvPr/>
        </p:nvSpPr>
        <p:spPr bwMode="auto">
          <a:xfrm>
            <a:off x="1295636" y="4920771"/>
            <a:ext cx="306868" cy="1064513"/>
          </a:xfrm>
          <a:prstGeom prst="leftBrac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502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354748" y="1268760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(COORD)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0" name="Bouton d'action : Retour 9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7624" y="2088135"/>
            <a:ext cx="795637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3.1 </a:t>
            </a:r>
            <a:r>
              <a:rPr lang="en-US" dirty="0" smtClean="0">
                <a:solidFill>
                  <a:schemeClr val="bg1"/>
                </a:solidFill>
              </a:rPr>
              <a:t>Survey </a:t>
            </a:r>
            <a:r>
              <a:rPr lang="en-US" dirty="0">
                <a:solidFill>
                  <a:schemeClr val="bg1"/>
                </a:solidFill>
              </a:rPr>
              <a:t>of </a:t>
            </a:r>
            <a:r>
              <a:rPr lang="en-US" dirty="0" smtClean="0">
                <a:solidFill>
                  <a:schemeClr val="bg1"/>
                </a:solidFill>
              </a:rPr>
              <a:t>accelerator </a:t>
            </a:r>
            <a:r>
              <a:rPr lang="en-US" dirty="0">
                <a:solidFill>
                  <a:schemeClr val="bg1"/>
                </a:solidFill>
              </a:rPr>
              <a:t>R&amp;D infrastructures </a:t>
            </a:r>
            <a:r>
              <a:rPr lang="en-US" dirty="0" smtClean="0">
                <a:solidFill>
                  <a:schemeClr val="bg1"/>
                </a:solidFill>
              </a:rPr>
              <a:t>and Establishing </a:t>
            </a:r>
            <a:r>
              <a:rPr lang="en-US" dirty="0">
                <a:solidFill>
                  <a:schemeClr val="bg1"/>
                </a:solidFill>
              </a:rPr>
              <a:t>Communication with </a:t>
            </a:r>
            <a:r>
              <a:rPr lang="en-US" dirty="0" smtClean="0">
                <a:solidFill>
                  <a:schemeClr val="bg1"/>
                </a:solidFill>
              </a:rPr>
              <a:t>Industry</a:t>
            </a:r>
            <a:endParaRPr lang="fr-FR" dirty="0">
              <a:solidFill>
                <a:schemeClr val="bg1"/>
              </a:solidFill>
            </a:endParaRP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3.2 Assessing </a:t>
            </a:r>
            <a:r>
              <a:rPr lang="en-US" dirty="0">
                <a:solidFill>
                  <a:schemeClr val="bg1"/>
                </a:solidFill>
              </a:rPr>
              <a:t>the current, medium- and long-term </a:t>
            </a:r>
            <a:r>
              <a:rPr lang="en-US" dirty="0" smtClean="0">
                <a:solidFill>
                  <a:schemeClr val="bg1"/>
                </a:solidFill>
              </a:rPr>
              <a:t>needs for accelerator </a:t>
            </a:r>
            <a:r>
              <a:rPr lang="en-US" dirty="0">
                <a:solidFill>
                  <a:schemeClr val="bg1"/>
                </a:solidFill>
              </a:rPr>
              <a:t>R&amp;D </a:t>
            </a:r>
            <a:r>
              <a:rPr lang="en-US" dirty="0" smtClean="0">
                <a:solidFill>
                  <a:schemeClr val="bg1"/>
                </a:solidFill>
              </a:rPr>
              <a:t>infrastructures</a:t>
            </a:r>
          </a:p>
          <a:p>
            <a:pPr algn="l"/>
            <a:r>
              <a:rPr lang="fr-FR" dirty="0" smtClean="0">
                <a:solidFill>
                  <a:schemeClr val="bg1"/>
                </a:solidFill>
              </a:rPr>
              <a:t>3.3 Sharing </a:t>
            </a:r>
            <a:r>
              <a:rPr lang="fr-FR" dirty="0">
                <a:solidFill>
                  <a:schemeClr val="bg1"/>
                </a:solidFill>
              </a:rPr>
              <a:t>R&amp;D Infrastructures and </a:t>
            </a:r>
            <a:r>
              <a:rPr lang="fr-FR" dirty="0" err="1">
                <a:solidFill>
                  <a:schemeClr val="bg1"/>
                </a:solidFill>
              </a:rPr>
              <a:t>Developing</a:t>
            </a:r>
            <a:r>
              <a:rPr lang="fr-FR" dirty="0">
                <a:solidFill>
                  <a:schemeClr val="bg1"/>
                </a:solidFill>
              </a:rPr>
              <a:t> Joint R&amp;D Infrastructures </a:t>
            </a:r>
            <a:endParaRPr lang="fr-FR" dirty="0" smtClean="0">
              <a:solidFill>
                <a:schemeClr val="bg1"/>
              </a:solidFill>
            </a:endParaRP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3.4 Definition </a:t>
            </a:r>
            <a:r>
              <a:rPr lang="en-US" dirty="0">
                <a:solidFill>
                  <a:schemeClr val="bg1"/>
                </a:solidFill>
              </a:rPr>
              <a:t>of a Technology Roadmap for the Development of Future Accelerator Components in Industry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3.5 Definition </a:t>
            </a:r>
            <a:r>
              <a:rPr lang="en-US" dirty="0">
                <a:solidFill>
                  <a:schemeClr val="bg1"/>
                </a:solidFill>
              </a:rPr>
              <a:t>of the appropriate Structure for ensuring the Sustainability of the evaluation </a:t>
            </a:r>
            <a:r>
              <a:rPr lang="en-US" dirty="0" smtClean="0">
                <a:solidFill>
                  <a:schemeClr val="bg1"/>
                </a:solidFill>
              </a:rPr>
              <a:t>and recommendations </a:t>
            </a:r>
            <a:r>
              <a:rPr lang="en-US" dirty="0">
                <a:solidFill>
                  <a:schemeClr val="bg1"/>
                </a:solidFill>
              </a:rPr>
              <a:t>procedures within TIARA </a:t>
            </a:r>
            <a:r>
              <a:rPr lang="en-US" dirty="0" smtClean="0">
                <a:solidFill>
                  <a:schemeClr val="bg1"/>
                </a:solidFill>
              </a:rPr>
              <a:t> and </a:t>
            </a:r>
            <a:r>
              <a:rPr lang="en-US" dirty="0">
                <a:solidFill>
                  <a:schemeClr val="bg1"/>
                </a:solidFill>
              </a:rPr>
              <a:t>determination of common Costing methods for the upgrade and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construction of individual large </a:t>
            </a:r>
            <a:r>
              <a:rPr lang="en-US" dirty="0" smtClean="0">
                <a:solidFill>
                  <a:schemeClr val="bg1"/>
                </a:solidFill>
              </a:rPr>
              <a:t>infrastructures.</a:t>
            </a:r>
            <a:endParaRPr lang="en-US" dirty="0">
              <a:solidFill>
                <a:schemeClr val="bg1"/>
              </a:solidFill>
            </a:endParaRP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3.6 Ensuring </a:t>
            </a:r>
            <a:r>
              <a:rPr lang="en-US" dirty="0">
                <a:solidFill>
                  <a:schemeClr val="bg1"/>
                </a:solidFill>
              </a:rPr>
              <a:t>Access to the TIARA accelerator R&amp;D Infrastructures.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3.7 Joining </a:t>
            </a:r>
            <a:r>
              <a:rPr lang="en-US" dirty="0">
                <a:solidFill>
                  <a:schemeClr val="bg1"/>
                </a:solidFill>
              </a:rPr>
              <a:t>the TIARA distributed accelerator R&amp;D </a:t>
            </a:r>
            <a:r>
              <a:rPr lang="en-US" dirty="0" smtClean="0">
                <a:solidFill>
                  <a:schemeClr val="bg1"/>
                </a:solidFill>
              </a:rPr>
              <a:t>Infrastructure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48" y="2216200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oneTexte 19"/>
          <p:cNvSpPr txBox="1"/>
          <p:nvPr/>
        </p:nvSpPr>
        <p:spPr>
          <a:xfrm>
            <a:off x="30913" y="5585102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-509" y="3900826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2012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Accolade ouvrante 2"/>
          <p:cNvSpPr/>
          <p:nvPr/>
        </p:nvSpPr>
        <p:spPr bwMode="auto">
          <a:xfrm>
            <a:off x="1003293" y="2756539"/>
            <a:ext cx="184331" cy="2688685"/>
          </a:xfrm>
          <a:prstGeom prst="leftBrac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Accolade ouvrante 3"/>
          <p:cNvSpPr/>
          <p:nvPr/>
        </p:nvSpPr>
        <p:spPr bwMode="auto">
          <a:xfrm>
            <a:off x="1003292" y="5517232"/>
            <a:ext cx="184332" cy="596461"/>
          </a:xfrm>
          <a:prstGeom prst="leftBrac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64902" y="80628"/>
            <a:ext cx="5613717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WP3: R&amp;D Infrastructures</a:t>
            </a:r>
          </a:p>
        </p:txBody>
      </p:sp>
    </p:spTree>
    <p:extLst>
      <p:ext uri="{BB962C8B-B14F-4D97-AF65-F5344CB8AC3E}">
        <p14:creationId xmlns:p14="http://schemas.microsoft.com/office/powerpoint/2010/main" val="14865671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24568" y="1340768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2545" y="2348880"/>
            <a:ext cx="777595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4.1 </a:t>
            </a:r>
            <a:r>
              <a:rPr lang="en-US" dirty="0" smtClean="0">
                <a:solidFill>
                  <a:schemeClr val="bg1"/>
                </a:solidFill>
              </a:rPr>
              <a:t>Identification </a:t>
            </a:r>
            <a:r>
              <a:rPr lang="en-US" dirty="0">
                <a:solidFill>
                  <a:schemeClr val="bg1"/>
                </a:solidFill>
              </a:rPr>
              <a:t>of Key Accelerator research Areas and Key technical </a:t>
            </a:r>
            <a:r>
              <a:rPr lang="en-US" dirty="0" smtClean="0">
                <a:solidFill>
                  <a:schemeClr val="bg1"/>
                </a:solidFill>
              </a:rPr>
              <a:t>Issues for </a:t>
            </a:r>
            <a:r>
              <a:rPr lang="en-US" dirty="0">
                <a:solidFill>
                  <a:schemeClr val="bg1"/>
                </a:solidFill>
              </a:rPr>
              <a:t>a coherent joint </a:t>
            </a:r>
            <a:r>
              <a:rPr lang="en-US" dirty="0" smtClean="0">
                <a:solidFill>
                  <a:schemeClr val="bg1"/>
                </a:solidFill>
              </a:rPr>
              <a:t>R&amp;D </a:t>
            </a:r>
            <a:r>
              <a:rPr lang="fr-FR" dirty="0" smtClean="0">
                <a:solidFill>
                  <a:schemeClr val="bg1"/>
                </a:solidFill>
              </a:rPr>
              <a:t>programme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4.2 Procedure </a:t>
            </a:r>
            <a:r>
              <a:rPr lang="en-US" dirty="0">
                <a:solidFill>
                  <a:schemeClr val="bg1"/>
                </a:solidFill>
              </a:rPr>
              <a:t>for initiating and methodology for costing and </a:t>
            </a:r>
            <a:r>
              <a:rPr lang="en-US" dirty="0" smtClean="0">
                <a:solidFill>
                  <a:schemeClr val="bg1"/>
                </a:solidFill>
              </a:rPr>
              <a:t>implementing collaborative </a:t>
            </a:r>
            <a:r>
              <a:rPr lang="en-US" dirty="0">
                <a:solidFill>
                  <a:schemeClr val="bg1"/>
                </a:solidFill>
              </a:rPr>
              <a:t>R&amp;D </a:t>
            </a:r>
            <a:r>
              <a:rPr lang="en-US" dirty="0" smtClean="0">
                <a:solidFill>
                  <a:schemeClr val="bg1"/>
                </a:solidFill>
              </a:rPr>
              <a:t>Projects</a:t>
            </a:r>
            <a:endParaRPr lang="fr-FR" dirty="0">
              <a:solidFill>
                <a:schemeClr val="bg1"/>
              </a:solidFill>
            </a:endParaRP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4.3 Definition </a:t>
            </a:r>
            <a:r>
              <a:rPr lang="en-US" dirty="0">
                <a:solidFill>
                  <a:schemeClr val="bg1"/>
                </a:solidFill>
              </a:rPr>
              <a:t>of the coherent collaborative Accelerator R&amp;D Program (this is an input to WP3) </a:t>
            </a:r>
            <a:r>
              <a:rPr lang="en-US" dirty="0" smtClean="0">
                <a:solidFill>
                  <a:schemeClr val="bg1"/>
                </a:solidFill>
              </a:rPr>
              <a:t>and identification </a:t>
            </a:r>
            <a:r>
              <a:rPr lang="en-US" dirty="0">
                <a:solidFill>
                  <a:schemeClr val="bg1"/>
                </a:solidFill>
              </a:rPr>
              <a:t>of the necessary infrastructures. 3.2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64" y="2370859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oneTexte 19"/>
          <p:cNvSpPr txBox="1"/>
          <p:nvPr/>
        </p:nvSpPr>
        <p:spPr>
          <a:xfrm>
            <a:off x="195790" y="3573016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195790" y="2960948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2012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Bouton d'action : Retour 23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98329" y="80628"/>
            <a:ext cx="494686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WP4: R&amp;D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Programme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04356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15553" y="1340768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Bouton d'action : Retour 10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3632" y="2132856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5.1 </a:t>
            </a:r>
            <a:r>
              <a:rPr lang="en-US" dirty="0" smtClean="0">
                <a:solidFill>
                  <a:schemeClr val="bg1"/>
                </a:solidFill>
              </a:rPr>
              <a:t>Performing </a:t>
            </a:r>
            <a:r>
              <a:rPr lang="en-US" dirty="0">
                <a:solidFill>
                  <a:schemeClr val="bg1"/>
                </a:solidFill>
              </a:rPr>
              <a:t>a Survey of the numbers of students, courses, and teaching resources in Europe in the </a:t>
            </a:r>
            <a:r>
              <a:rPr lang="en-US" dirty="0" smtClean="0">
                <a:solidFill>
                  <a:schemeClr val="bg1"/>
                </a:solidFill>
              </a:rPr>
              <a:t>field of </a:t>
            </a:r>
            <a:r>
              <a:rPr lang="en-US" dirty="0">
                <a:solidFill>
                  <a:schemeClr val="bg1"/>
                </a:solidFill>
              </a:rPr>
              <a:t>Accelerator Science and establishing a common resources database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5.2 Evaluating </a:t>
            </a:r>
            <a:r>
              <a:rPr lang="en-US" dirty="0">
                <a:solidFill>
                  <a:schemeClr val="bg1"/>
                </a:solidFill>
              </a:rPr>
              <a:t>and developing the “market” for trained Accelerator Scientists (physicists, engineers </a:t>
            </a:r>
            <a:r>
              <a:rPr lang="en-US" dirty="0" smtClean="0">
                <a:solidFill>
                  <a:schemeClr val="bg1"/>
                </a:solidFill>
              </a:rPr>
              <a:t>and technicians</a:t>
            </a:r>
            <a:r>
              <a:rPr lang="en-US" dirty="0">
                <a:solidFill>
                  <a:schemeClr val="bg1"/>
                </a:solidFill>
              </a:rPr>
              <a:t>) for research, healthcare, and public service.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5.3 Determining </a:t>
            </a:r>
            <a:r>
              <a:rPr lang="en-US" dirty="0">
                <a:solidFill>
                  <a:schemeClr val="bg1"/>
                </a:solidFill>
              </a:rPr>
              <a:t>a plan of action for promoting Accelerator Science and Technology within </a:t>
            </a:r>
            <a:r>
              <a:rPr lang="en-US" dirty="0" smtClean="0">
                <a:solidFill>
                  <a:schemeClr val="bg1"/>
                </a:solidFill>
              </a:rPr>
              <a:t>schools, universities </a:t>
            </a:r>
            <a:r>
              <a:rPr lang="en-US" dirty="0">
                <a:solidFill>
                  <a:schemeClr val="bg1"/>
                </a:solidFill>
              </a:rPr>
              <a:t>and research organizations, and society, and estimation of required resources for the </a:t>
            </a:r>
            <a:r>
              <a:rPr lang="en-US" dirty="0" smtClean="0">
                <a:solidFill>
                  <a:schemeClr val="bg1"/>
                </a:solidFill>
              </a:rPr>
              <a:t>proposed </a:t>
            </a:r>
            <a:r>
              <a:rPr lang="fr-FR" dirty="0" smtClean="0">
                <a:solidFill>
                  <a:schemeClr val="bg1"/>
                </a:solidFill>
              </a:rPr>
              <a:t>actions 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64" y="2370859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oneTexte 19"/>
          <p:cNvSpPr txBox="1"/>
          <p:nvPr/>
        </p:nvSpPr>
        <p:spPr>
          <a:xfrm>
            <a:off x="147819" y="3964994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144479" y="2996952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2012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285851" y="80628"/>
            <a:ext cx="577183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WP5: Education &amp; Training</a:t>
            </a:r>
          </a:p>
        </p:txBody>
      </p:sp>
    </p:spTree>
    <p:extLst>
      <p:ext uri="{BB962C8B-B14F-4D97-AF65-F5344CB8AC3E}">
        <p14:creationId xmlns:p14="http://schemas.microsoft.com/office/powerpoint/2010/main" val="7282287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231449" y="76505"/>
            <a:ext cx="190308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3086" y="1520788"/>
            <a:ext cx="50149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Several aspects of TIARA concern industry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3508" y="1088740"/>
            <a:ext cx="8891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One of the goals of TIARA is to strengthen relations with industry.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48930" y="1886052"/>
            <a:ext cx="7719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WP2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H</a:t>
            </a:r>
            <a:r>
              <a:rPr lang="en-US" b="1" i="1" dirty="0" smtClean="0">
                <a:solidFill>
                  <a:schemeClr val="bg1"/>
                </a:solidFill>
              </a:rPr>
              <a:t>ow should we associate the industrial sector in TIARA Governance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8930" y="2631100"/>
            <a:ext cx="7924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WP3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Study options for sharing R&amp;D infrastructures and developing joint R&amp;D </a:t>
            </a:r>
            <a:r>
              <a:rPr lang="fr-FR" b="1" i="1" dirty="0" smtClean="0">
                <a:solidFill>
                  <a:schemeClr val="bg1"/>
                </a:solidFill>
              </a:rPr>
              <a:t>Infrastructures </a:t>
            </a:r>
            <a:r>
              <a:rPr lang="fr-FR" b="1" i="1" dirty="0" err="1" smtClean="0">
                <a:solidFill>
                  <a:schemeClr val="bg1"/>
                </a:solidFill>
              </a:rPr>
              <a:t>with</a:t>
            </a:r>
            <a:r>
              <a:rPr lang="fr-FR" b="1" i="1" dirty="0" smtClean="0">
                <a:solidFill>
                  <a:schemeClr val="bg1"/>
                </a:solidFill>
              </a:rPr>
              <a:t> the </a:t>
            </a:r>
            <a:r>
              <a:rPr lang="fr-FR" b="1" i="1" dirty="0" err="1" smtClean="0">
                <a:solidFill>
                  <a:schemeClr val="bg1"/>
                </a:solidFill>
              </a:rPr>
              <a:t>industry</a:t>
            </a:r>
            <a:endParaRPr lang="fr-FR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Define technology roadmap for the development of future accelerator components in industry. 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48930" y="4226312"/>
            <a:ext cx="6185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WP4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Develop an accelerator R&amp;D </a:t>
            </a:r>
            <a:r>
              <a:rPr lang="en-US" b="1" i="1" dirty="0" err="1" smtClean="0">
                <a:solidFill>
                  <a:schemeClr val="bg1"/>
                </a:solidFill>
              </a:rPr>
              <a:t>programme</a:t>
            </a:r>
            <a:r>
              <a:rPr lang="en-US" b="1" i="1" dirty="0" smtClean="0">
                <a:solidFill>
                  <a:schemeClr val="bg1"/>
                </a:solidFill>
              </a:rPr>
              <a:t> in Europe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48930" y="4946392"/>
            <a:ext cx="8107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WP5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Survey of the numbers of students, courses, and teaching resources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Evaluation and Study of the development of the market for Accelerator </a:t>
            </a:r>
            <a:r>
              <a:rPr lang="en-US" b="1" i="1" dirty="0" smtClean="0">
                <a:solidFill>
                  <a:schemeClr val="bg1"/>
                </a:solidFill>
              </a:rPr>
              <a:t>Sciences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Establish </a:t>
            </a:r>
            <a:r>
              <a:rPr lang="en-US" b="1" i="1" dirty="0">
                <a:solidFill>
                  <a:schemeClr val="bg1"/>
                </a:solidFill>
              </a:rPr>
              <a:t>a plan of action for promoting Accelerator Science and </a:t>
            </a:r>
            <a:r>
              <a:rPr lang="en-US" b="1" i="1" dirty="0" smtClean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4" name="Étoile à 4 branches 3"/>
          <p:cNvSpPr/>
          <p:nvPr/>
        </p:nvSpPr>
        <p:spPr bwMode="auto">
          <a:xfrm>
            <a:off x="153086" y="1922056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153086" y="2746029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153086" y="430523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153086" y="502912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Bouton d'action : Retour 13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202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3005" y="2187558"/>
            <a:ext cx="70104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SLS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Tuning System Infrastructure (SVET)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Upgrade of SLS at PSI for very low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studies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Main </a:t>
            </a:r>
            <a:r>
              <a:rPr kumimoji="0" lang="fr-FR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interested</a:t>
            </a:r>
            <a:r>
              <a:rPr kumimoji="0" lang="fr-FR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 </a:t>
            </a:r>
            <a:r>
              <a:rPr kumimoji="0" lang="fr-FR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projects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</a:rPr>
              <a:t>: CLIC, Light Sources,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</a:rPr>
              <a:t>SuperB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09518" y="3173409"/>
            <a:ext cx="81423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Ionisation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Cooling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Facility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(ICTF)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Upgrade of Test Infrastructure at RAL for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ionisation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cooling studies</a:t>
            </a: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</a:rPr>
              <a:t>Main interested projects: Neutrino Factory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2" name="Rectangle 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9519" y="4258294"/>
            <a:ext cx="83979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WP8: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High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Acceleration </a:t>
            </a:r>
            <a:r>
              <a:rPr lang="en-US" sz="1800" b="1" i="1" u="sng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Infrastrcuture</a:t>
            </a:r>
            <a:r>
              <a:rPr lang="en-US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(HGA)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Construction at LNF of SC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C-Band High </a:t>
            </a:r>
            <a:r>
              <a:rPr kumimoji="0" lang="en-US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Infrastructure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SuperB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, FEL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09518" y="5324725"/>
            <a:ext cx="862494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WP9: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 for High Power Accelerator Components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(TIHPAC)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algn="just" eaLnBrk="0" hangingPunct="0"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</a:t>
            </a: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Design of 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infrastructures for multi MW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target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complex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tests and</a:t>
            </a:r>
            <a:r>
              <a:rPr lang="fr-FR" sz="1800" b="1" dirty="0" smtClean="0"/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 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 cryostat for SC low beta SC cavity tests 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EURISOL, ESS, MYRRHA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53927" y="1639863"/>
            <a:ext cx="3654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RTD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8" name="Bouton d'action : Retour 7">
            <a:hlinkClick r:id="rId6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08249" y="76505"/>
            <a:ext cx="274947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WP6 - SVET</a:t>
            </a:r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792163" y="2096852"/>
            <a:ext cx="7570787" cy="35750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en-GB" sz="2600" b="1" dirty="0" smtClean="0">
                <a:solidFill>
                  <a:schemeClr val="bg1"/>
                </a:solidFill>
                <a:latin typeface="Bookman Old Style" pitchFamily="18" charset="0"/>
              </a:rPr>
              <a:t>SVET: “SLS Vertical </a:t>
            </a:r>
            <a:r>
              <a:rPr lang="en-GB" sz="2600" b="1" dirty="0" err="1" smtClean="0">
                <a:solidFill>
                  <a:schemeClr val="bg1"/>
                </a:solidFill>
                <a:latin typeface="Bookman Old Style" pitchFamily="18" charset="0"/>
              </a:rPr>
              <a:t>Emittance</a:t>
            </a:r>
            <a:r>
              <a:rPr lang="en-GB" sz="2600" b="1" dirty="0" smtClean="0">
                <a:solidFill>
                  <a:schemeClr val="bg1"/>
                </a:solidFill>
                <a:latin typeface="Bookman Old Style" pitchFamily="18" charset="0"/>
              </a:rPr>
              <a:t> Tuning”</a:t>
            </a:r>
          </a:p>
          <a:p>
            <a:pPr>
              <a:lnSpc>
                <a:spcPct val="80000"/>
              </a:lnSpc>
            </a:pPr>
            <a:r>
              <a:rPr lang="en-GB" sz="2600" dirty="0" smtClean="0">
                <a:solidFill>
                  <a:schemeClr val="bg1"/>
                </a:solidFill>
                <a:latin typeface="Bookman Old Style" pitchFamily="18" charset="0"/>
              </a:rPr>
              <a:t>Objectives: </a:t>
            </a:r>
          </a:p>
          <a:p>
            <a:pPr lvl="1">
              <a:lnSpc>
                <a:spcPct val="80000"/>
              </a:lnSpc>
            </a:pP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Allow the Swiss Light Source (SLS) to be used as an R&amp;D Infrastructure</a:t>
            </a:r>
          </a:p>
          <a:p>
            <a:pPr lvl="1">
              <a:lnSpc>
                <a:spcPct val="80000"/>
              </a:lnSpc>
            </a:pP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Demonstrate ultra-small vertical </a:t>
            </a:r>
            <a:r>
              <a:rPr lang="en-GB" sz="2400" b="1" dirty="0" err="1" smtClean="0">
                <a:solidFill>
                  <a:schemeClr val="bg1"/>
                </a:solidFill>
                <a:latin typeface="Bookman Old Style" pitchFamily="18" charset="0"/>
              </a:rPr>
              <a:t>emittances</a:t>
            </a: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 as required for future Linear Collider Damping Rings (e.g. 5 nm normalized, &lt;1 pm @ 2.86 </a:t>
            </a:r>
            <a:r>
              <a:rPr lang="en-GB" sz="2400" b="1" dirty="0" err="1" smtClean="0">
                <a:solidFill>
                  <a:schemeClr val="bg1"/>
                </a:solidFill>
                <a:latin typeface="Bookman Old Style" pitchFamily="18" charset="0"/>
              </a:rPr>
              <a:t>GeV</a:t>
            </a: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 for CLIC)</a:t>
            </a:r>
          </a:p>
          <a:p>
            <a:pPr lvl="1">
              <a:lnSpc>
                <a:spcPct val="80000"/>
              </a:lnSpc>
            </a:pP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Enable to extend tests to lower energies (IBS dominated regime).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4094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08249" y="76505"/>
            <a:ext cx="274947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WP6 - SVET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4801" y="1224124"/>
            <a:ext cx="5306895" cy="1872207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indent="-609600">
              <a:lnSpc>
                <a:spcPct val="80000"/>
              </a:lnSpc>
              <a:buFont typeface="Wingdings" charset="0"/>
              <a:buNone/>
            </a:pPr>
            <a:r>
              <a:rPr lang="en-US" b="1" dirty="0" err="1" smtClean="0">
                <a:solidFill>
                  <a:schemeClr val="bg2"/>
                </a:solidFill>
              </a:rPr>
              <a:t>Emittance</a:t>
            </a:r>
            <a:r>
              <a:rPr lang="en-US" b="1" dirty="0" smtClean="0">
                <a:solidFill>
                  <a:schemeClr val="bg2"/>
                </a:solidFill>
              </a:rPr>
              <a:t> achievements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chemeClr val="bg1"/>
                </a:solidFill>
              </a:rPr>
              <a:t>Best result up to </a:t>
            </a:r>
            <a:r>
              <a:rPr lang="en-US" sz="2400" dirty="0" smtClean="0">
                <a:solidFill>
                  <a:schemeClr val="bg1"/>
                </a:solidFill>
              </a:rPr>
              <a:t>March 16, 2011</a:t>
            </a:r>
          </a:p>
          <a:p>
            <a:pPr>
              <a:lnSpc>
                <a:spcPct val="80000"/>
              </a:lnSpc>
              <a:buFont typeface="Symbol"/>
              <a:buChar char="Þ"/>
            </a:pPr>
            <a:r>
              <a:rPr lang="en-US" sz="2800" dirty="0" smtClean="0">
                <a:solidFill>
                  <a:schemeClr val="bg1"/>
                </a:solidFill>
              </a:rPr>
              <a:t> Beam height </a:t>
            </a:r>
            <a:r>
              <a:rPr lang="en-US" sz="2800" dirty="0" smtClean="0">
                <a:solidFill>
                  <a:schemeClr val="bg1"/>
                </a:solidFill>
                <a:latin typeface="Times New Roman" charset="0"/>
              </a:rPr>
              <a:t>5 </a:t>
            </a:r>
            <a:r>
              <a:rPr lang="en-US" sz="2800" dirty="0" smtClean="0">
                <a:solidFill>
                  <a:schemeClr val="bg1"/>
                </a:solidFill>
                <a:latin typeface="Times New Roman" charset="0"/>
                <a:sym typeface="Symbol" charset="0"/>
              </a:rPr>
              <a:t> </a:t>
            </a:r>
            <a:r>
              <a:rPr lang="en-US" sz="2800" dirty="0" smtClean="0">
                <a:solidFill>
                  <a:schemeClr val="bg1"/>
                </a:solidFill>
                <a:latin typeface="Times New Roman" charset="0"/>
              </a:rPr>
              <a:t>0.5 </a:t>
            </a:r>
            <a:r>
              <a:rPr lang="en-US" sz="2800" dirty="0" smtClean="0">
                <a:solidFill>
                  <a:schemeClr val="bg1"/>
                </a:solidFill>
                <a:latin typeface="Symbol" charset="0"/>
              </a:rPr>
              <a:t>m</a:t>
            </a:r>
            <a:r>
              <a:rPr lang="en-US" sz="2800" dirty="0" smtClean="0">
                <a:solidFill>
                  <a:schemeClr val="bg1"/>
                </a:solidFill>
                <a:latin typeface="Times New Roman" charset="0"/>
              </a:rPr>
              <a:t>m </a:t>
            </a:r>
            <a:r>
              <a:rPr lang="en-US" sz="2400" dirty="0" smtClean="0">
                <a:solidFill>
                  <a:schemeClr val="bg1"/>
                </a:solidFill>
                <a:latin typeface="Times New Roman" charset="0"/>
              </a:rPr>
              <a:t>RMS</a:t>
            </a:r>
            <a:r>
              <a:rPr lang="en-US" sz="2800" dirty="0" smtClean="0">
                <a:solidFill>
                  <a:schemeClr val="bg1"/>
                </a:solidFill>
                <a:latin typeface="Times New Roman" charset="0"/>
              </a:rPr>
              <a:t>  </a:t>
            </a:r>
          </a:p>
          <a:p>
            <a:pPr>
              <a:lnSpc>
                <a:spcPct val="80000"/>
              </a:lnSpc>
              <a:buFont typeface="Symbol"/>
              <a:buChar char="Þ"/>
            </a:pPr>
            <a:r>
              <a:rPr lang="en-US" sz="2800" b="1" dirty="0" smtClean="0">
                <a:solidFill>
                  <a:schemeClr val="bg1"/>
                </a:solidFill>
                <a:latin typeface="Symbol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Symbol" charset="0"/>
              </a:rPr>
              <a:t>e</a:t>
            </a:r>
            <a:r>
              <a:rPr lang="en-US" sz="2800" b="1" baseline="-25000" dirty="0" err="1" smtClean="0">
                <a:solidFill>
                  <a:schemeClr val="bg1"/>
                </a:solidFill>
                <a:latin typeface="Times New Roman" charset="0"/>
              </a:rPr>
              <a:t>y</a:t>
            </a:r>
            <a:r>
              <a:rPr lang="en-US" sz="2800" b="1" dirty="0" smtClean="0">
                <a:solidFill>
                  <a:schemeClr val="bg1"/>
                </a:solidFill>
                <a:latin typeface="Times New Roman" charset="0"/>
              </a:rPr>
              <a:t> = 1.9 </a:t>
            </a:r>
            <a:r>
              <a:rPr lang="en-US" sz="2800" b="1" dirty="0" smtClean="0">
                <a:solidFill>
                  <a:schemeClr val="bg1"/>
                </a:solidFill>
                <a:latin typeface="Times New Roman" charset="0"/>
                <a:sym typeface="Symbol" charset="0"/>
              </a:rPr>
              <a:t></a:t>
            </a:r>
            <a:r>
              <a:rPr lang="en-US" sz="2800" b="1" dirty="0" smtClean="0">
                <a:solidFill>
                  <a:schemeClr val="bg1"/>
                </a:solidFill>
                <a:latin typeface="Times New Roman" charset="0"/>
              </a:rPr>
              <a:t> 0.4 pm</a:t>
            </a:r>
            <a:endParaRPr lang="en-US" sz="2800" b="1" dirty="0">
              <a:solidFill>
                <a:schemeClr val="bg1"/>
              </a:solidFill>
              <a:latin typeface="Times New Roman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1160749"/>
            <a:ext cx="403194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3690093"/>
            <a:ext cx="9048040" cy="54006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sz="4000" b="1" dirty="0" smtClean="0">
                <a:solidFill>
                  <a:schemeClr val="bg1"/>
                </a:solidFill>
              </a:rPr>
              <a:t>Vertical </a:t>
            </a:r>
            <a:r>
              <a:rPr lang="en-GB" sz="4000" b="1" dirty="0" err="1" smtClean="0">
                <a:solidFill>
                  <a:schemeClr val="bg1"/>
                </a:solidFill>
              </a:rPr>
              <a:t>emittance</a:t>
            </a:r>
            <a:r>
              <a:rPr lang="en-GB" sz="4000" b="1" dirty="0">
                <a:solidFill>
                  <a:schemeClr val="bg1"/>
                </a:solidFill>
              </a:rPr>
              <a:t> </a:t>
            </a:r>
            <a:r>
              <a:rPr lang="en-GB" sz="4000" b="1" dirty="0" smtClean="0">
                <a:solidFill>
                  <a:schemeClr val="bg1"/>
                </a:solidFill>
              </a:rPr>
              <a:t>WORLD RECORD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91787" y="4230153"/>
            <a:ext cx="1752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800" b="1" dirty="0" smtClean="0">
                <a:solidFill>
                  <a:schemeClr val="bg1"/>
                </a:solidFill>
              </a:rPr>
              <a:t>End 2012: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9" name="Picture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0326" y="4230153"/>
            <a:ext cx="7155580" cy="258840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278574" y="5440229"/>
            <a:ext cx="2710999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 err="1" smtClean="0">
                <a:solidFill>
                  <a:schemeClr val="bg1"/>
                </a:solidFill>
                <a:latin typeface="Symbol" charset="0"/>
              </a:rPr>
              <a:t>e</a:t>
            </a:r>
            <a:r>
              <a:rPr lang="en-US" sz="2800" b="1" baseline="-25000" dirty="0" err="1" smtClean="0">
                <a:solidFill>
                  <a:schemeClr val="bg1"/>
                </a:solidFill>
                <a:latin typeface="Times New Roman" charset="0"/>
              </a:rPr>
              <a:t>y</a:t>
            </a:r>
            <a:r>
              <a:rPr lang="en-US" sz="2800" b="1" dirty="0" smtClean="0">
                <a:solidFill>
                  <a:schemeClr val="bg1"/>
                </a:solidFill>
                <a:latin typeface="Times New Roman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</a:rPr>
              <a:t>= </a:t>
            </a:r>
            <a:r>
              <a:rPr lang="en-US" sz="2800" b="1" dirty="0" smtClean="0">
                <a:solidFill>
                  <a:schemeClr val="bg1"/>
                </a:solidFill>
                <a:latin typeface="Times New Roman" charset="0"/>
              </a:rPr>
              <a:t>0.9 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sym typeface="Symbol" charset="0"/>
              </a:rPr>
              <a:t>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</a:rPr>
              <a:t> 0.4 pm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72200" y="5895251"/>
            <a:ext cx="26150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with beam </a:t>
            </a:r>
            <a:r>
              <a:rPr lang="en-GB" b="1" dirty="0">
                <a:solidFill>
                  <a:schemeClr val="bg1"/>
                </a:solidFill>
              </a:rPr>
              <a:t>of 400 mA</a:t>
            </a:r>
            <a:endParaRPr lang="fr-FR" dirty="0"/>
          </a:p>
        </p:txBody>
      </p:sp>
      <p:sp>
        <p:nvSpPr>
          <p:cNvPr id="12" name="Bouton d'action : Retour 11">
            <a:hlinkClick r:id="rId5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6767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08249" y="76505"/>
            <a:ext cx="274947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WP6 - SVET</a:t>
            </a:r>
          </a:p>
        </p:txBody>
      </p:sp>
      <p:sp>
        <p:nvSpPr>
          <p:cNvPr id="11" name="Content Placeholder 11"/>
          <p:cNvSpPr txBox="1">
            <a:spLocks/>
          </p:cNvSpPr>
          <p:nvPr/>
        </p:nvSpPr>
        <p:spPr>
          <a:xfrm>
            <a:off x="32320" y="1648847"/>
            <a:ext cx="9111680" cy="5200533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After re-alignment campaign of last autumn, series of MD shifts scheduled (end of 2011)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Beam of 400 mA stored in top up mode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Different methods of coupling suppression using 36 skew </a:t>
            </a:r>
            <a:r>
              <a:rPr lang="en-GB" sz="2000" b="1" dirty="0" err="1" smtClean="0">
                <a:solidFill>
                  <a:schemeClr val="bg1"/>
                </a:solidFill>
              </a:rPr>
              <a:t>quadrupoles</a:t>
            </a:r>
            <a:r>
              <a:rPr lang="en-GB" sz="2000" b="1" dirty="0" smtClean="0">
                <a:solidFill>
                  <a:schemeClr val="bg1"/>
                </a:solidFill>
              </a:rPr>
              <a:t> (combination of response matrix based correction and random walk optimisation) 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Performance of existing </a:t>
            </a:r>
            <a:r>
              <a:rPr lang="en-GB" sz="2000" b="1" dirty="0" err="1" smtClean="0">
                <a:solidFill>
                  <a:schemeClr val="bg1"/>
                </a:solidFill>
              </a:rPr>
              <a:t>emittance</a:t>
            </a:r>
            <a:r>
              <a:rPr lang="en-GB" sz="2000" b="1" dirty="0" smtClean="0">
                <a:solidFill>
                  <a:schemeClr val="bg1"/>
                </a:solidFill>
              </a:rPr>
              <a:t> monitor had to be further stretched to get beam profile data at a size of around 3-4μm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Vertical </a:t>
            </a:r>
            <a:r>
              <a:rPr lang="en-GB" sz="2000" b="1" dirty="0" err="1" smtClean="0">
                <a:solidFill>
                  <a:schemeClr val="bg1"/>
                </a:solidFill>
              </a:rPr>
              <a:t>emittance</a:t>
            </a:r>
            <a:r>
              <a:rPr lang="en-GB" sz="2000" b="1" dirty="0" smtClean="0">
                <a:solidFill>
                  <a:schemeClr val="bg1"/>
                </a:solidFill>
              </a:rPr>
              <a:t> reduced to a minimum value of 0.9±0.4pm (CLIC damping rings target vertical </a:t>
            </a:r>
            <a:r>
              <a:rPr lang="en-GB" sz="2000" b="1" dirty="0" err="1" smtClean="0">
                <a:solidFill>
                  <a:schemeClr val="bg1"/>
                </a:solidFill>
              </a:rPr>
              <a:t>emittance</a:t>
            </a:r>
            <a:r>
              <a:rPr lang="en-GB" sz="2000" b="1" dirty="0" smtClean="0">
                <a:solidFill>
                  <a:schemeClr val="bg1"/>
                </a:solidFill>
              </a:rPr>
              <a:t>) which is a new world record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Work in progress for reproducibility of this result and understanding of systematic model errors </a:t>
            </a:r>
          </a:p>
          <a:p>
            <a:pPr>
              <a:spcBef>
                <a:spcPts val="600"/>
              </a:spcBef>
            </a:pPr>
            <a:r>
              <a:rPr lang="en-GB" sz="2000" b="1" dirty="0" smtClean="0">
                <a:solidFill>
                  <a:schemeClr val="bg1"/>
                </a:solidFill>
              </a:rPr>
              <a:t>Even at this early stage of analysis, this achievement is remarkable, demonstrating the potential of the applied methods and measurement techniques at the SLS storage ring</a:t>
            </a:r>
            <a:endParaRPr lang="en-US" sz="2000" b="1" dirty="0" smtClean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9739" y="1155533"/>
            <a:ext cx="6097182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GB" sz="2800" b="1" dirty="0">
                <a:solidFill>
                  <a:schemeClr val="bg1"/>
                </a:solidFill>
              </a:rPr>
              <a:t>Vertical </a:t>
            </a:r>
            <a:r>
              <a:rPr lang="en-GB" sz="2800" b="1" dirty="0" err="1">
                <a:solidFill>
                  <a:schemeClr val="bg1"/>
                </a:solidFill>
              </a:rPr>
              <a:t>emittance</a:t>
            </a:r>
            <a:r>
              <a:rPr lang="en-GB" sz="2800" b="1" dirty="0">
                <a:solidFill>
                  <a:schemeClr val="bg1"/>
                </a:solidFill>
              </a:rPr>
              <a:t> WORLD RECORD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563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9547" y="76505"/>
            <a:ext cx="264687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WP7 - ICTF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3629" y="3934795"/>
            <a:ext cx="79096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7.1 </a:t>
            </a:r>
            <a:r>
              <a:rPr lang="en-US" sz="2400" b="1" dirty="0" smtClean="0">
                <a:solidFill>
                  <a:schemeClr val="bg1"/>
                </a:solidFill>
              </a:rPr>
              <a:t>ICTF </a:t>
            </a:r>
            <a:r>
              <a:rPr lang="en-US" sz="2400" b="1" dirty="0">
                <a:solidFill>
                  <a:schemeClr val="bg1"/>
                </a:solidFill>
              </a:rPr>
              <a:t>RF power </a:t>
            </a:r>
            <a:r>
              <a:rPr lang="en-US" sz="2400" b="1" dirty="0" smtClean="0">
                <a:solidFill>
                  <a:schemeClr val="bg1"/>
                </a:solidFill>
              </a:rPr>
              <a:t>infrastructure</a:t>
            </a:r>
          </a:p>
          <a:p>
            <a:pPr algn="l"/>
            <a:r>
              <a:rPr lang="en-US" dirty="0" smtClean="0">
                <a:solidFill>
                  <a:schemeClr val="bg1"/>
                </a:solidFill>
              </a:rPr>
              <a:t>Including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Specification and Design of RF </a:t>
            </a:r>
            <a:r>
              <a:rPr lang="en-US" dirty="0">
                <a:solidFill>
                  <a:schemeClr val="bg1"/>
                </a:solidFill>
              </a:rPr>
              <a:t>power distribution system for MICE </a:t>
            </a:r>
            <a:r>
              <a:rPr lang="en-US" dirty="0" err="1" smtClean="0">
                <a:solidFill>
                  <a:schemeClr val="bg1"/>
                </a:solidFill>
              </a:rPr>
              <a:t>stepVI</a:t>
            </a:r>
            <a:endParaRPr lang="en-US" dirty="0">
              <a:solidFill>
                <a:schemeClr val="bg1"/>
              </a:solidFill>
            </a:endParaRP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Assembly, test and commissioning of RF High Power Amplifiers</a:t>
            </a:r>
            <a:endParaRPr lang="en-US" dirty="0">
              <a:solidFill>
                <a:schemeClr val="bg1"/>
              </a:solidFill>
            </a:endParaRP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7.2 Novel </a:t>
            </a:r>
            <a:r>
              <a:rPr lang="en-US" sz="2400" b="1" dirty="0">
                <a:solidFill>
                  <a:schemeClr val="bg1"/>
                </a:solidFill>
              </a:rPr>
              <a:t>pulsed RF power amplifier design</a:t>
            </a:r>
          </a:p>
          <a:p>
            <a:pPr algn="l"/>
            <a:r>
              <a:rPr lang="fr-FR" dirty="0" err="1" smtClean="0">
                <a:solidFill>
                  <a:schemeClr val="bg1"/>
                </a:solidFill>
              </a:rPr>
              <a:t>Including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fr-FR" dirty="0" err="1" smtClean="0">
                <a:solidFill>
                  <a:schemeClr val="bg1"/>
                </a:solidFill>
              </a:rPr>
              <a:t>Development</a:t>
            </a:r>
            <a:r>
              <a:rPr lang="fr-FR" dirty="0" smtClean="0">
                <a:solidFill>
                  <a:schemeClr val="bg1"/>
                </a:solidFill>
              </a:rPr>
              <a:t> and test of </a:t>
            </a:r>
            <a:r>
              <a:rPr lang="fr-FR" dirty="0" err="1" smtClean="0">
                <a:solidFill>
                  <a:schemeClr val="bg1"/>
                </a:solidFill>
              </a:rPr>
              <a:t>Diacrode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err="1" smtClean="0">
                <a:solidFill>
                  <a:schemeClr val="bg1"/>
                </a:solidFill>
              </a:rPr>
              <a:t>based</a:t>
            </a:r>
            <a:r>
              <a:rPr lang="fr-FR" dirty="0" smtClean="0">
                <a:solidFill>
                  <a:schemeClr val="bg1"/>
                </a:solidFill>
              </a:rPr>
              <a:t> High power amplifier</a:t>
            </a:r>
          </a:p>
        </p:txBody>
      </p:sp>
      <p:sp>
        <p:nvSpPr>
          <p:cNvPr id="7" name="Content Placeholder 11"/>
          <p:cNvSpPr txBox="1">
            <a:spLocks/>
          </p:cNvSpPr>
          <p:nvPr/>
        </p:nvSpPr>
        <p:spPr>
          <a:xfrm>
            <a:off x="359532" y="1376773"/>
            <a:ext cx="8593788" cy="2304256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GB" sz="3000" b="1" dirty="0" smtClean="0">
                <a:solidFill>
                  <a:schemeClr val="bg1"/>
                </a:solidFill>
                <a:latin typeface="Bookman Old Style" pitchFamily="18" charset="0"/>
              </a:rPr>
              <a:t>ICTF: “Ionization Cooling Test Facility” @ RAL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600" b="1" dirty="0">
                <a:solidFill>
                  <a:schemeClr val="bg1"/>
                </a:solidFill>
                <a:latin typeface="Bookman Old Style" pitchFamily="18" charset="0"/>
              </a:rPr>
              <a:t>f</a:t>
            </a:r>
            <a:r>
              <a:rPr lang="en-GB" sz="2600" b="1" dirty="0" smtClean="0">
                <a:solidFill>
                  <a:schemeClr val="bg1"/>
                </a:solidFill>
                <a:latin typeface="Bookman Old Style" pitchFamily="18" charset="0"/>
              </a:rPr>
              <a:t>or testing the cooling of </a:t>
            </a:r>
            <a:r>
              <a:rPr lang="en-GB" sz="2600" b="1" dirty="0" err="1" smtClean="0">
                <a:solidFill>
                  <a:schemeClr val="bg1"/>
                </a:solidFill>
                <a:latin typeface="Bookman Old Style" pitchFamily="18" charset="0"/>
              </a:rPr>
              <a:t>muon</a:t>
            </a:r>
            <a:r>
              <a:rPr lang="en-GB" sz="2600" b="1" dirty="0" smtClean="0">
                <a:solidFill>
                  <a:schemeClr val="bg1"/>
                </a:solidFill>
                <a:latin typeface="Bookman Old Style" pitchFamily="18" charset="0"/>
              </a:rPr>
              <a:t> beam with the aim of developing neutrino factory</a:t>
            </a:r>
          </a:p>
          <a:p>
            <a:pPr marL="0" indent="0">
              <a:lnSpc>
                <a:spcPct val="80000"/>
              </a:lnSpc>
              <a:buNone/>
            </a:pPr>
            <a:endParaRPr lang="en-GB" sz="24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>
              <a:lnSpc>
                <a:spcPct val="80000"/>
              </a:lnSpc>
            </a:pPr>
            <a:r>
              <a:rPr lang="en-GB" sz="2600" dirty="0" smtClean="0">
                <a:solidFill>
                  <a:schemeClr val="bg1"/>
                </a:solidFill>
                <a:latin typeface="Bookman Old Style" pitchFamily="18" charset="0"/>
              </a:rPr>
              <a:t>Objective within TIARA: </a:t>
            </a:r>
          </a:p>
          <a:p>
            <a:pPr lvl="1">
              <a:lnSpc>
                <a:spcPct val="80000"/>
              </a:lnSpc>
            </a:pPr>
            <a:r>
              <a:rPr lang="en-GB" sz="2400" b="1" dirty="0" smtClean="0">
                <a:solidFill>
                  <a:schemeClr val="bg1"/>
                </a:solidFill>
                <a:latin typeface="Bookman Old Style" pitchFamily="18" charset="0"/>
              </a:rPr>
              <a:t>Upgrade of the RF system of the experimental Hall  for High power operation</a:t>
            </a:r>
          </a:p>
        </p:txBody>
      </p:sp>
      <p:pic>
        <p:nvPicPr>
          <p:cNvPr id="8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32" y="4689140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44479" y="5189130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3508" y="6191810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9579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9547" y="76505"/>
            <a:ext cx="264687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WP7 - ICTF</a:t>
            </a:r>
          </a:p>
        </p:txBody>
      </p:sp>
      <p:pic>
        <p:nvPicPr>
          <p:cNvPr id="11" name="Content Placeholder 5"/>
          <p:cNvPicPr>
            <a:picLocks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7539" y="3323058"/>
            <a:ext cx="3916389" cy="335126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2" name="Picture 3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085330" y="3292015"/>
            <a:ext cx="5092610" cy="341334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381818" y="2638982"/>
            <a:ext cx="28905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Coax distribution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524" y="2337908"/>
            <a:ext cx="315977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Amplifier to cavity </a:t>
            </a:r>
            <a:endParaRPr lang="en-GB" sz="2800" b="1" dirty="0" smtClean="0">
              <a:solidFill>
                <a:schemeClr val="bg1"/>
              </a:solidFill>
            </a:endParaRPr>
          </a:p>
          <a:p>
            <a:r>
              <a:rPr lang="en-GB" sz="2800" b="1" dirty="0" smtClean="0">
                <a:solidFill>
                  <a:schemeClr val="bg1"/>
                </a:solidFill>
              </a:rPr>
              <a:t>distribution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39" y="1221164"/>
            <a:ext cx="89356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2800" b="1" dirty="0">
                <a:solidFill>
                  <a:schemeClr val="bg1"/>
                </a:solidFill>
              </a:rPr>
              <a:t>Specification and Design of RF power distribution system for MICE </a:t>
            </a:r>
            <a:r>
              <a:rPr lang="en-US" sz="2800" b="1" dirty="0" err="1">
                <a:solidFill>
                  <a:schemeClr val="bg1"/>
                </a:solidFill>
              </a:rPr>
              <a:t>stepVI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3275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85194" y="76505"/>
            <a:ext cx="2595583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WP8 - HGA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603200" y="1844824"/>
            <a:ext cx="8136903" cy="45005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it-IT" sz="2800" dirty="0" smtClean="0">
                <a:solidFill>
                  <a:schemeClr val="bg1"/>
                </a:solidFill>
              </a:rPr>
              <a:t>Goal: </a:t>
            </a:r>
            <a:r>
              <a:rPr lang="en-US" sz="2800" b="1" dirty="0" smtClean="0">
                <a:solidFill>
                  <a:schemeClr val="bg1"/>
                </a:solidFill>
              </a:rPr>
              <a:t>energy upgrade of the </a:t>
            </a:r>
            <a:r>
              <a:rPr lang="en-US" sz="2800" b="1" dirty="0" err="1" smtClean="0">
                <a:solidFill>
                  <a:schemeClr val="bg1"/>
                </a:solidFill>
              </a:rPr>
              <a:t>Frascati</a:t>
            </a:r>
            <a:r>
              <a:rPr lang="en-US" sz="2800" b="1" dirty="0" smtClean="0">
                <a:solidFill>
                  <a:schemeClr val="bg1"/>
                </a:solidFill>
              </a:rPr>
              <a:t> SPARC test-facility </a:t>
            </a:r>
            <a:r>
              <a:rPr lang="en-US" sz="2800" b="1" dirty="0" err="1" smtClean="0">
                <a:solidFill>
                  <a:schemeClr val="bg1"/>
                </a:solidFill>
              </a:rPr>
              <a:t>linac</a:t>
            </a:r>
            <a:r>
              <a:rPr lang="en-US" sz="2800" b="1" dirty="0" smtClean="0">
                <a:solidFill>
                  <a:schemeClr val="bg1"/>
                </a:solidFill>
              </a:rPr>
              <a:t> for studying </a:t>
            </a:r>
            <a:r>
              <a:rPr lang="fr-FR" sz="2800" b="1" dirty="0" smtClean="0">
                <a:solidFill>
                  <a:schemeClr val="bg1"/>
                </a:solidFill>
              </a:rPr>
              <a:t>SASE-FEL </a:t>
            </a:r>
            <a:r>
              <a:rPr lang="fr-FR" sz="2800" b="1" dirty="0" err="1">
                <a:solidFill>
                  <a:schemeClr val="bg1"/>
                </a:solidFill>
              </a:rPr>
              <a:t>based</a:t>
            </a:r>
            <a:r>
              <a:rPr lang="fr-FR" sz="2800" b="1" dirty="0">
                <a:solidFill>
                  <a:schemeClr val="bg1"/>
                </a:solidFill>
              </a:rPr>
              <a:t> X-ray </a:t>
            </a:r>
            <a:r>
              <a:rPr lang="fr-FR" sz="2800" b="1" dirty="0" smtClean="0">
                <a:solidFill>
                  <a:schemeClr val="bg1"/>
                </a:solidFill>
              </a:rPr>
              <a:t>source 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chemeClr val="bg1"/>
                </a:solidFill>
              </a:rPr>
              <a:t> by designing, constructing and commissioning 2 C-band (f=5712 MHz) TW high-gradient accelerating structures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800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chemeClr val="bg1"/>
                </a:solidFill>
              </a:rPr>
              <a:t>Work Breakdown:	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WP8.1 : Study of SPARC upgrade in Energy (INFN)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WP8.2 : RF Low level Electronics for SPARC (PSI)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WP8.3 : Construction and test of 2 C-band sections (INFN)</a:t>
            </a:r>
          </a:p>
          <a:p>
            <a:pPr marL="0" indent="0">
              <a:lnSpc>
                <a:spcPct val="80000"/>
              </a:lnSpc>
              <a:buNone/>
            </a:pPr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1299" y="5621178"/>
            <a:ext cx="1003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2013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45" y="4945271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6315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85194" y="76505"/>
            <a:ext cx="2595583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WP8 - HGA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361595" y="1052736"/>
            <a:ext cx="8686800" cy="649204"/>
          </a:xfrm>
          <a:prstGeom prst="rect">
            <a:avLst/>
          </a:prstGeom>
        </p:spPr>
        <p:txBody>
          <a:bodyPr>
            <a:no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it-IT" sz="2800" b="1" dirty="0" smtClean="0">
                <a:solidFill>
                  <a:schemeClr val="bg1"/>
                </a:solidFill>
              </a:rPr>
              <a:t>Status of C-band (5712 MHz) TW accelerating sections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395536" y="1844824"/>
            <a:ext cx="9001000" cy="504056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it-IT" sz="2000" dirty="0" smtClean="0">
                <a:solidFill>
                  <a:schemeClr val="bg1"/>
                </a:solidFill>
              </a:rPr>
              <a:t>Design of TW structures for SPARC 	</a:t>
            </a:r>
          </a:p>
          <a:p>
            <a:endParaRPr lang="it-IT" sz="2000" dirty="0" smtClean="0">
              <a:solidFill>
                <a:schemeClr val="bg1"/>
              </a:solidFill>
            </a:endParaRPr>
          </a:p>
          <a:p>
            <a:endParaRPr lang="it-IT" sz="2400" dirty="0" smtClean="0">
              <a:solidFill>
                <a:schemeClr val="bg1"/>
              </a:solidFill>
            </a:endParaRPr>
          </a:p>
          <a:p>
            <a:r>
              <a:rPr lang="it-IT" sz="2000" dirty="0" smtClean="0">
                <a:solidFill>
                  <a:schemeClr val="bg1"/>
                </a:solidFill>
              </a:rPr>
              <a:t>Realization of a prototype with a reduced number of cells</a:t>
            </a:r>
          </a:p>
          <a:p>
            <a:endParaRPr lang="it-IT" sz="2000" dirty="0" smtClean="0">
              <a:solidFill>
                <a:schemeClr val="bg1"/>
              </a:solidFill>
            </a:endParaRPr>
          </a:p>
          <a:p>
            <a:endParaRPr lang="it-IT" sz="2400" dirty="0" smtClean="0">
              <a:solidFill>
                <a:schemeClr val="bg1"/>
              </a:solidFill>
            </a:endParaRPr>
          </a:p>
          <a:p>
            <a:r>
              <a:rPr lang="it-IT" sz="2000" dirty="0" smtClean="0">
                <a:solidFill>
                  <a:schemeClr val="bg1"/>
                </a:solidFill>
              </a:rPr>
              <a:t>Test at high power @ KEK of the prototype	</a:t>
            </a:r>
          </a:p>
          <a:p>
            <a:endParaRPr lang="it-IT" sz="2400" dirty="0" smtClean="0">
              <a:solidFill>
                <a:schemeClr val="bg1"/>
              </a:solidFill>
            </a:endParaRPr>
          </a:p>
          <a:p>
            <a:endParaRPr lang="it-IT" sz="2400" dirty="0" smtClean="0">
              <a:solidFill>
                <a:schemeClr val="bg1"/>
              </a:solidFill>
            </a:endParaRPr>
          </a:p>
          <a:p>
            <a:r>
              <a:rPr lang="it-IT" sz="2000" dirty="0" smtClean="0">
                <a:solidFill>
                  <a:schemeClr val="bg1"/>
                </a:solidFill>
              </a:rPr>
              <a:t>Tuning of the prototype</a:t>
            </a:r>
          </a:p>
          <a:p>
            <a:pPr marL="0" indent="0">
              <a:buNone/>
            </a:pPr>
            <a:endParaRPr lang="it-IT" sz="2400" dirty="0" smtClean="0">
              <a:solidFill>
                <a:schemeClr val="bg1"/>
              </a:solidFill>
            </a:endParaRPr>
          </a:p>
          <a:p>
            <a:endParaRPr lang="it-IT" sz="2400" dirty="0" smtClean="0">
              <a:solidFill>
                <a:schemeClr val="bg1"/>
              </a:solidFill>
            </a:endParaRPr>
          </a:p>
          <a:p>
            <a:r>
              <a:rPr lang="it-IT" sz="2000" dirty="0" smtClean="0">
                <a:solidFill>
                  <a:schemeClr val="bg1"/>
                </a:solidFill>
              </a:rPr>
              <a:t>Inspection of the cells and coupler status after </a:t>
            </a:r>
          </a:p>
          <a:p>
            <a:pPr marL="0" indent="0">
              <a:buNone/>
            </a:pPr>
            <a:r>
              <a:rPr lang="it-IT" sz="2000" dirty="0" smtClean="0">
                <a:solidFill>
                  <a:schemeClr val="bg1"/>
                </a:solidFill>
              </a:rPr>
              <a:t>      high power RF tests </a:t>
            </a:r>
          </a:p>
          <a:p>
            <a:pPr marL="0" indent="0">
              <a:buFontTx/>
              <a:buNone/>
            </a:pPr>
            <a:r>
              <a:rPr lang="it-IT" sz="2000" dirty="0" smtClean="0">
                <a:solidFill>
                  <a:schemeClr val="bg1"/>
                </a:solidFill>
              </a:rPr>
              <a:t>					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9" name="Picture 3" descr="C:\Higo\2010\C-band\C-band High Gradiennt Test at KEK\Summary\All setup SKIP and Frascati test structu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216" y="3014987"/>
            <a:ext cx="1542040" cy="171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accent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fig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794" y="4005163"/>
            <a:ext cx="2068290" cy="158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688" y="5110443"/>
            <a:ext cx="2513272" cy="1736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Image 11" descr="Description : fig13b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995" y="1484784"/>
            <a:ext cx="1709760" cy="1343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2048092"/>
            <a:ext cx="2061497" cy="130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" y="1844824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3" y="2696388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8" y="4597078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03" y="3613934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9" y="5580829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0076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85194" y="76505"/>
            <a:ext cx="2595583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WP8 - HGA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361595" y="1160748"/>
            <a:ext cx="8686800" cy="1008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it-IT" sz="2800" b="1" dirty="0" smtClean="0">
                <a:solidFill>
                  <a:schemeClr val="bg1"/>
                </a:solidFill>
              </a:rPr>
              <a:t>Status of C-band (5712 MHz) TW accelerating sections</a:t>
            </a:r>
          </a:p>
          <a:p>
            <a:r>
              <a:rPr lang="it-IT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 progress)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egnaposto contenuto 2"/>
          <p:cNvSpPr txBox="1">
            <a:spLocks/>
          </p:cNvSpPr>
          <p:nvPr/>
        </p:nvSpPr>
        <p:spPr>
          <a:xfrm>
            <a:off x="457200" y="2511149"/>
            <a:ext cx="8485978" cy="359703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it-IT" sz="3000" b="1" dirty="0">
                <a:solidFill>
                  <a:schemeClr val="bg1"/>
                </a:solidFill>
              </a:rPr>
              <a:t>F</a:t>
            </a:r>
            <a:r>
              <a:rPr lang="it-IT" sz="3000" b="1" dirty="0" smtClean="0">
                <a:solidFill>
                  <a:schemeClr val="bg1"/>
                </a:solidFill>
              </a:rPr>
              <a:t>irst accelerating structure :</a:t>
            </a:r>
          </a:p>
          <a:p>
            <a:pPr lvl="1"/>
            <a:r>
              <a:rPr lang="it-IT" sz="2600" dirty="0" smtClean="0">
                <a:solidFill>
                  <a:schemeClr val="bg1"/>
                </a:solidFill>
              </a:rPr>
              <a:t>The cells have been fabricated and are beeing </a:t>
            </a:r>
            <a:r>
              <a:rPr lang="it-IT" sz="2600" b="1" dirty="0" smtClean="0">
                <a:solidFill>
                  <a:schemeClr val="bg1"/>
                </a:solidFill>
              </a:rPr>
              <a:t>brazed</a:t>
            </a:r>
          </a:p>
          <a:p>
            <a:pPr lvl="1"/>
            <a:r>
              <a:rPr lang="it-IT" sz="2600" dirty="0" smtClean="0">
                <a:solidFill>
                  <a:schemeClr val="bg1"/>
                </a:solidFill>
              </a:rPr>
              <a:t>The </a:t>
            </a:r>
            <a:r>
              <a:rPr lang="it-IT" sz="2600" b="1" dirty="0" smtClean="0">
                <a:solidFill>
                  <a:schemeClr val="bg1"/>
                </a:solidFill>
              </a:rPr>
              <a:t>input/output couplers </a:t>
            </a:r>
            <a:r>
              <a:rPr lang="it-IT" sz="2600" dirty="0" smtClean="0">
                <a:solidFill>
                  <a:schemeClr val="bg1"/>
                </a:solidFill>
              </a:rPr>
              <a:t>have been fabricated and the brazing is in progress </a:t>
            </a:r>
          </a:p>
          <a:p>
            <a:r>
              <a:rPr lang="it-IT" sz="3000" b="1" dirty="0" smtClean="0">
                <a:solidFill>
                  <a:schemeClr val="bg1"/>
                </a:solidFill>
              </a:rPr>
              <a:t>Second </a:t>
            </a:r>
            <a:r>
              <a:rPr lang="it-IT" sz="3000" b="1" dirty="0">
                <a:solidFill>
                  <a:schemeClr val="bg1"/>
                </a:solidFill>
              </a:rPr>
              <a:t>accelerating structure :</a:t>
            </a:r>
          </a:p>
          <a:p>
            <a:pPr lvl="1"/>
            <a:r>
              <a:rPr lang="it-IT" sz="2600" dirty="0" smtClean="0">
                <a:solidFill>
                  <a:schemeClr val="bg1"/>
                </a:solidFill>
              </a:rPr>
              <a:t>The cells are under fabrication</a:t>
            </a:r>
            <a:endParaRPr lang="en-US" sz="2600" dirty="0">
              <a:solidFill>
                <a:schemeClr val="bg1"/>
              </a:solidFill>
            </a:endParaRPr>
          </a:p>
          <a:p>
            <a:pPr lvl="1"/>
            <a:r>
              <a:rPr lang="it-IT" sz="2600" dirty="0" smtClean="0">
                <a:solidFill>
                  <a:schemeClr val="bg1"/>
                </a:solidFill>
              </a:rPr>
              <a:t>The </a:t>
            </a:r>
            <a:r>
              <a:rPr lang="it-IT" sz="2600" b="1" dirty="0" smtClean="0">
                <a:solidFill>
                  <a:schemeClr val="bg1"/>
                </a:solidFill>
              </a:rPr>
              <a:t>input/output couplers </a:t>
            </a:r>
            <a:r>
              <a:rPr lang="it-IT" sz="2600" dirty="0" smtClean="0">
                <a:solidFill>
                  <a:schemeClr val="bg1"/>
                </a:solidFill>
              </a:rPr>
              <a:t>are under fabrication</a:t>
            </a:r>
            <a:endParaRPr lang="en-US" sz="2600" dirty="0" smtClean="0">
              <a:solidFill>
                <a:schemeClr val="bg1"/>
              </a:solidFill>
            </a:endParaRPr>
          </a:p>
          <a:p>
            <a:pPr marL="0" indent="0">
              <a:buFontTx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1585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34587" y="76505"/>
            <a:ext cx="3296800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WP9 - TIHPAC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0271" y="2294608"/>
            <a:ext cx="4907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9.1 </a:t>
            </a:r>
            <a:r>
              <a:rPr lang="en-US" sz="2400" b="1" dirty="0" smtClean="0">
                <a:solidFill>
                  <a:schemeClr val="bg1"/>
                </a:solidFill>
              </a:rPr>
              <a:t>Design Multi </a:t>
            </a:r>
            <a:r>
              <a:rPr lang="en-US" sz="2400" b="1" dirty="0">
                <a:solidFill>
                  <a:schemeClr val="bg1"/>
                </a:solidFill>
              </a:rPr>
              <a:t>MW Irradiation Facility for complex target </a:t>
            </a:r>
            <a:r>
              <a:rPr lang="en-US" sz="2400" b="1" dirty="0" smtClean="0">
                <a:solidFill>
                  <a:schemeClr val="bg1"/>
                </a:solidFill>
              </a:rPr>
              <a:t>testing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1052736"/>
            <a:ext cx="87636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TIHPAC: Test Infrastructure for High Power Accelerator Components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0998" y="2096852"/>
            <a:ext cx="3736741" cy="1744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 descr="Poster_Extrac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293097"/>
            <a:ext cx="6839743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863588" y="3857283"/>
            <a:ext cx="7200799" cy="5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tabLst>
                <a:tab pos="806450" algn="l"/>
              </a:tabLst>
              <a:defRPr/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Preliminary liquid concept Engineering detail</a:t>
            </a:r>
          </a:p>
        </p:txBody>
      </p:sp>
    </p:spTree>
    <p:extLst>
      <p:ext uri="{BB962C8B-B14F-4D97-AF65-F5344CB8AC3E}">
        <p14:creationId xmlns:p14="http://schemas.microsoft.com/office/powerpoint/2010/main" val="2783827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34587" y="76505"/>
            <a:ext cx="3296800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WP9 - TIHPAC</a:t>
            </a:r>
          </a:p>
        </p:txBody>
      </p:sp>
      <p:sp>
        <p:nvSpPr>
          <p:cNvPr id="5" name="Bouton d'action : Retour 4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2905" y="1412776"/>
            <a:ext cx="8388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9.2 Design </a:t>
            </a:r>
            <a:r>
              <a:rPr lang="en-US" sz="2400" b="1" dirty="0">
                <a:solidFill>
                  <a:schemeClr val="bg1"/>
                </a:solidFill>
              </a:rPr>
              <a:t>of a fully equipped low beta Cavities Test </a:t>
            </a:r>
            <a:r>
              <a:rPr lang="en-US" sz="2400" b="1" dirty="0" smtClean="0">
                <a:solidFill>
                  <a:schemeClr val="bg1"/>
                </a:solidFill>
              </a:rPr>
              <a:t>Cryostat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7" name="Picture 17" descr="AP04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/>
          <a:stretch>
            <a:fillRect/>
          </a:stretch>
        </p:blipFill>
        <p:spPr bwMode="auto">
          <a:xfrm>
            <a:off x="251520" y="3789040"/>
            <a:ext cx="2016224" cy="1764373"/>
          </a:xfrm>
          <a:prstGeom prst="rect">
            <a:avLst/>
          </a:prstGeom>
          <a:noFill/>
        </p:spPr>
      </p:pic>
      <p:pic>
        <p:nvPicPr>
          <p:cNvPr id="9" name="Picture 126" descr="Ens-cavite-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228778"/>
            <a:ext cx="3290532" cy="1629222"/>
          </a:xfrm>
          <a:prstGeom prst="rect">
            <a:avLst/>
          </a:prstGeom>
          <a:noFill/>
        </p:spPr>
      </p:pic>
      <p:pic>
        <p:nvPicPr>
          <p:cNvPr id="10" name="Picture 27" descr="64"/>
          <p:cNvPicPr>
            <a:picLocks noChangeAspect="1" noChangeArrowheads="1"/>
          </p:cNvPicPr>
          <p:nvPr/>
        </p:nvPicPr>
        <p:blipFill>
          <a:blip r:embed="rId5" cstate="print"/>
          <a:srcRect r="581"/>
          <a:stretch>
            <a:fillRect/>
          </a:stretch>
        </p:blipFill>
        <p:spPr bwMode="auto">
          <a:xfrm>
            <a:off x="3923928" y="4951412"/>
            <a:ext cx="1562100" cy="190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coupe-4-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070333"/>
            <a:ext cx="993676" cy="278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8"/>
          <p:cNvPicPr>
            <a:picLocks noChangeAspect="1" noChangeArrowheads="1"/>
          </p:cNvPicPr>
          <p:nvPr/>
        </p:nvPicPr>
        <p:blipFill>
          <a:blip r:embed="rId7" cstate="print"/>
          <a:srcRect l="31345" r="31386"/>
          <a:stretch>
            <a:fillRect/>
          </a:stretch>
        </p:blipFill>
        <p:spPr bwMode="auto">
          <a:xfrm>
            <a:off x="6660232" y="4121150"/>
            <a:ext cx="115093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8" cstate="print"/>
          <a:srcRect l="41534" t="6973" r="38561" b="9355"/>
          <a:stretch>
            <a:fillRect/>
          </a:stretch>
        </p:blipFill>
        <p:spPr bwMode="auto">
          <a:xfrm>
            <a:off x="7877860" y="3819263"/>
            <a:ext cx="1266140" cy="30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ZoneTexte 13"/>
          <p:cNvSpPr txBox="1"/>
          <p:nvPr/>
        </p:nvSpPr>
        <p:spPr>
          <a:xfrm>
            <a:off x="0" y="3717032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/>
              <a:t>Triple spoke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2267744" y="6474822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>
                <a:solidFill>
                  <a:schemeClr val="bg1"/>
                </a:solidFill>
              </a:rPr>
              <a:t>HWR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4067944" y="4602614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>
                <a:solidFill>
                  <a:schemeClr val="bg1"/>
                </a:solidFill>
              </a:rPr>
              <a:t>Single spoke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5724128" y="3789040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>
                <a:solidFill>
                  <a:schemeClr val="bg1"/>
                </a:solidFill>
              </a:rPr>
              <a:t>QWR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6804248" y="3789040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>
                <a:solidFill>
                  <a:schemeClr val="bg1"/>
                </a:solidFill>
              </a:rPr>
              <a:t>HWR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8100392" y="3522494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8" indent="-14288"/>
            <a:r>
              <a:rPr lang="en-US" sz="1600" b="1" dirty="0" smtClean="0">
                <a:solidFill>
                  <a:schemeClr val="bg1"/>
                </a:solidFill>
              </a:rPr>
              <a:t>QWR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77136" y="257975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Challenge </a:t>
            </a:r>
            <a:r>
              <a:rPr lang="fr-FR" sz="2400" b="1" dirty="0" err="1" smtClean="0">
                <a:solidFill>
                  <a:schemeClr val="bg1"/>
                </a:solidFill>
              </a:rPr>
              <a:t>is</a:t>
            </a:r>
            <a:r>
              <a:rPr lang="fr-FR" sz="2400" b="1" dirty="0" smtClean="0">
                <a:solidFill>
                  <a:schemeClr val="bg1"/>
                </a:solidFill>
              </a:rPr>
              <a:t> to </a:t>
            </a:r>
            <a:r>
              <a:rPr lang="fr-FR" sz="2400" b="1" dirty="0" err="1" smtClean="0">
                <a:solidFill>
                  <a:schemeClr val="bg1"/>
                </a:solidFill>
              </a:rPr>
              <a:t>develop</a:t>
            </a:r>
            <a:r>
              <a:rPr lang="fr-FR" sz="2400" b="1" dirty="0" smtClean="0">
                <a:solidFill>
                  <a:schemeClr val="bg1"/>
                </a:solidFill>
              </a:rPr>
              <a:t> a versatile test </a:t>
            </a:r>
            <a:r>
              <a:rPr lang="fr-FR" sz="2400" b="1" dirty="0" err="1" smtClean="0">
                <a:solidFill>
                  <a:schemeClr val="bg1"/>
                </a:solidFill>
              </a:rPr>
              <a:t>facility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allowing</a:t>
            </a:r>
            <a:r>
              <a:rPr lang="fr-FR" sz="2400" b="1" dirty="0" smtClean="0">
                <a:solidFill>
                  <a:schemeClr val="bg1"/>
                </a:solidFill>
              </a:rPr>
              <a:t> one to test </a:t>
            </a:r>
            <a:r>
              <a:rPr lang="fr-FR" sz="2400" b="1" dirty="0" err="1" smtClean="0">
                <a:solidFill>
                  <a:schemeClr val="bg1"/>
                </a:solidFill>
              </a:rPr>
              <a:t>different</a:t>
            </a:r>
            <a:r>
              <a:rPr lang="fr-FR" sz="2400" b="1" dirty="0" smtClean="0">
                <a:solidFill>
                  <a:schemeClr val="bg1"/>
                </a:solidFill>
              </a:rPr>
              <a:t> types of </a:t>
            </a:r>
            <a:r>
              <a:rPr lang="fr-FR" sz="2400" b="1" dirty="0" err="1" smtClean="0">
                <a:solidFill>
                  <a:schemeClr val="bg1"/>
                </a:solidFill>
              </a:rPr>
              <a:t>cavities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120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475097" y="76505"/>
            <a:ext cx="1415772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-144524" y="1736812"/>
            <a:ext cx="5035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buFont typeface="Wingdings" pitchFamily="2" charset="2"/>
              <a:buChar char="Ø"/>
            </a:pP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fficial </a:t>
            </a:r>
            <a:r>
              <a:rPr lang="fr-FR" sz="24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1/1/2011</a:t>
            </a:r>
            <a:endParaRPr lang="en-US" sz="2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l">
              <a:buFont typeface="Wingdings" pitchFamily="2" charset="2"/>
              <a:buChar char="Ø"/>
            </a:pPr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February 23-24, 2011</a:t>
            </a:r>
            <a:r>
              <a:rPr lang="en-US" sz="2400" b="1" dirty="0" smtClean="0">
                <a:solidFill>
                  <a:srgbClr val="FFFFFF"/>
                </a:solidFill>
              </a:rPr>
              <a:t>: </a:t>
            </a:r>
          </a:p>
          <a:p>
            <a:pPr lvl="1" algn="l"/>
            <a:r>
              <a:rPr lang="en-US" sz="2400" b="1" dirty="0">
                <a:solidFill>
                  <a:srgbClr val="FFFFFF"/>
                </a:solidFill>
              </a:rPr>
              <a:t> </a:t>
            </a:r>
            <a:r>
              <a:rPr lang="en-US" sz="2400" b="1" dirty="0" smtClean="0">
                <a:solidFill>
                  <a:srgbClr val="FFFFFF"/>
                </a:solidFill>
              </a:rPr>
              <a:t>   TIARA-PP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Kickoff at CERN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November 8-9, 2011: </a:t>
            </a:r>
          </a:p>
          <a:p>
            <a:pPr lvl="1" algn="l"/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Governing Council in Uppsala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827584" y="1232755"/>
            <a:ext cx="8136904" cy="5543739"/>
            <a:chOff x="827584" y="1232755"/>
            <a:chExt cx="8136904" cy="5543739"/>
          </a:xfrm>
        </p:grpSpPr>
        <p:graphicFrame>
          <p:nvGraphicFramePr>
            <p:cNvPr id="3" name="Obje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26830740"/>
                </p:ext>
              </p:extLst>
            </p:nvPr>
          </p:nvGraphicFramePr>
          <p:xfrm>
            <a:off x="5044891" y="1232755"/>
            <a:ext cx="3919597" cy="55437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Acrobat Document" r:id="rId3" imgW="8020002" imgH="11343918" progId="AcroExch.Document.7">
                    <p:embed/>
                  </p:oleObj>
                </mc:Choice>
                <mc:Fallback>
                  <p:oleObj name="Acrobat Document" r:id="rId3" imgW="8020002" imgH="11343918" progId="AcroExch.Document.7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044891" y="1232755"/>
                          <a:ext cx="3919597" cy="554373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ZoneTexte 7"/>
            <p:cNvSpPr txBox="1"/>
            <p:nvPr/>
          </p:nvSpPr>
          <p:spPr>
            <a:xfrm>
              <a:off x="827584" y="4293096"/>
              <a:ext cx="26757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b="1" dirty="0" err="1" smtClean="0">
                  <a:solidFill>
                    <a:schemeClr val="bg1"/>
                  </a:solidFill>
                </a:rPr>
                <a:t>Next</a:t>
              </a:r>
              <a:r>
                <a:rPr lang="fr-FR" sz="2800" b="1" dirty="0" smtClean="0">
                  <a:solidFill>
                    <a:schemeClr val="bg1"/>
                  </a:solidFill>
                </a:rPr>
                <a:t> large </a:t>
              </a:r>
              <a:r>
                <a:rPr lang="fr-FR" sz="2800" b="1" dirty="0" err="1" smtClean="0">
                  <a:solidFill>
                    <a:schemeClr val="bg1"/>
                  </a:solidFill>
                </a:rPr>
                <a:t>event</a:t>
              </a:r>
              <a:endParaRPr lang="fr-FR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Flèche droite rayée 8"/>
            <p:cNvSpPr/>
            <p:nvPr/>
          </p:nvSpPr>
          <p:spPr bwMode="auto">
            <a:xfrm>
              <a:off x="3743908" y="4321842"/>
              <a:ext cx="1146961" cy="494474"/>
            </a:xfrm>
            <a:prstGeom prst="stripedRightArrow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1733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889520"/>
            <a:ext cx="9109075" cy="1968480"/>
          </a:xfrm>
          <a:prstGeom prst="rect">
            <a:avLst/>
          </a:prstGeom>
          <a:noFill/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792796" y="657201"/>
            <a:ext cx="8226516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After having established an accelerator R&amp;D strategy, </a:t>
            </a:r>
          </a:p>
          <a:p>
            <a:pPr algn="l"/>
            <a:r>
              <a:rPr lang="en-US" sz="2400" b="1" dirty="0"/>
              <a:t>i</a:t>
            </a:r>
            <a:r>
              <a:rPr lang="en-US" sz="2400" b="1" dirty="0" smtClean="0"/>
              <a:t>mplemented through several projects in FP6 &amp; FP7,</a:t>
            </a:r>
          </a:p>
          <a:p>
            <a:pPr algn="l"/>
            <a:r>
              <a:rPr lang="en-US" sz="2400" b="1" dirty="0" smtClean="0"/>
              <a:t>ESGARD proposed to go one step further with the TIARA</a:t>
            </a:r>
          </a:p>
          <a:p>
            <a:pPr algn="l"/>
            <a:r>
              <a:rPr lang="en-US" sz="2400" b="1" dirty="0" smtClean="0"/>
              <a:t>Concept</a:t>
            </a:r>
            <a:r>
              <a:rPr lang="en-US" sz="2400" b="1" dirty="0"/>
              <a:t>.</a:t>
            </a:r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auto">
          <a:xfrm>
            <a:off x="143508" y="620688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793214" y="2277381"/>
            <a:ext cx="8226098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The EC has approved TIARA as </a:t>
            </a:r>
            <a:r>
              <a:rPr lang="en-US" sz="2400" b="1" dirty="0"/>
              <a:t>a Preparatory Phase project</a:t>
            </a:r>
          </a:p>
          <a:p>
            <a:pPr algn="l"/>
            <a:r>
              <a:rPr lang="en-US" sz="2400" b="1" dirty="0" smtClean="0"/>
              <a:t>with an EC funding of 3.9 M€. </a:t>
            </a:r>
          </a:p>
          <a:p>
            <a:pPr algn="l"/>
            <a:r>
              <a:rPr lang="en-US" sz="2400" b="1" dirty="0" smtClean="0"/>
              <a:t>The project has started on 1/1/2011 and is on track.</a:t>
            </a:r>
            <a:endParaRPr lang="en-US" sz="2400" b="1" dirty="0"/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>
            <a:off x="143926" y="2240868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822441" y="3560819"/>
            <a:ext cx="8321559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TIARA will hopefully establish the </a:t>
            </a:r>
            <a:r>
              <a:rPr lang="en-US" sz="2400" b="1" dirty="0" err="1" smtClean="0"/>
              <a:t>groundbase</a:t>
            </a:r>
            <a:r>
              <a:rPr lang="en-US" sz="2400" b="1" dirty="0" smtClean="0"/>
              <a:t> for supporting</a:t>
            </a:r>
          </a:p>
          <a:p>
            <a:pPr algn="l"/>
            <a:r>
              <a:rPr lang="en-US" sz="2400" b="1" dirty="0" smtClean="0"/>
              <a:t>sustainably Accelerator R&amp;D and infrastructures in Europe through “program funding” in FP8</a:t>
            </a:r>
            <a:endParaRPr lang="en-US" sz="2400" b="1" dirty="0"/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173153" y="320368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2449119" y="4889520"/>
            <a:ext cx="61190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is 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and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industrial breakthroughs and innovations…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429304" y="6077652"/>
            <a:ext cx="671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TIARA </a:t>
            </a:r>
            <a:r>
              <a:rPr lang="fr-FR" sz="2400" b="1" dirty="0" err="1" smtClean="0">
                <a:solidFill>
                  <a:schemeClr val="bg1"/>
                </a:solidFill>
              </a:rPr>
              <a:t>will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strengthen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significantly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this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potential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23592</TotalTime>
  <Words>4035</Words>
  <Application>Microsoft Office PowerPoint</Application>
  <PresentationFormat>Affichage à l'écran (4:3)</PresentationFormat>
  <Paragraphs>832</Paragraphs>
  <Slides>50</Slides>
  <Notes>1</Notes>
  <HiddenSlides>32</HiddenSlides>
  <MMClips>0</MMClips>
  <ScaleCrop>false</ScaleCrop>
  <HeadingPairs>
    <vt:vector size="6" baseType="variant">
      <vt:variant>
        <vt:lpstr>Thème</vt:lpstr>
      </vt:variant>
      <vt:variant>
        <vt:i4>9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60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Blank Presentation</vt:lpstr>
      <vt:lpstr>4_Modèle par défaut</vt:lpstr>
      <vt:lpstr>5_Modèle par défaut</vt:lpstr>
      <vt:lpstr>7_Modèle par défaut</vt:lpstr>
      <vt:lpstr>Acrobat Document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CEA/DSM/DAPNIA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986</cp:revision>
  <dcterms:created xsi:type="dcterms:W3CDTF">2002-09-23T10:15:47Z</dcterms:created>
  <dcterms:modified xsi:type="dcterms:W3CDTF">2012-02-16T15:19:51Z</dcterms:modified>
</cp:coreProperties>
</file>