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Default Extension="emf" ContentType="image/x-emf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diagrams/layout3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  <p:sldMasterId id="2147483658" r:id="rId4"/>
    <p:sldMasterId id="2147483659" r:id="rId5"/>
  </p:sldMasterIdLst>
  <p:notesMasterIdLst>
    <p:notesMasterId r:id="rId38"/>
  </p:notesMasterIdLst>
  <p:handoutMasterIdLst>
    <p:handoutMasterId r:id="rId39"/>
  </p:handoutMasterIdLst>
  <p:sldIdLst>
    <p:sldId id="366" r:id="rId6"/>
    <p:sldId id="519" r:id="rId7"/>
    <p:sldId id="517" r:id="rId8"/>
    <p:sldId id="518" r:id="rId9"/>
    <p:sldId id="543" r:id="rId10"/>
    <p:sldId id="520" r:id="rId11"/>
    <p:sldId id="565" r:id="rId12"/>
    <p:sldId id="542" r:id="rId13"/>
    <p:sldId id="532" r:id="rId14"/>
    <p:sldId id="516" r:id="rId15"/>
    <p:sldId id="544" r:id="rId16"/>
    <p:sldId id="541" r:id="rId17"/>
    <p:sldId id="566" r:id="rId18"/>
    <p:sldId id="522" r:id="rId19"/>
    <p:sldId id="523" r:id="rId20"/>
    <p:sldId id="476" r:id="rId21"/>
    <p:sldId id="504" r:id="rId22"/>
    <p:sldId id="527" r:id="rId23"/>
    <p:sldId id="564" r:id="rId24"/>
    <p:sldId id="531" r:id="rId25"/>
    <p:sldId id="535" r:id="rId26"/>
    <p:sldId id="559" r:id="rId27"/>
    <p:sldId id="567" r:id="rId28"/>
    <p:sldId id="548" r:id="rId29"/>
    <p:sldId id="533" r:id="rId30"/>
    <p:sldId id="568" r:id="rId31"/>
    <p:sldId id="552" r:id="rId32"/>
    <p:sldId id="550" r:id="rId33"/>
    <p:sldId id="562" r:id="rId34"/>
    <p:sldId id="549" r:id="rId35"/>
    <p:sldId id="551" r:id="rId36"/>
    <p:sldId id="563" r:id="rId37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  <a:srgbClr val="FFFF66"/>
    <a:srgbClr val="FF6600"/>
    <a:srgbClr val="FFC000"/>
    <a:srgbClr val="0099CC"/>
    <a:srgbClr val="000000"/>
    <a:srgbClr val="66FF99"/>
    <a:srgbClr val="FF0000"/>
    <a:srgbClr val="15151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738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370F49-1D57-426E-8242-380DFAC9714B}" type="doc">
      <dgm:prSet loTypeId="urn:microsoft.com/office/officeart/2005/8/layout/arrow2" loCatId="process" qsTypeId="urn:microsoft.com/office/officeart/2005/8/quickstyle/3d2" qsCatId="3D" csTypeId="urn:microsoft.com/office/officeart/2005/8/colors/accent2_1" csCatId="accent2" phldr="1"/>
      <dgm:spPr/>
    </dgm:pt>
    <dgm:pt modelId="{18CBC5DD-99A7-4B2E-B8C4-28DA755892CD}">
      <dgm:prSet phldrT="[Texte]" custT="1"/>
      <dgm:spPr/>
      <dgm:t>
        <a:bodyPr/>
        <a:lstStyle/>
        <a:p>
          <a:r>
            <a:rPr lang="en-US" sz="2400" b="1" noProof="0" dirty="0" smtClean="0"/>
            <a:t>Exploratory R&amp;D</a:t>
          </a:r>
        </a:p>
        <a:p>
          <a:r>
            <a:rPr lang="en-US" sz="1600" b="1" noProof="0" dirty="0" smtClean="0"/>
            <a:t>Assessment of the validity of the principles</a:t>
          </a:r>
        </a:p>
        <a:p>
          <a:r>
            <a:rPr lang="en-US" sz="1600" b="1" noProof="0" dirty="0" smtClean="0"/>
            <a:t>Demonstration of conceptual feasibility of new and innovative idea</a:t>
          </a:r>
        </a:p>
      </dgm:t>
    </dgm:pt>
    <dgm:pt modelId="{E7BA844E-29CC-4C21-AE52-7B7F2C1683F8}" type="parTrans" cxnId="{32F7C660-11A4-4744-AC90-72555F49C3DF}">
      <dgm:prSet/>
      <dgm:spPr/>
      <dgm:t>
        <a:bodyPr/>
        <a:lstStyle/>
        <a:p>
          <a:endParaRPr lang="fr-FR"/>
        </a:p>
      </dgm:t>
    </dgm:pt>
    <dgm:pt modelId="{928B355B-DC50-42E1-8A43-2F2DE100AAA9}" type="sibTrans" cxnId="{32F7C660-11A4-4744-AC90-72555F49C3DF}">
      <dgm:prSet/>
      <dgm:spPr/>
      <dgm:t>
        <a:bodyPr/>
        <a:lstStyle/>
        <a:p>
          <a:endParaRPr lang="fr-FR"/>
        </a:p>
      </dgm:t>
    </dgm:pt>
    <dgm:pt modelId="{8504AED7-5834-4DD0-BB20-CBF1764F44A2}">
      <dgm:prSet phldrT="[Texte]" custT="1"/>
      <dgm:spPr/>
      <dgm:t>
        <a:bodyPr/>
        <a:lstStyle/>
        <a:p>
          <a:r>
            <a:rPr lang="en-US" sz="2400" b="1" noProof="0" dirty="0" smtClean="0"/>
            <a:t>Targeted R&amp;D</a:t>
          </a:r>
        </a:p>
        <a:p>
          <a:r>
            <a:rPr lang="en-US" sz="1600" b="1" noProof="0" dirty="0" smtClean="0"/>
            <a:t>Demonstration of the Technical feasibility of all critical components</a:t>
          </a:r>
        </a:p>
        <a:p>
          <a:r>
            <a:rPr lang="en-US" sz="1600" b="1" noProof="0" dirty="0" smtClean="0"/>
            <a:t>Demonstration of fully engineered system feasibility</a:t>
          </a:r>
          <a:endParaRPr lang="en-US" sz="1600" b="1" noProof="0" dirty="0"/>
        </a:p>
      </dgm:t>
    </dgm:pt>
    <dgm:pt modelId="{5AF1E34A-D055-4F21-8FC1-1DD95B07B67E}" type="parTrans" cxnId="{E5692D08-5CAD-4501-81E0-4A75D8D49108}">
      <dgm:prSet/>
      <dgm:spPr/>
      <dgm:t>
        <a:bodyPr/>
        <a:lstStyle/>
        <a:p>
          <a:endParaRPr lang="fr-FR"/>
        </a:p>
      </dgm:t>
    </dgm:pt>
    <dgm:pt modelId="{CACB3DA7-52E5-43F6-978F-443A8BDCD64B}" type="sibTrans" cxnId="{E5692D08-5CAD-4501-81E0-4A75D8D49108}">
      <dgm:prSet/>
      <dgm:spPr/>
      <dgm:t>
        <a:bodyPr/>
        <a:lstStyle/>
        <a:p>
          <a:endParaRPr lang="fr-FR"/>
        </a:p>
      </dgm:t>
    </dgm:pt>
    <dgm:pt modelId="{49494227-43AA-4149-87D7-9887A7706D4B}">
      <dgm:prSet phldrT="[Texte]" custT="1"/>
      <dgm:spPr/>
      <dgm:t>
        <a:bodyPr/>
        <a:lstStyle/>
        <a:p>
          <a:r>
            <a:rPr lang="en-US" sz="2400" b="1" noProof="0" dirty="0" smtClean="0"/>
            <a:t>Industrialization R&amp;D</a:t>
          </a:r>
        </a:p>
        <a:p>
          <a:r>
            <a:rPr lang="en-US" sz="1600" b="1" noProof="0" dirty="0" smtClean="0"/>
            <a:t>Transfer of technology</a:t>
          </a:r>
        </a:p>
        <a:p>
          <a:r>
            <a:rPr lang="en-US" sz="1600" b="1" noProof="0" dirty="0" smtClean="0"/>
            <a:t>Large scale feasibility and cost optimization</a:t>
          </a:r>
        </a:p>
        <a:p>
          <a:r>
            <a:rPr lang="en-US" sz="1600" b="1" noProof="0" dirty="0" smtClean="0"/>
            <a:t>Diversification of Applications </a:t>
          </a:r>
        </a:p>
      </dgm:t>
    </dgm:pt>
    <dgm:pt modelId="{CF60CC9F-7967-455E-A0B5-9D63235746F6}" type="parTrans" cxnId="{CE6B58C0-0EB6-41AA-A644-4C78E9594D20}">
      <dgm:prSet/>
      <dgm:spPr/>
      <dgm:t>
        <a:bodyPr/>
        <a:lstStyle/>
        <a:p>
          <a:endParaRPr lang="fr-FR"/>
        </a:p>
      </dgm:t>
    </dgm:pt>
    <dgm:pt modelId="{134E71AE-5BC9-45F6-8C97-422408D97230}" type="sibTrans" cxnId="{CE6B58C0-0EB6-41AA-A644-4C78E9594D20}">
      <dgm:prSet/>
      <dgm:spPr/>
      <dgm:t>
        <a:bodyPr/>
        <a:lstStyle/>
        <a:p>
          <a:endParaRPr lang="fr-FR"/>
        </a:p>
      </dgm:t>
    </dgm:pt>
    <dgm:pt modelId="{E6248FB2-B691-49FC-A057-3C33C3740420}" type="pres">
      <dgm:prSet presAssocID="{77370F49-1D57-426E-8242-380DFAC9714B}" presName="arrowDiagram" presStyleCnt="0">
        <dgm:presLayoutVars>
          <dgm:chMax val="5"/>
          <dgm:dir/>
          <dgm:resizeHandles val="exact"/>
        </dgm:presLayoutVars>
      </dgm:prSet>
      <dgm:spPr/>
    </dgm:pt>
    <dgm:pt modelId="{0A3A11FA-17D2-4728-96A0-D5CA82D19B63}" type="pres">
      <dgm:prSet presAssocID="{77370F49-1D57-426E-8242-380DFAC9714B}" presName="arrow" presStyleLbl="bgShp" presStyleIdx="0" presStyleCnt="1" custScaleX="124173" custLinFactNeighborX="-1025"/>
      <dgm:spPr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gm:spPr>
    </dgm:pt>
    <dgm:pt modelId="{4C786008-EABC-4AFE-BF7F-3ADDB5681662}" type="pres">
      <dgm:prSet presAssocID="{77370F49-1D57-426E-8242-380DFAC9714B}" presName="arrowDiagram3" presStyleCnt="0"/>
      <dgm:spPr/>
    </dgm:pt>
    <dgm:pt modelId="{723843F0-0068-46B0-8B24-BA256782A5D4}" type="pres">
      <dgm:prSet presAssocID="{18CBC5DD-99A7-4B2E-B8C4-28DA755892CD}" presName="bullet3a" presStyleLbl="node1" presStyleIdx="0" presStyleCnt="3" custScaleX="259233" custScaleY="291721" custLinFactX="-100000" custLinFactNeighborX="-186818" custLinFactNeighborY="-29862"/>
      <dgm:spPr>
        <a:prstGeom prst="star4">
          <a:avLst/>
        </a:prstGeom>
        <a:solidFill>
          <a:srgbClr val="FF9900"/>
        </a:solidFill>
      </dgm:spPr>
    </dgm:pt>
    <dgm:pt modelId="{BA66D8C7-4A89-48CB-854D-4C4061395B15}" type="pres">
      <dgm:prSet presAssocID="{18CBC5DD-99A7-4B2E-B8C4-28DA755892CD}" presName="textBox3a" presStyleLbl="revTx" presStyleIdx="0" presStyleCnt="3" custScaleX="149054" custScaleY="109896" custLinFactNeighborX="4543" custLinFactNeighborY="156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0E42D51-390A-44BB-85CA-8D0CE4B51084}" type="pres">
      <dgm:prSet presAssocID="{8504AED7-5834-4DD0-BB20-CBF1764F44A2}" presName="bullet3b" presStyleLbl="node1" presStyleIdx="1" presStyleCnt="3" custScaleX="278416" custScaleY="256830" custLinFactNeighborX="67357" custLinFactNeighborY="-46306"/>
      <dgm:spPr>
        <a:prstGeom prst="star4">
          <a:avLst/>
        </a:prstGeom>
        <a:solidFill>
          <a:srgbClr val="FFFF00"/>
        </a:solidFill>
      </dgm:spPr>
    </dgm:pt>
    <dgm:pt modelId="{8E5A3ACA-B616-4ACE-BE39-4A94FF54EE42}" type="pres">
      <dgm:prSet presAssocID="{8504AED7-5834-4DD0-BB20-CBF1764F44A2}" presName="textBox3b" presStyleLbl="revTx" presStyleIdx="1" presStyleCnt="3" custScaleX="134631" custScaleY="72763" custLinFactNeighborX="42688" custLinFactNeighborY="-165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8034EF9-B3D0-4530-B9C6-BAB26D3B0D71}" type="pres">
      <dgm:prSet presAssocID="{49494227-43AA-4149-87D7-9887A7706D4B}" presName="bullet3c" presStyleLbl="node1" presStyleIdx="2" presStyleCnt="3" custScaleX="220705" custScaleY="216708" custLinFactX="64120" custLinFactNeighborX="100000" custLinFactNeighborY="-20775"/>
      <dgm:spPr>
        <a:prstGeom prst="star4">
          <a:avLst/>
        </a:prstGeom>
        <a:solidFill>
          <a:srgbClr val="00CC66"/>
        </a:solidFill>
      </dgm:spPr>
    </dgm:pt>
    <dgm:pt modelId="{B880AC70-52EA-42F8-9721-2FF47ED705F9}" type="pres">
      <dgm:prSet presAssocID="{49494227-43AA-4149-87D7-9887A7706D4B}" presName="textBox3c" presStyleLbl="revTx" presStyleIdx="2" presStyleCnt="3" custScaleX="150788" custScaleY="72231" custLinFactNeighborX="53872" custLinFactNeighborY="235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E5692D08-5CAD-4501-81E0-4A75D8D49108}" srcId="{77370F49-1D57-426E-8242-380DFAC9714B}" destId="{8504AED7-5834-4DD0-BB20-CBF1764F44A2}" srcOrd="1" destOrd="0" parTransId="{5AF1E34A-D055-4F21-8FC1-1DD95B07B67E}" sibTransId="{CACB3DA7-52E5-43F6-978F-443A8BDCD64B}"/>
    <dgm:cxn modelId="{EE0BC3FF-C380-4218-90FB-339C93956E83}" type="presOf" srcId="{18CBC5DD-99A7-4B2E-B8C4-28DA755892CD}" destId="{BA66D8C7-4A89-48CB-854D-4C4061395B15}" srcOrd="0" destOrd="0" presId="urn:microsoft.com/office/officeart/2005/8/layout/arrow2"/>
    <dgm:cxn modelId="{54421D45-7E29-4380-83CE-C0EFBB644218}" type="presOf" srcId="{49494227-43AA-4149-87D7-9887A7706D4B}" destId="{B880AC70-52EA-42F8-9721-2FF47ED705F9}" srcOrd="0" destOrd="0" presId="urn:microsoft.com/office/officeart/2005/8/layout/arrow2"/>
    <dgm:cxn modelId="{4DDFCDB7-5376-4786-BB42-8EB9CA5B3F2F}" type="presOf" srcId="{77370F49-1D57-426E-8242-380DFAC9714B}" destId="{E6248FB2-B691-49FC-A057-3C33C3740420}" srcOrd="0" destOrd="0" presId="urn:microsoft.com/office/officeart/2005/8/layout/arrow2"/>
    <dgm:cxn modelId="{32F7C660-11A4-4744-AC90-72555F49C3DF}" srcId="{77370F49-1D57-426E-8242-380DFAC9714B}" destId="{18CBC5DD-99A7-4B2E-B8C4-28DA755892CD}" srcOrd="0" destOrd="0" parTransId="{E7BA844E-29CC-4C21-AE52-7B7F2C1683F8}" sibTransId="{928B355B-DC50-42E1-8A43-2F2DE100AAA9}"/>
    <dgm:cxn modelId="{CE6B58C0-0EB6-41AA-A644-4C78E9594D20}" srcId="{77370F49-1D57-426E-8242-380DFAC9714B}" destId="{49494227-43AA-4149-87D7-9887A7706D4B}" srcOrd="2" destOrd="0" parTransId="{CF60CC9F-7967-455E-A0B5-9D63235746F6}" sibTransId="{134E71AE-5BC9-45F6-8C97-422408D97230}"/>
    <dgm:cxn modelId="{D856A65E-993A-423C-BEB3-445D228D857B}" type="presOf" srcId="{8504AED7-5834-4DD0-BB20-CBF1764F44A2}" destId="{8E5A3ACA-B616-4ACE-BE39-4A94FF54EE42}" srcOrd="0" destOrd="0" presId="urn:microsoft.com/office/officeart/2005/8/layout/arrow2"/>
    <dgm:cxn modelId="{BE02131B-3CDC-4B58-8ACB-E2F74615EEF0}" type="presParOf" srcId="{E6248FB2-B691-49FC-A057-3C33C3740420}" destId="{0A3A11FA-17D2-4728-96A0-D5CA82D19B63}" srcOrd="0" destOrd="0" presId="urn:microsoft.com/office/officeart/2005/8/layout/arrow2"/>
    <dgm:cxn modelId="{9EBDE02D-7C3A-49E6-8FF5-2E73A3E900D2}" type="presParOf" srcId="{E6248FB2-B691-49FC-A057-3C33C3740420}" destId="{4C786008-EABC-4AFE-BF7F-3ADDB5681662}" srcOrd="1" destOrd="0" presId="urn:microsoft.com/office/officeart/2005/8/layout/arrow2"/>
    <dgm:cxn modelId="{DEB7C7E9-D142-49CF-8DE3-480CF58E5EE8}" type="presParOf" srcId="{4C786008-EABC-4AFE-BF7F-3ADDB5681662}" destId="{723843F0-0068-46B0-8B24-BA256782A5D4}" srcOrd="0" destOrd="0" presId="urn:microsoft.com/office/officeart/2005/8/layout/arrow2"/>
    <dgm:cxn modelId="{B4B092F7-53DF-4CAC-9D97-B0825F95FA1E}" type="presParOf" srcId="{4C786008-EABC-4AFE-BF7F-3ADDB5681662}" destId="{BA66D8C7-4A89-48CB-854D-4C4061395B15}" srcOrd="1" destOrd="0" presId="urn:microsoft.com/office/officeart/2005/8/layout/arrow2"/>
    <dgm:cxn modelId="{B78BCA80-C5D9-4C41-AD61-5E0AC979655B}" type="presParOf" srcId="{4C786008-EABC-4AFE-BF7F-3ADDB5681662}" destId="{F0E42D51-390A-44BB-85CA-8D0CE4B51084}" srcOrd="2" destOrd="0" presId="urn:microsoft.com/office/officeart/2005/8/layout/arrow2"/>
    <dgm:cxn modelId="{936D2C02-FBD9-4367-9BDA-34A8F6EFB583}" type="presParOf" srcId="{4C786008-EABC-4AFE-BF7F-3ADDB5681662}" destId="{8E5A3ACA-B616-4ACE-BE39-4A94FF54EE42}" srcOrd="3" destOrd="0" presId="urn:microsoft.com/office/officeart/2005/8/layout/arrow2"/>
    <dgm:cxn modelId="{60A3A87D-8A52-4F1C-BB3A-75704F6225E3}" type="presParOf" srcId="{4C786008-EABC-4AFE-BF7F-3ADDB5681662}" destId="{98034EF9-B3D0-4530-B9C6-BAB26D3B0D71}" srcOrd="4" destOrd="0" presId="urn:microsoft.com/office/officeart/2005/8/layout/arrow2"/>
    <dgm:cxn modelId="{987B03D3-08F0-430D-B36C-9C567FDF5E52}" type="presParOf" srcId="{4C786008-EABC-4AFE-BF7F-3ADDB5681662}" destId="{B880AC70-52EA-42F8-9721-2FF47ED705F9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A7BC21-5AD1-48A8-8A90-727629527DB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126C36-A05B-42B6-ADD9-607173EDBBDC}">
      <dgm:prSet phldrT="[Texte]"/>
      <dgm:spPr>
        <a:solidFill>
          <a:srgbClr val="FF0000"/>
        </a:solidFill>
      </dgm:spPr>
      <dgm:t>
        <a:bodyPr/>
        <a:lstStyle/>
        <a:p>
          <a:r>
            <a:rPr lang="fr-FR" b="1" dirty="0" smtClean="0"/>
            <a:t>Large/Medium</a:t>
          </a:r>
        </a:p>
        <a:p>
          <a:r>
            <a:rPr lang="fr-FR" b="1" dirty="0" smtClean="0"/>
            <a:t>Size </a:t>
          </a:r>
          <a:r>
            <a:rPr lang="fr-FR" b="1" dirty="0" err="1" smtClean="0"/>
            <a:t>labs</a:t>
          </a:r>
          <a:endParaRPr lang="fr-FR" b="1" dirty="0"/>
        </a:p>
      </dgm:t>
    </dgm:pt>
    <dgm:pt modelId="{83424948-213F-457A-A784-E1CFC8F7D7AD}" type="parTrans" cxnId="{B4896DCF-1428-44F1-A57E-9E5546281D5B}">
      <dgm:prSet/>
      <dgm:spPr/>
      <dgm:t>
        <a:bodyPr/>
        <a:lstStyle/>
        <a:p>
          <a:endParaRPr lang="fr-FR"/>
        </a:p>
      </dgm:t>
    </dgm:pt>
    <dgm:pt modelId="{551BD6E3-C6F3-4AF9-8801-DAFAF6E2125E}" type="sibTrans" cxnId="{B4896DCF-1428-44F1-A57E-9E5546281D5B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F36B7653-1607-4D9D-8497-10807E882D29}">
      <dgm:prSet phldrT="[Texte]"/>
      <dgm:spPr>
        <a:solidFill>
          <a:srgbClr val="7030A0"/>
        </a:solidFill>
      </dgm:spPr>
      <dgm:t>
        <a:bodyPr/>
        <a:lstStyle/>
        <a:p>
          <a:r>
            <a:rPr lang="en-US" b="1" noProof="0" dirty="0" smtClean="0"/>
            <a:t>University</a:t>
          </a:r>
          <a:endParaRPr lang="en-US" b="1" noProof="0" dirty="0"/>
        </a:p>
      </dgm:t>
    </dgm:pt>
    <dgm:pt modelId="{243511A3-06EE-4F44-8002-4068A6B83C2A}" type="parTrans" cxnId="{DEC43E2D-2116-4CCC-B092-5A99697C6BF8}">
      <dgm:prSet/>
      <dgm:spPr/>
      <dgm:t>
        <a:bodyPr/>
        <a:lstStyle/>
        <a:p>
          <a:endParaRPr lang="fr-FR"/>
        </a:p>
      </dgm:t>
    </dgm:pt>
    <dgm:pt modelId="{0AC73B5E-8944-4218-91E4-1B4835B0100B}" type="sibTrans" cxnId="{DEC43E2D-2116-4CCC-B092-5A99697C6BF8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DB958E49-D1A0-465C-8BD4-FA75840E7A7B}">
      <dgm:prSet phldrT="[Texte]"/>
      <dgm:spPr>
        <a:solidFill>
          <a:srgbClr val="0070C0"/>
        </a:solidFill>
      </dgm:spPr>
      <dgm:t>
        <a:bodyPr/>
        <a:lstStyle/>
        <a:p>
          <a:r>
            <a:rPr lang="en-US" b="1" noProof="0" dirty="0" smtClean="0"/>
            <a:t>Industry</a:t>
          </a:r>
          <a:endParaRPr lang="en-US" b="1" noProof="0" dirty="0"/>
        </a:p>
      </dgm:t>
    </dgm:pt>
    <dgm:pt modelId="{9CF6C81F-0ABF-4020-AA2F-DF873AFFE140}" type="parTrans" cxnId="{E7E5C48A-F27E-4A29-AF79-1B13280D2967}">
      <dgm:prSet/>
      <dgm:spPr/>
      <dgm:t>
        <a:bodyPr/>
        <a:lstStyle/>
        <a:p>
          <a:endParaRPr lang="fr-FR"/>
        </a:p>
      </dgm:t>
    </dgm:pt>
    <dgm:pt modelId="{8954AB40-9054-4E98-8EDC-46E2ECD72B83}" type="sibTrans" cxnId="{E7E5C48A-F27E-4A29-AF79-1B13280D2967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892039D5-17E7-4B08-9EA4-661372C9FCC6}" type="pres">
      <dgm:prSet presAssocID="{A6A7BC21-5AD1-48A8-8A90-727629527D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68DE8119-73FF-4F85-98E2-66CEBAD0AC76}" type="pres">
      <dgm:prSet presAssocID="{42126C36-A05B-42B6-ADD9-607173EDBBDC}" presName="node" presStyleLbl="node1" presStyleIdx="0" presStyleCnt="3" custScaleX="11612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2660DD3-A5D8-4904-B3AB-753D1473EACE}" type="pres">
      <dgm:prSet presAssocID="{551BD6E3-C6F3-4AF9-8801-DAFAF6E2125E}" presName="sibTrans" presStyleLbl="sibTrans2D1" presStyleIdx="0" presStyleCnt="3" custScaleX="141535" custScaleY="187985" custLinFactNeighborX="31807"/>
      <dgm:spPr/>
      <dgm:t>
        <a:bodyPr/>
        <a:lstStyle/>
        <a:p>
          <a:endParaRPr lang="fr-FR"/>
        </a:p>
      </dgm:t>
    </dgm:pt>
    <dgm:pt modelId="{7CB91D1F-E163-4265-A63D-E19AF9E3B597}" type="pres">
      <dgm:prSet presAssocID="{551BD6E3-C6F3-4AF9-8801-DAFAF6E2125E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A7884B7A-30FA-4584-BB90-7899287B646D}" type="pres">
      <dgm:prSet presAssocID="{DB958E49-D1A0-465C-8BD4-FA75840E7A7B}" presName="node" presStyleLbl="node1" presStyleIdx="1" presStyleCnt="3" custRadScaleRad="116226" custRadScaleInc="-730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BB89E19-19B9-4B62-9F46-DB6CCECD5003}" type="pres">
      <dgm:prSet presAssocID="{8954AB40-9054-4E98-8EDC-46E2ECD72B83}" presName="sibTrans" presStyleLbl="sibTrans2D1" presStyleIdx="1" presStyleCnt="3" custScaleX="114407" custScaleY="190844"/>
      <dgm:spPr/>
      <dgm:t>
        <a:bodyPr/>
        <a:lstStyle/>
        <a:p>
          <a:endParaRPr lang="fr-FR"/>
        </a:p>
      </dgm:t>
    </dgm:pt>
    <dgm:pt modelId="{6123185F-C353-4403-90B0-21FF0BB460C7}" type="pres">
      <dgm:prSet presAssocID="{8954AB40-9054-4E98-8EDC-46E2ECD72B83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CAACD192-C7D6-4E90-B46C-1134E0380F84}" type="pres">
      <dgm:prSet presAssocID="{F36B7653-1607-4D9D-8497-10807E882D29}" presName="node" presStyleLbl="node1" presStyleIdx="2" presStyleCnt="3" custRadScaleRad="109921" custRadScaleInc="466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48193A0-9D72-410A-AE60-CFA436AB4DB9}" type="pres">
      <dgm:prSet presAssocID="{0AC73B5E-8944-4218-91E4-1B4835B0100B}" presName="sibTrans" presStyleLbl="sibTrans2D1" presStyleIdx="2" presStyleCnt="3" custScaleX="145092" custScaleY="191295" custLinFactNeighborX="-29816"/>
      <dgm:spPr/>
      <dgm:t>
        <a:bodyPr/>
        <a:lstStyle/>
        <a:p>
          <a:endParaRPr lang="fr-FR"/>
        </a:p>
      </dgm:t>
    </dgm:pt>
    <dgm:pt modelId="{A9F9AE52-1E29-4013-B655-DF5C8E5BD641}" type="pres">
      <dgm:prSet presAssocID="{0AC73B5E-8944-4218-91E4-1B4835B0100B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85B22704-BAE1-42FD-AF38-451A4D6CE58B}" type="presOf" srcId="{8954AB40-9054-4E98-8EDC-46E2ECD72B83}" destId="{FBB89E19-19B9-4B62-9F46-DB6CCECD5003}" srcOrd="0" destOrd="0" presId="urn:microsoft.com/office/officeart/2005/8/layout/cycle7"/>
    <dgm:cxn modelId="{B2D86286-F918-430F-B8C7-25DAF341BD66}" type="presOf" srcId="{551BD6E3-C6F3-4AF9-8801-DAFAF6E2125E}" destId="{52660DD3-A5D8-4904-B3AB-753D1473EACE}" srcOrd="0" destOrd="0" presId="urn:microsoft.com/office/officeart/2005/8/layout/cycle7"/>
    <dgm:cxn modelId="{B4896DCF-1428-44F1-A57E-9E5546281D5B}" srcId="{A6A7BC21-5AD1-48A8-8A90-727629527DB7}" destId="{42126C36-A05B-42B6-ADD9-607173EDBBDC}" srcOrd="0" destOrd="0" parTransId="{83424948-213F-457A-A784-E1CFC8F7D7AD}" sibTransId="{551BD6E3-C6F3-4AF9-8801-DAFAF6E2125E}"/>
    <dgm:cxn modelId="{C9BBE814-F6C8-4BA3-A105-86F52B587040}" type="presOf" srcId="{551BD6E3-C6F3-4AF9-8801-DAFAF6E2125E}" destId="{7CB91D1F-E163-4265-A63D-E19AF9E3B597}" srcOrd="1" destOrd="0" presId="urn:microsoft.com/office/officeart/2005/8/layout/cycle7"/>
    <dgm:cxn modelId="{B77767F1-EBB2-46EF-AC2F-338744FE0816}" type="presOf" srcId="{0AC73B5E-8944-4218-91E4-1B4835B0100B}" destId="{A9F9AE52-1E29-4013-B655-DF5C8E5BD641}" srcOrd="1" destOrd="0" presId="urn:microsoft.com/office/officeart/2005/8/layout/cycle7"/>
    <dgm:cxn modelId="{693401C5-014D-4492-931E-AE4470322C7F}" type="presOf" srcId="{8954AB40-9054-4E98-8EDC-46E2ECD72B83}" destId="{6123185F-C353-4403-90B0-21FF0BB460C7}" srcOrd="1" destOrd="0" presId="urn:microsoft.com/office/officeart/2005/8/layout/cycle7"/>
    <dgm:cxn modelId="{E7E5C48A-F27E-4A29-AF79-1B13280D2967}" srcId="{A6A7BC21-5AD1-48A8-8A90-727629527DB7}" destId="{DB958E49-D1A0-465C-8BD4-FA75840E7A7B}" srcOrd="1" destOrd="0" parTransId="{9CF6C81F-0ABF-4020-AA2F-DF873AFFE140}" sibTransId="{8954AB40-9054-4E98-8EDC-46E2ECD72B83}"/>
    <dgm:cxn modelId="{DEC43E2D-2116-4CCC-B092-5A99697C6BF8}" srcId="{A6A7BC21-5AD1-48A8-8A90-727629527DB7}" destId="{F36B7653-1607-4D9D-8497-10807E882D29}" srcOrd="2" destOrd="0" parTransId="{243511A3-06EE-4F44-8002-4068A6B83C2A}" sibTransId="{0AC73B5E-8944-4218-91E4-1B4835B0100B}"/>
    <dgm:cxn modelId="{EE887FBE-5743-44DD-B5D0-796F2FD10A66}" type="presOf" srcId="{42126C36-A05B-42B6-ADD9-607173EDBBDC}" destId="{68DE8119-73FF-4F85-98E2-66CEBAD0AC76}" srcOrd="0" destOrd="0" presId="urn:microsoft.com/office/officeart/2005/8/layout/cycle7"/>
    <dgm:cxn modelId="{D522014B-8BA4-4267-8AE2-743C52097F3D}" type="presOf" srcId="{DB958E49-D1A0-465C-8BD4-FA75840E7A7B}" destId="{A7884B7A-30FA-4584-BB90-7899287B646D}" srcOrd="0" destOrd="0" presId="urn:microsoft.com/office/officeart/2005/8/layout/cycle7"/>
    <dgm:cxn modelId="{A110D11D-58D6-42E4-A780-2416E0D2A401}" type="presOf" srcId="{F36B7653-1607-4D9D-8497-10807E882D29}" destId="{CAACD192-C7D6-4E90-B46C-1134E0380F84}" srcOrd="0" destOrd="0" presId="urn:microsoft.com/office/officeart/2005/8/layout/cycle7"/>
    <dgm:cxn modelId="{E83D56EF-C85B-498D-98CC-1BFBE589A538}" type="presOf" srcId="{0AC73B5E-8944-4218-91E4-1B4835B0100B}" destId="{B48193A0-9D72-410A-AE60-CFA436AB4DB9}" srcOrd="0" destOrd="0" presId="urn:microsoft.com/office/officeart/2005/8/layout/cycle7"/>
    <dgm:cxn modelId="{746578F1-4ED4-4BDB-A1A8-8D23150263EF}" type="presOf" srcId="{A6A7BC21-5AD1-48A8-8A90-727629527DB7}" destId="{892039D5-17E7-4B08-9EA4-661372C9FCC6}" srcOrd="0" destOrd="0" presId="urn:microsoft.com/office/officeart/2005/8/layout/cycle7"/>
    <dgm:cxn modelId="{4C577C85-3EEF-4C82-A5E2-831296B0E8D6}" type="presParOf" srcId="{892039D5-17E7-4B08-9EA4-661372C9FCC6}" destId="{68DE8119-73FF-4F85-98E2-66CEBAD0AC76}" srcOrd="0" destOrd="0" presId="urn:microsoft.com/office/officeart/2005/8/layout/cycle7"/>
    <dgm:cxn modelId="{0975FCCF-AC26-4355-9F20-EC0041219BDF}" type="presParOf" srcId="{892039D5-17E7-4B08-9EA4-661372C9FCC6}" destId="{52660DD3-A5D8-4904-B3AB-753D1473EACE}" srcOrd="1" destOrd="0" presId="urn:microsoft.com/office/officeart/2005/8/layout/cycle7"/>
    <dgm:cxn modelId="{409CF248-3650-401A-B538-2B4EDA66A871}" type="presParOf" srcId="{52660DD3-A5D8-4904-B3AB-753D1473EACE}" destId="{7CB91D1F-E163-4265-A63D-E19AF9E3B597}" srcOrd="0" destOrd="0" presId="urn:microsoft.com/office/officeart/2005/8/layout/cycle7"/>
    <dgm:cxn modelId="{A7807B3D-E2B6-4082-81A0-30741B6B4877}" type="presParOf" srcId="{892039D5-17E7-4B08-9EA4-661372C9FCC6}" destId="{A7884B7A-30FA-4584-BB90-7899287B646D}" srcOrd="2" destOrd="0" presId="urn:microsoft.com/office/officeart/2005/8/layout/cycle7"/>
    <dgm:cxn modelId="{F161C257-77B1-4826-8ACB-95A2529ED3D4}" type="presParOf" srcId="{892039D5-17E7-4B08-9EA4-661372C9FCC6}" destId="{FBB89E19-19B9-4B62-9F46-DB6CCECD5003}" srcOrd="3" destOrd="0" presId="urn:microsoft.com/office/officeart/2005/8/layout/cycle7"/>
    <dgm:cxn modelId="{C2A5CF83-B00F-480C-9296-4A22BDD71477}" type="presParOf" srcId="{FBB89E19-19B9-4B62-9F46-DB6CCECD5003}" destId="{6123185F-C353-4403-90B0-21FF0BB460C7}" srcOrd="0" destOrd="0" presId="urn:microsoft.com/office/officeart/2005/8/layout/cycle7"/>
    <dgm:cxn modelId="{071DDF4B-BE13-4215-9896-648316626E2A}" type="presParOf" srcId="{892039D5-17E7-4B08-9EA4-661372C9FCC6}" destId="{CAACD192-C7D6-4E90-B46C-1134E0380F84}" srcOrd="4" destOrd="0" presId="urn:microsoft.com/office/officeart/2005/8/layout/cycle7"/>
    <dgm:cxn modelId="{728A9163-E119-47EE-9FD4-6F77729F3356}" type="presParOf" srcId="{892039D5-17E7-4B08-9EA4-661372C9FCC6}" destId="{B48193A0-9D72-410A-AE60-CFA436AB4DB9}" srcOrd="5" destOrd="0" presId="urn:microsoft.com/office/officeart/2005/8/layout/cycle7"/>
    <dgm:cxn modelId="{338B95FA-64CE-4BF1-A963-2282C4DB659F}" type="presParOf" srcId="{B48193A0-9D72-410A-AE60-CFA436AB4DB9}" destId="{A9F9AE52-1E29-4013-B655-DF5C8E5BD641}" srcOrd="0" destOrd="0" presId="urn:microsoft.com/office/officeart/2005/8/layout/cycle7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497463-F55D-4262-8D0B-22A4BA73CBF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D7F121-160D-4C6D-869A-CDE167908215}">
      <dgm:prSet phldrT="[Texte]" custT="1"/>
      <dgm:spPr>
        <a:solidFill>
          <a:srgbClr val="FFCC00"/>
        </a:solidFill>
        <a:ln>
          <a:noFill/>
        </a:ln>
      </dgm:spPr>
      <dgm:t>
        <a:bodyPr/>
        <a:lstStyle/>
        <a:p>
          <a:r>
            <a:rPr lang="fr-FR" sz="3600" dirty="0" smtClean="0"/>
            <a:t>R&amp;D </a:t>
          </a:r>
          <a:r>
            <a:rPr lang="fr-FR" sz="3600" dirty="0" err="1" smtClean="0"/>
            <a:t>projects</a:t>
          </a:r>
          <a:endParaRPr lang="fr-FR" sz="3600" dirty="0"/>
        </a:p>
      </dgm:t>
    </dgm:pt>
    <dgm:pt modelId="{8F9AD877-4C8A-46BE-AF1C-7F69642392BF}" type="parTrans" cxnId="{5BA37EC7-9155-4F25-BF4A-9D1B551DC254}">
      <dgm:prSet/>
      <dgm:spPr/>
      <dgm:t>
        <a:bodyPr/>
        <a:lstStyle/>
        <a:p>
          <a:endParaRPr lang="fr-FR"/>
        </a:p>
      </dgm:t>
    </dgm:pt>
    <dgm:pt modelId="{ECD78763-43D8-4A58-A6FC-127C9980EFA2}" type="sibTrans" cxnId="{5BA37EC7-9155-4F25-BF4A-9D1B551DC254}">
      <dgm:prSet/>
      <dgm:spPr>
        <a:gradFill rotWithShape="0">
          <a:gsLst>
            <a:gs pos="40000">
              <a:srgbClr val="FFC000"/>
            </a:gs>
            <a:gs pos="100000">
              <a:srgbClr val="C00000"/>
            </a:gs>
            <a:gs pos="100000">
              <a:srgbClr val="D1C39F"/>
            </a:gs>
          </a:gsLst>
          <a:lin ang="3600000" scaled="0"/>
        </a:gradFill>
      </dgm:spPr>
      <dgm:t>
        <a:bodyPr/>
        <a:lstStyle/>
        <a:p>
          <a:endParaRPr lang="fr-FR"/>
        </a:p>
      </dgm:t>
    </dgm:pt>
    <dgm:pt modelId="{498CA280-BCF4-49B8-9C98-3FCAAD3E9553}">
      <dgm:prSet phldrT="[Texte]" custT="1"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r>
            <a:rPr lang="fr-FR" sz="3600" dirty="0" smtClean="0"/>
            <a:t>Test Infrastructures</a:t>
          </a:r>
          <a:endParaRPr lang="fr-FR" sz="3600" dirty="0"/>
        </a:p>
      </dgm:t>
    </dgm:pt>
    <dgm:pt modelId="{D8A60736-B4A9-4B61-9EED-6A460725B211}" type="parTrans" cxnId="{23283932-6631-4B75-ACBF-3FE5A61EE3A1}">
      <dgm:prSet/>
      <dgm:spPr/>
      <dgm:t>
        <a:bodyPr/>
        <a:lstStyle/>
        <a:p>
          <a:endParaRPr lang="fr-FR"/>
        </a:p>
      </dgm:t>
    </dgm:pt>
    <dgm:pt modelId="{EBFD576C-8827-48B9-A84C-0764FAE593F2}" type="sibTrans" cxnId="{23283932-6631-4B75-ACBF-3FE5A61EE3A1}">
      <dgm:prSet/>
      <dgm:spPr>
        <a:gradFill rotWithShape="0">
          <a:gsLst>
            <a:gs pos="13000">
              <a:srgbClr val="33CC33"/>
            </a:gs>
            <a:gs pos="100000">
              <a:srgbClr val="C00000"/>
            </a:gs>
            <a:gs pos="100000">
              <a:srgbClr val="D1C39F"/>
            </a:gs>
          </a:gsLst>
          <a:lin ang="0" scaled="0"/>
        </a:gradFill>
      </dgm:spPr>
      <dgm:t>
        <a:bodyPr/>
        <a:lstStyle/>
        <a:p>
          <a:endParaRPr lang="fr-FR"/>
        </a:p>
      </dgm:t>
    </dgm:pt>
    <dgm:pt modelId="{0EE7D5B4-9AFE-486E-9A4B-FC8EC96FEC45}">
      <dgm:prSet phldrT="[Texte]" custT="1"/>
      <dgm:spPr>
        <a:solidFill>
          <a:srgbClr val="00CC66"/>
        </a:solidFill>
        <a:ln>
          <a:noFill/>
        </a:ln>
      </dgm:spPr>
      <dgm:t>
        <a:bodyPr/>
        <a:lstStyle/>
        <a:p>
          <a:r>
            <a:rPr lang="fr-FR" sz="3600" dirty="0" smtClean="0"/>
            <a:t>Education and Training</a:t>
          </a:r>
          <a:endParaRPr lang="fr-FR" sz="3600" dirty="0"/>
        </a:p>
      </dgm:t>
    </dgm:pt>
    <dgm:pt modelId="{53E58613-6541-4891-B834-8FA6D381523A}" type="parTrans" cxnId="{0550CDF3-4A7C-4F87-AC3C-BC43D990ECAA}">
      <dgm:prSet/>
      <dgm:spPr/>
      <dgm:t>
        <a:bodyPr/>
        <a:lstStyle/>
        <a:p>
          <a:endParaRPr lang="fr-FR"/>
        </a:p>
      </dgm:t>
    </dgm:pt>
    <dgm:pt modelId="{FF092F58-4A69-4EFD-80C6-1652DF675C92}" type="sibTrans" cxnId="{0550CDF3-4A7C-4F87-AC3C-BC43D990ECAA}">
      <dgm:prSet/>
      <dgm:spPr>
        <a:gradFill rotWithShape="0">
          <a:gsLst>
            <a:gs pos="50000">
              <a:srgbClr val="FFC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</dgm:spPr>
      <dgm:t>
        <a:bodyPr/>
        <a:lstStyle/>
        <a:p>
          <a:endParaRPr lang="fr-FR"/>
        </a:p>
      </dgm:t>
    </dgm:pt>
    <dgm:pt modelId="{C51F71A7-9FDE-431C-9E1D-8BD187B67699}" type="pres">
      <dgm:prSet presAssocID="{72497463-F55D-4262-8D0B-22A4BA73CBF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F67337B-48ED-4C50-A41E-29E60481B65F}" type="pres">
      <dgm:prSet presAssocID="{42D7F121-160D-4C6D-869A-CDE167908215}" presName="node" presStyleLbl="node1" presStyleIdx="0" presStyleCnt="3" custScaleX="86954" custScaleY="7844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D4D872D-E60F-4CCD-8AA4-C9D708C217BC}" type="pres">
      <dgm:prSet presAssocID="{ECD78763-43D8-4A58-A6FC-127C9980EFA2}" presName="sibTrans" presStyleLbl="sibTrans2D1" presStyleIdx="0" presStyleCnt="3" custScaleX="152478" custScaleY="161715" custLinFactNeighborX="31334" custLinFactNeighborY="-11617"/>
      <dgm:spPr/>
      <dgm:t>
        <a:bodyPr/>
        <a:lstStyle/>
        <a:p>
          <a:endParaRPr lang="fr-FR"/>
        </a:p>
      </dgm:t>
    </dgm:pt>
    <dgm:pt modelId="{0CAB58CA-4471-4AA7-BCC4-815A3C8714DB}" type="pres">
      <dgm:prSet presAssocID="{ECD78763-43D8-4A58-A6FC-127C9980EFA2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03F7DB26-AFE4-4007-9675-DFD9CB02ABEE}" type="pres">
      <dgm:prSet presAssocID="{498CA280-BCF4-49B8-9C98-3FCAAD3E9553}" presName="node" presStyleLbl="node1" presStyleIdx="1" presStyleCnt="3" custScaleX="88624" custScaleY="998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CF1DFF8-A14A-4ACE-982D-3F9C2B83DA53}" type="pres">
      <dgm:prSet presAssocID="{EBFD576C-8827-48B9-A84C-0764FAE593F2}" presName="sibTrans" presStyleLbl="sibTrans2D1" presStyleIdx="1" presStyleCnt="3" custScaleX="117714" custScaleY="138310"/>
      <dgm:spPr/>
      <dgm:t>
        <a:bodyPr/>
        <a:lstStyle/>
        <a:p>
          <a:endParaRPr lang="fr-FR"/>
        </a:p>
      </dgm:t>
    </dgm:pt>
    <dgm:pt modelId="{CA85B38B-9242-4B21-ADC1-DE1948840FF4}" type="pres">
      <dgm:prSet presAssocID="{EBFD576C-8827-48B9-A84C-0764FAE593F2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459AE8EF-09A8-455E-8C60-EF0A02DA99CD}" type="pres">
      <dgm:prSet presAssocID="{0EE7D5B4-9AFE-486E-9A4B-FC8EC96FEC45}" presName="node" presStyleLbl="node1" presStyleIdx="2" presStyleCnt="3" custScaleX="85284" custScaleY="9053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B6914F3-3E13-4061-8D57-89A32EDD64ED}" type="pres">
      <dgm:prSet presAssocID="{FF092F58-4A69-4EFD-80C6-1652DF675C92}" presName="sibTrans" presStyleLbl="sibTrans2D1" presStyleIdx="2" presStyleCnt="3" custScaleX="168759" custScaleY="180240" custLinFactNeighborX="-50862" custLinFactNeighborY="-1639"/>
      <dgm:spPr/>
      <dgm:t>
        <a:bodyPr/>
        <a:lstStyle/>
        <a:p>
          <a:endParaRPr lang="fr-FR"/>
        </a:p>
      </dgm:t>
    </dgm:pt>
    <dgm:pt modelId="{5FF7A683-A996-461E-9D0E-05FD7B6E4EF5}" type="pres">
      <dgm:prSet presAssocID="{FF092F58-4A69-4EFD-80C6-1652DF675C92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F99C280B-673F-42D9-9F21-4C1DD30C2EFB}" type="presOf" srcId="{498CA280-BCF4-49B8-9C98-3FCAAD3E9553}" destId="{03F7DB26-AFE4-4007-9675-DFD9CB02ABEE}" srcOrd="0" destOrd="0" presId="urn:microsoft.com/office/officeart/2005/8/layout/cycle7"/>
    <dgm:cxn modelId="{992DAC7C-2148-4E0F-B2C4-C16A67273524}" type="presOf" srcId="{EBFD576C-8827-48B9-A84C-0764FAE593F2}" destId="{5CF1DFF8-A14A-4ACE-982D-3F9C2B83DA53}" srcOrd="0" destOrd="0" presId="urn:microsoft.com/office/officeart/2005/8/layout/cycle7"/>
    <dgm:cxn modelId="{87D34BD4-6196-4B55-BD58-5E64B63B9E65}" type="presOf" srcId="{0EE7D5B4-9AFE-486E-9A4B-FC8EC96FEC45}" destId="{459AE8EF-09A8-455E-8C60-EF0A02DA99CD}" srcOrd="0" destOrd="0" presId="urn:microsoft.com/office/officeart/2005/8/layout/cycle7"/>
    <dgm:cxn modelId="{1F8F8006-9EB1-4FA7-AD54-76A2BDF04E3A}" type="presOf" srcId="{ECD78763-43D8-4A58-A6FC-127C9980EFA2}" destId="{0CAB58CA-4471-4AA7-BCC4-815A3C8714DB}" srcOrd="1" destOrd="0" presId="urn:microsoft.com/office/officeart/2005/8/layout/cycle7"/>
    <dgm:cxn modelId="{23283932-6631-4B75-ACBF-3FE5A61EE3A1}" srcId="{72497463-F55D-4262-8D0B-22A4BA73CBF7}" destId="{498CA280-BCF4-49B8-9C98-3FCAAD3E9553}" srcOrd="1" destOrd="0" parTransId="{D8A60736-B4A9-4B61-9EED-6A460725B211}" sibTransId="{EBFD576C-8827-48B9-A84C-0764FAE593F2}"/>
    <dgm:cxn modelId="{642CC5A3-EFBC-4E6D-AF3A-B1E896C5392C}" type="presOf" srcId="{ECD78763-43D8-4A58-A6FC-127C9980EFA2}" destId="{3D4D872D-E60F-4CCD-8AA4-C9D708C217BC}" srcOrd="0" destOrd="0" presId="urn:microsoft.com/office/officeart/2005/8/layout/cycle7"/>
    <dgm:cxn modelId="{0550CDF3-4A7C-4F87-AC3C-BC43D990ECAA}" srcId="{72497463-F55D-4262-8D0B-22A4BA73CBF7}" destId="{0EE7D5B4-9AFE-486E-9A4B-FC8EC96FEC45}" srcOrd="2" destOrd="0" parTransId="{53E58613-6541-4891-B834-8FA6D381523A}" sibTransId="{FF092F58-4A69-4EFD-80C6-1652DF675C92}"/>
    <dgm:cxn modelId="{82D41E1A-CE81-41BA-9D0A-AEE7E53AF8BF}" type="presOf" srcId="{FF092F58-4A69-4EFD-80C6-1652DF675C92}" destId="{8B6914F3-3E13-4061-8D57-89A32EDD64ED}" srcOrd="0" destOrd="0" presId="urn:microsoft.com/office/officeart/2005/8/layout/cycle7"/>
    <dgm:cxn modelId="{5BA37EC7-9155-4F25-BF4A-9D1B551DC254}" srcId="{72497463-F55D-4262-8D0B-22A4BA73CBF7}" destId="{42D7F121-160D-4C6D-869A-CDE167908215}" srcOrd="0" destOrd="0" parTransId="{8F9AD877-4C8A-46BE-AF1C-7F69642392BF}" sibTransId="{ECD78763-43D8-4A58-A6FC-127C9980EFA2}"/>
    <dgm:cxn modelId="{833DAE21-C12D-430B-8E5A-470E31941A18}" type="presOf" srcId="{EBFD576C-8827-48B9-A84C-0764FAE593F2}" destId="{CA85B38B-9242-4B21-ADC1-DE1948840FF4}" srcOrd="1" destOrd="0" presId="urn:microsoft.com/office/officeart/2005/8/layout/cycle7"/>
    <dgm:cxn modelId="{1F8B0B3B-EAFC-460E-98BE-C09F05AE5343}" type="presOf" srcId="{42D7F121-160D-4C6D-869A-CDE167908215}" destId="{AF67337B-48ED-4C50-A41E-29E60481B65F}" srcOrd="0" destOrd="0" presId="urn:microsoft.com/office/officeart/2005/8/layout/cycle7"/>
    <dgm:cxn modelId="{5EB53162-0D29-45A8-AEAB-F17ACF6FFCCC}" type="presOf" srcId="{72497463-F55D-4262-8D0B-22A4BA73CBF7}" destId="{C51F71A7-9FDE-431C-9E1D-8BD187B67699}" srcOrd="0" destOrd="0" presId="urn:microsoft.com/office/officeart/2005/8/layout/cycle7"/>
    <dgm:cxn modelId="{35F30082-195A-49B8-8C94-38D15AE1DEC0}" type="presOf" srcId="{FF092F58-4A69-4EFD-80C6-1652DF675C92}" destId="{5FF7A683-A996-461E-9D0E-05FD7B6E4EF5}" srcOrd="1" destOrd="0" presId="urn:microsoft.com/office/officeart/2005/8/layout/cycle7"/>
    <dgm:cxn modelId="{9307D410-975E-4F95-9A7E-1636CE398C1F}" type="presParOf" srcId="{C51F71A7-9FDE-431C-9E1D-8BD187B67699}" destId="{AF67337B-48ED-4C50-A41E-29E60481B65F}" srcOrd="0" destOrd="0" presId="urn:microsoft.com/office/officeart/2005/8/layout/cycle7"/>
    <dgm:cxn modelId="{1FF11759-F804-4E0B-AD36-22B5B213B432}" type="presParOf" srcId="{C51F71A7-9FDE-431C-9E1D-8BD187B67699}" destId="{3D4D872D-E60F-4CCD-8AA4-C9D708C217BC}" srcOrd="1" destOrd="0" presId="urn:microsoft.com/office/officeart/2005/8/layout/cycle7"/>
    <dgm:cxn modelId="{EE724963-F875-460E-A33E-C7BD0C1CAA4B}" type="presParOf" srcId="{3D4D872D-E60F-4CCD-8AA4-C9D708C217BC}" destId="{0CAB58CA-4471-4AA7-BCC4-815A3C8714DB}" srcOrd="0" destOrd="0" presId="urn:microsoft.com/office/officeart/2005/8/layout/cycle7"/>
    <dgm:cxn modelId="{B8743090-4900-4334-BF4A-EE5A47F8CF3D}" type="presParOf" srcId="{C51F71A7-9FDE-431C-9E1D-8BD187B67699}" destId="{03F7DB26-AFE4-4007-9675-DFD9CB02ABEE}" srcOrd="2" destOrd="0" presId="urn:microsoft.com/office/officeart/2005/8/layout/cycle7"/>
    <dgm:cxn modelId="{0BCBF54C-E309-43FD-817F-50BE852983AF}" type="presParOf" srcId="{C51F71A7-9FDE-431C-9E1D-8BD187B67699}" destId="{5CF1DFF8-A14A-4ACE-982D-3F9C2B83DA53}" srcOrd="3" destOrd="0" presId="urn:microsoft.com/office/officeart/2005/8/layout/cycle7"/>
    <dgm:cxn modelId="{E61A9861-C7B2-4FCA-B646-D3645E55101C}" type="presParOf" srcId="{5CF1DFF8-A14A-4ACE-982D-3F9C2B83DA53}" destId="{CA85B38B-9242-4B21-ADC1-DE1948840FF4}" srcOrd="0" destOrd="0" presId="urn:microsoft.com/office/officeart/2005/8/layout/cycle7"/>
    <dgm:cxn modelId="{7B4592AF-D5E5-43E8-8DFF-140D2705AFFE}" type="presParOf" srcId="{C51F71A7-9FDE-431C-9E1D-8BD187B67699}" destId="{459AE8EF-09A8-455E-8C60-EF0A02DA99CD}" srcOrd="4" destOrd="0" presId="urn:microsoft.com/office/officeart/2005/8/layout/cycle7"/>
    <dgm:cxn modelId="{1B2FB2BE-2FB7-4279-BDBF-993FFCE0D4A1}" type="presParOf" srcId="{C51F71A7-9FDE-431C-9E1D-8BD187B67699}" destId="{8B6914F3-3E13-4061-8D57-89A32EDD64ED}" srcOrd="5" destOrd="0" presId="urn:microsoft.com/office/officeart/2005/8/layout/cycle7"/>
    <dgm:cxn modelId="{8F38C7D4-5BDA-477E-BF22-2EC4311D3708}" type="presParOf" srcId="{8B6914F3-3E13-4061-8D57-89A32EDD64ED}" destId="{5FF7A683-A996-461E-9D0E-05FD7B6E4EF5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3A11FA-17D2-4728-96A0-D5CA82D19B63}">
      <dsp:nvSpPr>
        <dsp:cNvPr id="0" name=""/>
        <dsp:cNvSpPr/>
      </dsp:nvSpPr>
      <dsp:spPr>
        <a:xfrm>
          <a:off x="-188639" y="-32893"/>
          <a:ext cx="9140398" cy="4600637"/>
        </a:xfrm>
        <a:prstGeom prst="swooshArrow">
          <a:avLst>
            <a:gd name="adj1" fmla="val 25000"/>
            <a:gd name="adj2" fmla="val 25000"/>
          </a:avLst>
        </a:prstGeom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ln>
          <a:noFill/>
        </a:ln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723843F0-0068-46B0-8B24-BA256782A5D4}">
      <dsp:nvSpPr>
        <dsp:cNvPr id="0" name=""/>
        <dsp:cNvSpPr/>
      </dsp:nvSpPr>
      <dsp:spPr>
        <a:xfrm>
          <a:off x="934593" y="2901849"/>
          <a:ext cx="496136" cy="558314"/>
        </a:xfrm>
        <a:prstGeom prst="star4">
          <a:avLst/>
        </a:prstGeom>
        <a:solidFill>
          <a:srgbClr val="FF99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A66D8C7-4A89-48CB-854D-4C4061395B15}">
      <dsp:nvSpPr>
        <dsp:cNvPr id="0" name=""/>
        <dsp:cNvSpPr/>
      </dsp:nvSpPr>
      <dsp:spPr>
        <a:xfrm>
          <a:off x="1388844" y="3172371"/>
          <a:ext cx="2556451" cy="1461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12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Exploratory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Assessment of the validity of the principles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conceptual feasibility of new and innovative idea</a:t>
          </a:r>
        </a:p>
      </dsp:txBody>
      <dsp:txXfrm>
        <a:off x="1388844" y="3172371"/>
        <a:ext cx="2556451" cy="1461159"/>
      </dsp:txXfrm>
    </dsp:sp>
    <dsp:sp modelId="{F0E42D51-390A-44BB-85CA-8D0CE4B51084}">
      <dsp:nvSpPr>
        <dsp:cNvPr id="0" name=""/>
        <dsp:cNvSpPr/>
      </dsp:nvSpPr>
      <dsp:spPr>
        <a:xfrm>
          <a:off x="3249656" y="1460517"/>
          <a:ext cx="963229" cy="888549"/>
        </a:xfrm>
        <a:prstGeom prst="star4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5A3ACA-B616-4ACE-BE39-4A94FF54EE42}">
      <dsp:nvSpPr>
        <dsp:cNvPr id="0" name=""/>
        <dsp:cNvSpPr/>
      </dsp:nvSpPr>
      <dsp:spPr>
        <a:xfrm>
          <a:off x="3946479" y="2364512"/>
          <a:ext cx="2378451" cy="18210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32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Targeted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the Technical feasibility of all critical components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fully engineered system feasibility</a:t>
          </a:r>
          <a:endParaRPr lang="en-US" sz="1600" b="1" kern="1200" noProof="0" dirty="0"/>
        </a:p>
      </dsp:txBody>
      <dsp:txXfrm>
        <a:off x="3946479" y="2364512"/>
        <a:ext cx="2378451" cy="1821073"/>
      </dsp:txXfrm>
    </dsp:sp>
    <dsp:sp modelId="{98034EF9-B3D0-4530-B9C6-BAB26D3B0D71}">
      <dsp:nvSpPr>
        <dsp:cNvPr id="0" name=""/>
        <dsp:cNvSpPr/>
      </dsp:nvSpPr>
      <dsp:spPr>
        <a:xfrm>
          <a:off x="5853387" y="752461"/>
          <a:ext cx="1055998" cy="1036874"/>
        </a:xfrm>
        <a:prstGeom prst="star4">
          <a:avLst/>
        </a:prstGeom>
        <a:solidFill>
          <a:srgbClr val="00CC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80AC70-52EA-42F8-9721-2FF47ED705F9}">
      <dsp:nvSpPr>
        <dsp:cNvPr id="0" name=""/>
        <dsp:cNvSpPr/>
      </dsp:nvSpPr>
      <dsp:spPr>
        <a:xfrm>
          <a:off x="6099231" y="1889453"/>
          <a:ext cx="2663888" cy="2309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529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Industrialization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Transfer of technology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Large scale feasibility and cost optimization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Diversification of Applications </a:t>
          </a:r>
        </a:p>
      </dsp:txBody>
      <dsp:txXfrm>
        <a:off x="6099231" y="1889453"/>
        <a:ext cx="2663888" cy="230954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8DE8119-73FF-4F85-98E2-66CEBAD0AC76}">
      <dsp:nvSpPr>
        <dsp:cNvPr id="0" name=""/>
        <dsp:cNvSpPr/>
      </dsp:nvSpPr>
      <dsp:spPr>
        <a:xfrm>
          <a:off x="1789142" y="749"/>
          <a:ext cx="2043045" cy="879705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Large/Medium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Size </a:t>
          </a:r>
          <a:r>
            <a:rPr lang="fr-FR" sz="2100" b="1" kern="1200" dirty="0" err="1" smtClean="0"/>
            <a:t>labs</a:t>
          </a:r>
          <a:endParaRPr lang="fr-FR" sz="2100" b="1" kern="1200" dirty="0"/>
        </a:p>
      </dsp:txBody>
      <dsp:txXfrm>
        <a:off x="1789142" y="749"/>
        <a:ext cx="2043045" cy="879705"/>
      </dsp:txXfrm>
    </dsp:sp>
    <dsp:sp modelId="{52660DD3-A5D8-4904-B3AB-753D1473EACE}">
      <dsp:nvSpPr>
        <dsp:cNvPr id="0" name=""/>
        <dsp:cNvSpPr/>
      </dsp:nvSpPr>
      <dsp:spPr>
        <a:xfrm rot="3303991">
          <a:off x="3179083" y="1408829"/>
          <a:ext cx="1852747" cy="578799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 rot="3303991">
        <a:off x="3179083" y="1408829"/>
        <a:ext cx="1852747" cy="578799"/>
      </dsp:txXfrm>
    </dsp:sp>
    <dsp:sp modelId="{A7884B7A-30FA-4584-BB90-7899287B646D}">
      <dsp:nvSpPr>
        <dsp:cNvPr id="0" name=""/>
        <dsp:cNvSpPr/>
      </dsp:nvSpPr>
      <dsp:spPr>
        <a:xfrm>
          <a:off x="3687812" y="2516003"/>
          <a:ext cx="1759410" cy="879705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Industry</a:t>
          </a:r>
          <a:endParaRPr lang="en-US" sz="2100" b="1" kern="1200" noProof="0" dirty="0"/>
        </a:p>
      </dsp:txBody>
      <dsp:txXfrm>
        <a:off x="3687812" y="2516003"/>
        <a:ext cx="1759410" cy="879705"/>
      </dsp:txXfrm>
    </dsp:sp>
    <dsp:sp modelId="{FBB89E19-19B9-4B62-9F46-DB6CCECD5003}">
      <dsp:nvSpPr>
        <dsp:cNvPr id="0" name=""/>
        <dsp:cNvSpPr/>
      </dsp:nvSpPr>
      <dsp:spPr>
        <a:xfrm rot="10800000">
          <a:off x="2120847" y="2662054"/>
          <a:ext cx="1497631" cy="587602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 rot="10800000">
        <a:off x="2120847" y="2662054"/>
        <a:ext cx="1497631" cy="587602"/>
      </dsp:txXfrm>
    </dsp:sp>
    <dsp:sp modelId="{CAACD192-C7D6-4E90-B46C-1134E0380F84}">
      <dsp:nvSpPr>
        <dsp:cNvPr id="0" name=""/>
        <dsp:cNvSpPr/>
      </dsp:nvSpPr>
      <dsp:spPr>
        <a:xfrm>
          <a:off x="292103" y="2516003"/>
          <a:ext cx="1759410" cy="879705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University</a:t>
          </a:r>
          <a:endParaRPr lang="en-US" sz="2100" b="1" kern="1200" noProof="0" dirty="0"/>
        </a:p>
      </dsp:txBody>
      <dsp:txXfrm>
        <a:off x="292103" y="2516003"/>
        <a:ext cx="1759410" cy="879705"/>
      </dsp:txXfrm>
    </dsp:sp>
    <dsp:sp modelId="{B48193A0-9D72-410A-AE60-CFA436AB4DB9}">
      <dsp:nvSpPr>
        <dsp:cNvPr id="0" name=""/>
        <dsp:cNvSpPr/>
      </dsp:nvSpPr>
      <dsp:spPr>
        <a:xfrm rot="18185216">
          <a:off x="651279" y="1403733"/>
          <a:ext cx="1899309" cy="588991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 rot="18185216">
        <a:off x="651279" y="1403733"/>
        <a:ext cx="1899309" cy="58899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67337B-48ED-4C50-A41E-29E60481B65F}">
      <dsp:nvSpPr>
        <dsp:cNvPr id="0" name=""/>
        <dsp:cNvSpPr/>
      </dsp:nvSpPr>
      <dsp:spPr>
        <a:xfrm>
          <a:off x="2899453" y="199847"/>
          <a:ext cx="2740142" cy="1235985"/>
        </a:xfrm>
        <a:prstGeom prst="roundRect">
          <a:avLst>
            <a:gd name="adj" fmla="val 10000"/>
          </a:avLst>
        </a:prstGeom>
        <a:solidFill>
          <a:srgbClr val="FFCC0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R&amp;D </a:t>
          </a:r>
          <a:r>
            <a:rPr lang="fr-FR" sz="3600" kern="1200" dirty="0" err="1" smtClean="0"/>
            <a:t>projects</a:t>
          </a:r>
          <a:endParaRPr lang="fr-FR" sz="3600" kern="1200" dirty="0"/>
        </a:p>
      </dsp:txBody>
      <dsp:txXfrm>
        <a:off x="2899453" y="199847"/>
        <a:ext cx="2740142" cy="1235985"/>
      </dsp:txXfrm>
    </dsp:sp>
    <dsp:sp modelId="{3D4D872D-E60F-4CCD-8AA4-C9D708C217BC}">
      <dsp:nvSpPr>
        <dsp:cNvPr id="0" name=""/>
        <dsp:cNvSpPr/>
      </dsp:nvSpPr>
      <dsp:spPr>
        <a:xfrm rot="3600000">
          <a:off x="4636692" y="2477666"/>
          <a:ext cx="3006992" cy="891809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40000">
              <a:srgbClr val="FFC000"/>
            </a:gs>
            <a:gs pos="100000">
              <a:srgbClr val="C00000"/>
            </a:gs>
            <a:gs pos="100000">
              <a:srgbClr val="D1C39F"/>
            </a:gs>
          </a:gsLst>
          <a:lin ang="36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000" kern="1200"/>
        </a:p>
      </dsp:txBody>
      <dsp:txXfrm rot="3600000">
        <a:off x="4636692" y="2477666"/>
        <a:ext cx="3006992" cy="891809"/>
      </dsp:txXfrm>
    </dsp:sp>
    <dsp:sp modelId="{03F7DB26-AFE4-4007-9675-DFD9CB02ABEE}">
      <dsp:nvSpPr>
        <dsp:cNvPr id="0" name=""/>
        <dsp:cNvSpPr/>
      </dsp:nvSpPr>
      <dsp:spPr>
        <a:xfrm>
          <a:off x="5475763" y="4539437"/>
          <a:ext cx="2792768" cy="1572555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Test Infrastructures</a:t>
          </a:r>
          <a:endParaRPr lang="fr-FR" sz="3600" kern="1200" dirty="0"/>
        </a:p>
      </dsp:txBody>
      <dsp:txXfrm>
        <a:off x="5475763" y="4539437"/>
        <a:ext cx="2792768" cy="1572555"/>
      </dsp:txXfrm>
    </dsp:sp>
    <dsp:sp modelId="{5CF1DFF8-A14A-4ACE-982D-3F9C2B83DA53}">
      <dsp:nvSpPr>
        <dsp:cNvPr id="0" name=""/>
        <dsp:cNvSpPr/>
      </dsp:nvSpPr>
      <dsp:spPr>
        <a:xfrm rot="10800000">
          <a:off x="3082502" y="4944346"/>
          <a:ext cx="2321417" cy="762737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13000">
              <a:srgbClr val="33CC33"/>
            </a:gs>
            <a:gs pos="100000">
              <a:srgbClr val="C00000"/>
            </a:gs>
            <a:gs pos="100000">
              <a:srgbClr val="D1C39F"/>
            </a:gs>
          </a:gsLst>
          <a:lin ang="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400" kern="1200"/>
        </a:p>
      </dsp:txBody>
      <dsp:txXfrm rot="10800000">
        <a:off x="3082502" y="4944346"/>
        <a:ext cx="2321417" cy="762737"/>
      </dsp:txXfrm>
    </dsp:sp>
    <dsp:sp modelId="{459AE8EF-09A8-455E-8C60-EF0A02DA99CD}">
      <dsp:nvSpPr>
        <dsp:cNvPr id="0" name=""/>
        <dsp:cNvSpPr/>
      </dsp:nvSpPr>
      <dsp:spPr>
        <a:xfrm>
          <a:off x="323143" y="4612468"/>
          <a:ext cx="2687516" cy="1426494"/>
        </a:xfrm>
        <a:prstGeom prst="roundRect">
          <a:avLst>
            <a:gd name="adj" fmla="val 10000"/>
          </a:avLst>
        </a:prstGeom>
        <a:solidFill>
          <a:srgbClr val="00CC66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Education and Training</a:t>
          </a:r>
          <a:endParaRPr lang="fr-FR" sz="3600" kern="1200" dirty="0"/>
        </a:p>
      </dsp:txBody>
      <dsp:txXfrm>
        <a:off x="323143" y="4612468"/>
        <a:ext cx="2687516" cy="1426494"/>
      </dsp:txXfrm>
    </dsp:sp>
    <dsp:sp modelId="{8B6914F3-3E13-4061-8D57-89A32EDD64ED}">
      <dsp:nvSpPr>
        <dsp:cNvPr id="0" name=""/>
        <dsp:cNvSpPr/>
      </dsp:nvSpPr>
      <dsp:spPr>
        <a:xfrm rot="18000000">
          <a:off x="328635" y="2518127"/>
          <a:ext cx="3328067" cy="993968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50000">
              <a:srgbClr val="FFC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/>
        </a:p>
      </dsp:txBody>
      <dsp:txXfrm rot="18000000">
        <a:off x="328635" y="2518127"/>
        <a:ext cx="3328067" cy="9939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6B57E1-3C2D-41C5-8011-C3C05CE55F6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F947B-E689-4278-BC24-DF911764B6D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5EF6A-0A17-48BB-83C5-CE94DFE01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C1B77-73FD-45A7-B33D-787E3F4576E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381B6-D49A-4C49-8113-D2C0D34E93C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44A1D-7DAF-45D7-AC27-DB4C4EF35CA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AC675-CB86-4A6A-9287-3DD978012E6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A69224-13CA-4B76-A324-9F05C469297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E55305-FC0A-41AE-BF5E-AD2865B6CD0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12B29-4DC4-4D6A-A38B-C9DB1CE48EF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B14D2-127C-4500-99E7-1FD076924A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68B4C-0D69-47AC-B0E2-FB247A962B82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F22E5-8598-48FD-99DC-C2012C0E4CE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62BEF-08AA-420C-B38E-7EA8270A15B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B3CAE-01EC-4E0D-B8EC-19048F4A8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DB9BB-FCA2-4062-A5D2-F126E614747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E7220-F8DF-4CC5-A2D0-513FBD520DC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C1F028-9286-4158-BFA7-758B55F646C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AC16B-B9CB-4DC6-8DD6-9C7F5F08E97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B642C-C64E-4173-BA19-8C4F3C75BC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2BA3D3-FDE8-42C1-80B8-50F37692956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A09B3-CC91-4585-9970-B52C39B0566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C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594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3594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3594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AE47DF-9A14-42DF-BA9A-68EA6E04B89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614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BEBF4EB7-6B2D-4A1B-8200-1B98C1742FF4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1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1.xml"/><Relationship Id="rId4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6.png"/><Relationship Id="rId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esgard.lal.in2p3.fr/" TargetMode="External"/><Relationship Id="rId4" Type="http://schemas.openxmlformats.org/officeDocument/2006/relationships/slide" Target="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esgard.lal.in2p3.fr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2.xml"/><Relationship Id="rId4" Type="http://schemas.openxmlformats.org/officeDocument/2006/relationships/slide" Target="slide1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jpeg"/><Relationship Id="rId7" Type="http://schemas.openxmlformats.org/officeDocument/2006/relationships/image" Target="../media/image21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image" Target="../media/image20.jpeg"/><Relationship Id="rId4" Type="http://schemas.openxmlformats.org/officeDocument/2006/relationships/slide" Target="slide6.xml"/><Relationship Id="rId9" Type="http://schemas.openxmlformats.org/officeDocument/2006/relationships/slide" Target="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26.xml"/><Relationship Id="rId7" Type="http://schemas.openxmlformats.org/officeDocument/2006/relationships/slide" Target="slide28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7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717280" y="1166813"/>
            <a:ext cx="224676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CERN Council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September 18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, </a:t>
            </a:r>
            <a:r>
              <a:rPr lang="en-US" sz="1800" b="1" dirty="0"/>
              <a:t>2009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1395413" y="80963"/>
            <a:ext cx="6751637" cy="1076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hlink"/>
                </a:solidFill>
              </a:rPr>
              <a:t>Structuring further Accelerator R&amp;D</a:t>
            </a:r>
          </a:p>
          <a:p>
            <a:r>
              <a:rPr lang="en-US" sz="3200" b="1" dirty="0">
                <a:solidFill>
                  <a:schemeClr val="hlink"/>
                </a:solidFill>
              </a:rPr>
              <a:t>In Europe</a:t>
            </a:r>
            <a:endParaRPr lang="en-US" sz="3200" b="1" dirty="0"/>
          </a:p>
        </p:txBody>
      </p:sp>
      <p:sp>
        <p:nvSpPr>
          <p:cNvPr id="133148" name="Text Box 28"/>
          <p:cNvSpPr txBox="1">
            <a:spLocks noChangeArrowheads="1"/>
          </p:cNvSpPr>
          <p:nvPr/>
        </p:nvSpPr>
        <p:spPr bwMode="auto">
          <a:xfrm>
            <a:off x="0" y="5445125"/>
            <a:ext cx="2470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Introduction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General Context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</a:rPr>
              <a:t>Building TIARA</a:t>
            </a:r>
            <a:endParaRPr lang="en-US" b="1" dirty="0">
              <a:solidFill>
                <a:schemeClr val="hlink"/>
              </a:solidFill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7" name="Text Box 7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/>
              <a:t>The use of Accelerators</a:t>
            </a:r>
            <a:endParaRPr lang="fr-FR" sz="2800" b="1" dirty="0"/>
          </a:p>
        </p:txBody>
      </p:sp>
      <p:sp>
        <p:nvSpPr>
          <p:cNvPr id="363528" name="Text Box 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07950" y="782638"/>
            <a:ext cx="8027988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b="1" dirty="0"/>
              <a:t>The development of state of the art accelerators is essential for many </a:t>
            </a:r>
            <a:r>
              <a:rPr lang="en-US" b="1" dirty="0" err="1" smtClean="0"/>
              <a:t>many</a:t>
            </a:r>
            <a:r>
              <a:rPr lang="en-US" b="1" dirty="0" smtClean="0"/>
              <a:t> </a:t>
            </a:r>
            <a:r>
              <a:rPr lang="en-US" b="1" dirty="0"/>
              <a:t>fields of science</a:t>
            </a:r>
            <a:r>
              <a:rPr lang="en-US" dirty="0"/>
              <a:t> </a:t>
            </a:r>
            <a:r>
              <a:rPr lang="en-US" b="1" dirty="0"/>
              <a:t>(fundamental, applied or industrial)</a:t>
            </a:r>
          </a:p>
        </p:txBody>
      </p:sp>
      <p:sp>
        <p:nvSpPr>
          <p:cNvPr id="363529" name="Text Box 9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79388" y="2336800"/>
            <a:ext cx="8785225" cy="2248950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Particle </a:t>
            </a:r>
            <a:r>
              <a:rPr lang="en-US" b="1" dirty="0" smtClean="0"/>
              <a:t>Physics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Nuclear Physics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Research fields using light source (condensed matter, biology, geophysics, human sciences…)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Research fields using</a:t>
            </a:r>
            <a:r>
              <a:rPr lang="en-US" dirty="0"/>
              <a:t> </a:t>
            </a:r>
            <a:r>
              <a:rPr lang="en-US" b="1" dirty="0" err="1"/>
              <a:t>spallation</a:t>
            </a:r>
            <a:r>
              <a:rPr lang="en-US" b="1" dirty="0"/>
              <a:t> neutron sources (material sciences...</a:t>
            </a:r>
            <a:r>
              <a:rPr lang="en-US" dirty="0"/>
              <a:t> )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Study of material for fusion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Study of transmutation</a:t>
            </a:r>
          </a:p>
        </p:txBody>
      </p:sp>
      <p:grpSp>
        <p:nvGrpSpPr>
          <p:cNvPr id="17" name="Groupe 16"/>
          <p:cNvGrpSpPr/>
          <p:nvPr/>
        </p:nvGrpSpPr>
        <p:grpSpPr>
          <a:xfrm>
            <a:off x="107950" y="1592263"/>
            <a:ext cx="3786188" cy="539750"/>
            <a:chOff x="107950" y="1592263"/>
            <a:chExt cx="3786188" cy="539750"/>
          </a:xfrm>
        </p:grpSpPr>
        <p:sp>
          <p:nvSpPr>
            <p:cNvPr id="363542" name="Text Box 22"/>
            <p:cNvSpPr txBox="1">
              <a:spLocks noChangeArrowheads="1"/>
            </p:cNvSpPr>
            <p:nvPr/>
          </p:nvSpPr>
          <p:spPr bwMode="auto">
            <a:xfrm>
              <a:off x="863600" y="1665288"/>
              <a:ext cx="3030538" cy="457200"/>
            </a:xfrm>
            <a:prstGeom prst="rect">
              <a:avLst/>
            </a:prstGeom>
            <a:solidFill>
              <a:srgbClr val="FFCC00">
                <a:alpha val="67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 sz="2400" b="1"/>
                <a:t>Research accelerators</a:t>
              </a:r>
            </a:p>
          </p:txBody>
        </p:sp>
        <p:sp>
          <p:nvSpPr>
            <p:cNvPr id="363543" name="AutoShape 23"/>
            <p:cNvSpPr>
              <a:spLocks noChangeArrowheads="1"/>
            </p:cNvSpPr>
            <p:nvPr/>
          </p:nvSpPr>
          <p:spPr bwMode="auto">
            <a:xfrm>
              <a:off x="107950" y="1592263"/>
              <a:ext cx="503238" cy="539750"/>
            </a:xfrm>
            <a:prstGeom prst="star4">
              <a:avLst>
                <a:gd name="adj" fmla="val 12500"/>
              </a:avLst>
            </a:prstGeom>
            <a:solidFill>
              <a:srgbClr val="FFFF00">
                <a:alpha val="67000"/>
              </a:srgbClr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endParaRPr lang="fr-FR"/>
            </a:p>
          </p:txBody>
        </p:sp>
      </p:grpSp>
      <p:sp>
        <p:nvSpPr>
          <p:cNvPr id="18" name="Text Box 17"/>
          <p:cNvSpPr txBox="1">
            <a:spLocks noChangeArrowheads="1"/>
          </p:cNvSpPr>
          <p:nvPr/>
        </p:nvSpPr>
        <p:spPr bwMode="auto">
          <a:xfrm>
            <a:off x="274638" y="6062663"/>
            <a:ext cx="8591550" cy="82232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 dirty="0"/>
              <a:t>This « </a:t>
            </a:r>
            <a:r>
              <a:rPr lang="fr-FR" sz="2400" b="1" dirty="0" err="1"/>
              <a:t>market</a:t>
            </a:r>
            <a:r>
              <a:rPr lang="fr-FR" sz="2400" b="1" dirty="0"/>
              <a:t> » </a:t>
            </a:r>
            <a:r>
              <a:rPr lang="fr-FR" sz="2400" b="1" dirty="0" err="1"/>
              <a:t>represents</a:t>
            </a:r>
            <a:r>
              <a:rPr lang="fr-FR" sz="2400" b="1" dirty="0"/>
              <a:t> ~15 000 M€ for the </a:t>
            </a:r>
            <a:r>
              <a:rPr lang="fr-FR" sz="2400" b="1" dirty="0" err="1"/>
              <a:t>next</a:t>
            </a:r>
            <a:r>
              <a:rPr lang="fr-FR" sz="2400" b="1" dirty="0"/>
              <a:t> 15 </a:t>
            </a:r>
            <a:r>
              <a:rPr lang="fr-FR" sz="2400" b="1" dirty="0" err="1"/>
              <a:t>years</a:t>
            </a:r>
            <a:r>
              <a:rPr lang="fr-FR" sz="2400" b="1" dirty="0"/>
              <a:t>, i.e. </a:t>
            </a:r>
          </a:p>
          <a:p>
            <a:r>
              <a:rPr lang="fr-FR" sz="2400" b="1" dirty="0">
                <a:solidFill>
                  <a:srgbClr val="FF0000"/>
                </a:solidFill>
              </a:rPr>
              <a:t>~1 000M€/</a:t>
            </a:r>
            <a:r>
              <a:rPr lang="fr-FR" sz="2400" b="1" dirty="0" err="1">
                <a:solidFill>
                  <a:srgbClr val="FF0000"/>
                </a:solidFill>
              </a:rPr>
              <a:t>year</a:t>
            </a:r>
            <a:endParaRPr lang="fr-FR" sz="2400" b="1" dirty="0">
              <a:solidFill>
                <a:srgbClr val="FF0000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63466" y="5108598"/>
            <a:ext cx="8687058" cy="830997"/>
          </a:xfrm>
          <a:prstGeom prst="rect">
            <a:avLst/>
          </a:prstGeom>
          <a:solidFill>
            <a:srgbClr val="00CCFF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 past 50 years, about 1/3 of Physics Nobel Prizes are rewarding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work based on or carried out with accelerators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260350"/>
            <a:ext cx="8604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Unraveling the fundamental mysteries of the universe requires</a:t>
            </a:r>
          </a:p>
        </p:txBody>
      </p:sp>
      <p:sp>
        <p:nvSpPr>
          <p:cNvPr id="360453" name="Text Box 5"/>
          <p:cNvSpPr txBox="1">
            <a:spLocks noChangeArrowheads="1"/>
          </p:cNvSpPr>
          <p:nvPr/>
        </p:nvSpPr>
        <p:spPr bwMode="auto">
          <a:xfrm>
            <a:off x="0" y="5557838"/>
            <a:ext cx="8301866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These infrastructures and technology  can be useful (vital) </a:t>
            </a:r>
          </a:p>
          <a:p>
            <a:pPr algn="l"/>
            <a:r>
              <a:rPr lang="en-US" sz="2400" b="1" dirty="0">
                <a:solidFill>
                  <a:schemeClr val="bg1"/>
                </a:solidFill>
              </a:rPr>
              <a:t>to </a:t>
            </a:r>
            <a:r>
              <a:rPr lang="en-US" sz="2400" b="1" dirty="0" smtClean="0">
                <a:solidFill>
                  <a:schemeClr val="bg1"/>
                </a:solidFill>
              </a:rPr>
              <a:t>many research fields, </a:t>
            </a:r>
            <a:r>
              <a:rPr lang="en-US" sz="2400" b="1" dirty="0">
                <a:solidFill>
                  <a:schemeClr val="bg1"/>
                </a:solidFill>
              </a:rPr>
              <a:t>as well as for industrial developments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60455" name="Text Box 7"/>
          <p:cNvSpPr txBox="1">
            <a:spLocks noChangeArrowheads="1"/>
          </p:cNvSpPr>
          <p:nvPr/>
        </p:nvSpPr>
        <p:spPr bwMode="auto">
          <a:xfrm>
            <a:off x="592083" y="2816225"/>
            <a:ext cx="8490251" cy="120251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“Energy Frontier” able </a:t>
            </a:r>
            <a:r>
              <a:rPr lang="en-US" sz="2400" b="1" dirty="0"/>
              <a:t>to reach higher </a:t>
            </a:r>
            <a:r>
              <a:rPr lang="en-US" sz="2400" b="1" dirty="0" smtClean="0"/>
              <a:t>energy </a:t>
            </a:r>
            <a:endParaRPr lang="en-US" sz="2400" b="1" dirty="0"/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“Intensity/Power Frontier” able </a:t>
            </a:r>
            <a:r>
              <a:rPr lang="en-US" sz="2400" b="1" dirty="0"/>
              <a:t>to produce higher luminosity</a:t>
            </a:r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“Probes Frontier” able </a:t>
            </a:r>
            <a:r>
              <a:rPr lang="en-US" sz="2400" b="1" dirty="0"/>
              <a:t>to accelerate different probes</a:t>
            </a:r>
            <a:endParaRPr lang="fr-FR" sz="2400" b="1" dirty="0"/>
          </a:p>
        </p:txBody>
      </p:sp>
      <p:sp>
        <p:nvSpPr>
          <p:cNvPr id="360456" name="Rectangle 8"/>
          <p:cNvSpPr>
            <a:spLocks noChangeArrowheads="1"/>
          </p:cNvSpPr>
          <p:nvPr/>
        </p:nvSpPr>
        <p:spPr bwMode="auto">
          <a:xfrm>
            <a:off x="595313" y="2205038"/>
            <a:ext cx="3767137" cy="45720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/>
              <a:t>State of the art accelerators</a:t>
            </a:r>
            <a:endParaRPr lang="fr-FR" sz="2400" b="1" dirty="0"/>
          </a:p>
        </p:txBody>
      </p:sp>
      <p:sp>
        <p:nvSpPr>
          <p:cNvPr id="360457" name="Rectangle 9"/>
          <p:cNvSpPr>
            <a:spLocks noChangeArrowheads="1"/>
          </p:cNvSpPr>
          <p:nvPr/>
        </p:nvSpPr>
        <p:spPr bwMode="auto">
          <a:xfrm>
            <a:off x="647700" y="4545013"/>
            <a:ext cx="7950200" cy="822325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State of the art accelerator technology, instrumentation and</a:t>
            </a:r>
          </a:p>
          <a:p>
            <a:pPr algn="l"/>
            <a:r>
              <a:rPr lang="en-US" sz="2400" b="1" dirty="0"/>
              <a:t>test facilities </a:t>
            </a:r>
            <a:endParaRPr lang="fr-FR" sz="2400" b="1" dirty="0"/>
          </a:p>
        </p:txBody>
      </p:sp>
      <p:sp>
        <p:nvSpPr>
          <p:cNvPr id="360459" name="Rectangle 11"/>
          <p:cNvSpPr>
            <a:spLocks noChangeArrowheads="1"/>
          </p:cNvSpPr>
          <p:nvPr/>
        </p:nvSpPr>
        <p:spPr bwMode="auto">
          <a:xfrm>
            <a:off x="900113" y="800100"/>
            <a:ext cx="7397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sz="2400" b="1" dirty="0">
                <a:solidFill>
                  <a:schemeClr val="bg1"/>
                </a:solidFill>
              </a:rPr>
              <a:t>to “recreate” the initial conditions of the “Big Bang”, </a:t>
            </a:r>
          </a:p>
          <a:p>
            <a:pPr algn="l">
              <a:buFont typeface="Wingdings" pitchFamily="2" charset="2"/>
              <a:buChar char="§"/>
            </a:pPr>
            <a:r>
              <a:rPr lang="en-US" sz="2400" b="1" dirty="0">
                <a:solidFill>
                  <a:schemeClr val="bg1"/>
                </a:solidFill>
              </a:rPr>
              <a:t> to search for rare events,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503" name="Text Box 7"/>
          <p:cNvSpPr txBox="1">
            <a:spLocks noChangeArrowheads="1"/>
          </p:cNvSpPr>
          <p:nvPr/>
        </p:nvSpPr>
        <p:spPr bwMode="auto">
          <a:xfrm>
            <a:off x="215900" y="5546725"/>
            <a:ext cx="869156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The LHC is the most recent illustration of</a:t>
            </a:r>
          </a:p>
          <a:p>
            <a:r>
              <a:rPr lang="en-US" sz="4000" dirty="0">
                <a:solidFill>
                  <a:schemeClr val="bg1"/>
                </a:solidFill>
              </a:rPr>
              <a:t>a state of the art accelerator</a:t>
            </a:r>
            <a:endParaRPr lang="fr-FR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Text Box 2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/>
              <a:t>The use of Accelerators</a:t>
            </a:r>
            <a:endParaRPr lang="fr-FR" sz="2800" b="1"/>
          </a:p>
        </p:txBody>
      </p:sp>
      <p:sp>
        <p:nvSpPr>
          <p:cNvPr id="390161" name="Text Box 17"/>
          <p:cNvSpPr txBox="1">
            <a:spLocks noChangeArrowheads="1"/>
          </p:cNvSpPr>
          <p:nvPr/>
        </p:nvSpPr>
        <p:spPr bwMode="auto">
          <a:xfrm>
            <a:off x="274638" y="6062663"/>
            <a:ext cx="8591550" cy="82232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 dirty="0"/>
              <a:t>This « </a:t>
            </a:r>
            <a:r>
              <a:rPr lang="fr-FR" sz="2400" b="1" dirty="0" err="1"/>
              <a:t>market</a:t>
            </a:r>
            <a:r>
              <a:rPr lang="fr-FR" sz="2400" b="1" dirty="0"/>
              <a:t> » </a:t>
            </a:r>
            <a:r>
              <a:rPr lang="fr-FR" sz="2400" b="1" dirty="0" err="1"/>
              <a:t>represents</a:t>
            </a:r>
            <a:r>
              <a:rPr lang="fr-FR" sz="2400" b="1" dirty="0"/>
              <a:t> ~15 000 M€ for the </a:t>
            </a:r>
            <a:r>
              <a:rPr lang="fr-FR" sz="2400" b="1" dirty="0" err="1"/>
              <a:t>next</a:t>
            </a:r>
            <a:r>
              <a:rPr lang="fr-FR" sz="2400" b="1" dirty="0"/>
              <a:t> 15 </a:t>
            </a:r>
            <a:r>
              <a:rPr lang="fr-FR" sz="2400" b="1" dirty="0" err="1"/>
              <a:t>years</a:t>
            </a:r>
            <a:r>
              <a:rPr lang="fr-FR" sz="2400" b="1" dirty="0"/>
              <a:t>, i.e. </a:t>
            </a:r>
          </a:p>
          <a:p>
            <a:r>
              <a:rPr lang="fr-FR" sz="2400" b="1" dirty="0">
                <a:solidFill>
                  <a:srgbClr val="FF0000"/>
                </a:solidFill>
              </a:rPr>
              <a:t>~1 000M€/</a:t>
            </a:r>
            <a:r>
              <a:rPr lang="fr-FR" sz="2400" b="1" dirty="0" err="1">
                <a:solidFill>
                  <a:srgbClr val="FF0000"/>
                </a:solidFill>
              </a:rPr>
              <a:t>year</a:t>
            </a:r>
            <a:endParaRPr lang="fr-FR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90229" name="Group 85"/>
          <p:cNvGraphicFramePr>
            <a:graphicFrameLocks noGrp="1"/>
          </p:cNvGraphicFramePr>
          <p:nvPr/>
        </p:nvGraphicFramePr>
        <p:xfrm>
          <a:off x="519057" y="1493811"/>
          <a:ext cx="8097895" cy="2911311"/>
        </p:xfrm>
        <a:graphic>
          <a:graphicData uri="http://schemas.openxmlformats.org/drawingml/2006/table">
            <a:tbl>
              <a:tblPr/>
              <a:tblGrid>
                <a:gridCol w="1497033"/>
                <a:gridCol w="2117754"/>
                <a:gridCol w="2300319"/>
                <a:gridCol w="2182789"/>
              </a:tblGrid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projects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Science field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Beam type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Estimated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079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LHC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Particle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FAIR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Nuclear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/ion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413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XFEL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electron 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photon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Wingdings 3" pitchFamily="18" charset="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1050M€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ESS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1300M$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IFMIF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Fusion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Deuton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MYRRHA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Transmutation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90201" name="Text Box 57"/>
          <p:cNvSpPr txBox="1">
            <a:spLocks noChangeArrowheads="1"/>
          </p:cNvSpPr>
          <p:nvPr/>
        </p:nvSpPr>
        <p:spPr bwMode="auto">
          <a:xfrm>
            <a:off x="373005" y="873090"/>
            <a:ext cx="1238250" cy="39687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/>
              <a:t>Examples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63466" y="5108598"/>
            <a:ext cx="8687058" cy="830997"/>
          </a:xfrm>
          <a:prstGeom prst="rect">
            <a:avLst/>
          </a:prstGeom>
          <a:solidFill>
            <a:srgbClr val="00CCFF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 past 50 years, about 1/3 of Physics Nobel Prizes are rewarding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work based on or carried out with accelerators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10" name="Text Box 6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23850" y="800100"/>
            <a:ext cx="3779838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therapy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</a:t>
            </a:r>
            <a:endParaRPr lang="fr-FR" b="1" dirty="0"/>
          </a:p>
        </p:txBody>
      </p:sp>
      <p:sp>
        <p:nvSpPr>
          <p:cNvPr id="364612" name="Text Box 68"/>
          <p:cNvSpPr txBox="1">
            <a:spLocks noChangeArrowheads="1"/>
          </p:cNvSpPr>
          <p:nvPr/>
        </p:nvSpPr>
        <p:spPr bwMode="auto">
          <a:xfrm>
            <a:off x="973138" y="80963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364613" name="AutoShape 69"/>
          <p:cNvSpPr>
            <a:spLocks noChangeArrowheads="1"/>
          </p:cNvSpPr>
          <p:nvPr/>
        </p:nvSpPr>
        <p:spPr bwMode="auto">
          <a:xfrm>
            <a:off x="119063" y="7938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auto">
          <a:xfrm>
            <a:off x="5146675" y="73025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4437062" y="0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0" name="Text Box 1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570412" y="757238"/>
            <a:ext cx="4573588" cy="163339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</a:t>
            </a:r>
            <a:r>
              <a:rPr lang="en-US" b="1" dirty="0" err="1"/>
              <a:t>cutting&amp;welding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beam and X-ray irradiators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radioisotope production</a:t>
            </a:r>
          </a:p>
          <a:p>
            <a:pPr algn="l">
              <a:buFont typeface="Wingdings" pitchFamily="2" charset="2"/>
              <a:buChar char="§"/>
            </a:pPr>
            <a:r>
              <a:rPr lang="fr-FR" b="1" dirty="0"/>
              <a:t> …</a:t>
            </a:r>
          </a:p>
        </p:txBody>
      </p:sp>
      <p:graphicFrame>
        <p:nvGraphicFramePr>
          <p:cNvPr id="21" name="Group 2"/>
          <p:cNvGraphicFramePr>
            <a:graphicFrameLocks noGrp="1"/>
          </p:cNvGraphicFramePr>
          <p:nvPr/>
        </p:nvGraphicFramePr>
        <p:xfrm>
          <a:off x="80901" y="2479662"/>
          <a:ext cx="8964612" cy="3679200"/>
        </p:xfrm>
        <a:graphic>
          <a:graphicData uri="http://schemas.openxmlformats.org/drawingml/2006/table">
            <a:tbl>
              <a:tblPr/>
              <a:tblGrid>
                <a:gridCol w="4032250"/>
                <a:gridCol w="1703387"/>
                <a:gridCol w="1036638"/>
                <a:gridCol w="1035050"/>
                <a:gridCol w="1157287"/>
              </a:tblGrid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Application</a:t>
                      </a:r>
                      <a:endParaRPr kumimoji="0" lang="fr-F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systems (2007) approx.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sold/yr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Sales/yr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price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Cancer Therapy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1800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2.0 - 5.0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Implantation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cutting and welding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beam and X-ray irradiators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0.2 - 8.0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Radioisotope production (incl. PET)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1.0 - 30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Non-destructive testing (incl. security)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0.3 - 2.0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beam analysis (incl. AMS)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0.4 - 1.5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Neutron generators (incl. sealed tubes)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0.1 - 3.0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27500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3680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2" name="Text Box 57"/>
          <p:cNvSpPr txBox="1">
            <a:spLocks noChangeArrowheads="1"/>
          </p:cNvSpPr>
          <p:nvPr/>
        </p:nvSpPr>
        <p:spPr bwMode="auto">
          <a:xfrm>
            <a:off x="628596" y="6400800"/>
            <a:ext cx="7896225" cy="457200"/>
          </a:xfrm>
          <a:prstGeom prst="rect">
            <a:avLst/>
          </a:prstGeom>
          <a:solidFill>
            <a:srgbClr val="99FF33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Total accelerators sales increasing more than 10% per year</a:t>
            </a:r>
            <a:endParaRPr lang="fr-FR" sz="2400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7309845" y="6130962"/>
            <a:ext cx="1834155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600" dirty="0" err="1" smtClean="0"/>
              <a:t>Courtesy</a:t>
            </a:r>
            <a:r>
              <a:rPr lang="fr-FR" sz="1600" dirty="0" smtClean="0"/>
              <a:t>: R. Hamm</a:t>
            </a:r>
            <a:endParaRPr lang="fr-FR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10" name="Text Box 66"/>
          <p:cNvSpPr txBox="1">
            <a:spLocks noChangeArrowheads="1"/>
          </p:cNvSpPr>
          <p:nvPr/>
        </p:nvSpPr>
        <p:spPr bwMode="auto">
          <a:xfrm>
            <a:off x="323850" y="800100"/>
            <a:ext cx="3779838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therapy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</a:t>
            </a:r>
            <a:endParaRPr lang="fr-FR" b="1" dirty="0"/>
          </a:p>
        </p:txBody>
      </p:sp>
      <p:sp>
        <p:nvSpPr>
          <p:cNvPr id="364612" name="Text Box 68"/>
          <p:cNvSpPr txBox="1">
            <a:spLocks noChangeArrowheads="1"/>
          </p:cNvSpPr>
          <p:nvPr/>
        </p:nvSpPr>
        <p:spPr bwMode="auto">
          <a:xfrm>
            <a:off x="973138" y="80963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364613" name="AutoShape 69"/>
          <p:cNvSpPr>
            <a:spLocks noChangeArrowheads="1"/>
          </p:cNvSpPr>
          <p:nvPr/>
        </p:nvSpPr>
        <p:spPr bwMode="auto">
          <a:xfrm>
            <a:off x="119063" y="7938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grpSp>
        <p:nvGrpSpPr>
          <p:cNvPr id="2" name="Group 82"/>
          <p:cNvGrpSpPr>
            <a:grpSpLocks/>
          </p:cNvGrpSpPr>
          <p:nvPr/>
        </p:nvGrpSpPr>
        <p:grpSpPr bwMode="auto">
          <a:xfrm>
            <a:off x="0" y="2903538"/>
            <a:ext cx="5913438" cy="3954462"/>
            <a:chOff x="0" y="1829"/>
            <a:chExt cx="3725" cy="2491"/>
          </a:xfrm>
        </p:grpSpPr>
        <p:pic>
          <p:nvPicPr>
            <p:cNvPr id="364619" name="Picture 7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829"/>
              <a:ext cx="3725" cy="2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0" name="Text Box 76"/>
            <p:cNvSpPr txBox="1">
              <a:spLocks noChangeArrowheads="1"/>
            </p:cNvSpPr>
            <p:nvPr/>
          </p:nvSpPr>
          <p:spPr bwMode="auto">
            <a:xfrm>
              <a:off x="2426" y="4006"/>
              <a:ext cx="123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HIT (Heidelberg)</a:t>
              </a:r>
            </a:p>
          </p:txBody>
        </p:sp>
      </p:grpSp>
      <p:grpSp>
        <p:nvGrpSpPr>
          <p:cNvPr id="3" name="Group 81"/>
          <p:cNvGrpSpPr>
            <a:grpSpLocks/>
          </p:cNvGrpSpPr>
          <p:nvPr/>
        </p:nvGrpSpPr>
        <p:grpSpPr bwMode="auto">
          <a:xfrm>
            <a:off x="5995988" y="3465513"/>
            <a:ext cx="3148012" cy="3201987"/>
            <a:chOff x="3777" y="2183"/>
            <a:chExt cx="1983" cy="2017"/>
          </a:xfrm>
        </p:grpSpPr>
        <p:pic>
          <p:nvPicPr>
            <p:cNvPr id="364618" name="Picture 7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77" y="2183"/>
              <a:ext cx="1983" cy="2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1" name="Text Box 77"/>
            <p:cNvSpPr txBox="1">
              <a:spLocks noChangeArrowheads="1"/>
            </p:cNvSpPr>
            <p:nvPr/>
          </p:nvSpPr>
          <p:spPr bwMode="auto">
            <a:xfrm>
              <a:off x="4931" y="2205"/>
              <a:ext cx="82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Gantry PSI</a:t>
              </a:r>
            </a:p>
          </p:txBody>
        </p:sp>
      </p:grpSp>
      <p:grpSp>
        <p:nvGrpSpPr>
          <p:cNvPr id="4" name="Group 80"/>
          <p:cNvGrpSpPr>
            <a:grpSpLocks/>
          </p:cNvGrpSpPr>
          <p:nvPr/>
        </p:nvGrpSpPr>
        <p:grpSpPr bwMode="auto">
          <a:xfrm>
            <a:off x="6405563" y="0"/>
            <a:ext cx="2738437" cy="3095625"/>
            <a:chOff x="4035" y="0"/>
            <a:chExt cx="1725" cy="1950"/>
          </a:xfrm>
        </p:grpSpPr>
        <p:pic>
          <p:nvPicPr>
            <p:cNvPr id="364617" name="Picture 7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35" y="0"/>
              <a:ext cx="1725" cy="1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2" name="Text Box 78"/>
            <p:cNvSpPr txBox="1">
              <a:spLocks noChangeArrowheads="1"/>
            </p:cNvSpPr>
            <p:nvPr/>
          </p:nvSpPr>
          <p:spPr bwMode="auto">
            <a:xfrm>
              <a:off x="4435" y="1684"/>
              <a:ext cx="1325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Radiotherapy linac</a:t>
              </a:r>
            </a:p>
          </p:txBody>
        </p:sp>
        <p:sp>
          <p:nvSpPr>
            <p:cNvPr id="364623" name="Text Box 79"/>
            <p:cNvSpPr txBox="1">
              <a:spLocks noChangeArrowheads="1"/>
            </p:cNvSpPr>
            <p:nvPr/>
          </p:nvSpPr>
          <p:spPr bwMode="auto">
            <a:xfrm>
              <a:off x="5211" y="0"/>
              <a:ext cx="54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Varian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46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22" name="Group 2"/>
          <p:cNvGrpSpPr>
            <a:grpSpLocks/>
          </p:cNvGrpSpPr>
          <p:nvPr/>
        </p:nvGrpSpPr>
        <p:grpSpPr bwMode="auto">
          <a:xfrm>
            <a:off x="215900" y="2425700"/>
            <a:ext cx="3338513" cy="2479675"/>
            <a:chOff x="0" y="527"/>
            <a:chExt cx="2987" cy="2256"/>
          </a:xfrm>
        </p:grpSpPr>
        <p:pic>
          <p:nvPicPr>
            <p:cNvPr id="3891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7" y="527"/>
              <a:ext cx="2790" cy="1937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89124" name="Text Box 4"/>
            <p:cNvSpPr txBox="1">
              <a:spLocks noChangeArrowheads="1"/>
            </p:cNvSpPr>
            <p:nvPr/>
          </p:nvSpPr>
          <p:spPr bwMode="auto">
            <a:xfrm>
              <a:off x="1183" y="2477"/>
              <a:ext cx="1006" cy="306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Atoms/cm²</a:t>
              </a:r>
              <a:endParaRPr lang="fr-FR" sz="1600" b="1"/>
            </a:p>
          </p:txBody>
        </p:sp>
        <p:sp>
          <p:nvSpPr>
            <p:cNvPr id="389125" name="Text Box 5"/>
            <p:cNvSpPr txBox="1">
              <a:spLocks noChangeArrowheads="1"/>
            </p:cNvSpPr>
            <p:nvPr/>
          </p:nvSpPr>
          <p:spPr bwMode="auto">
            <a:xfrm rot="-5400000">
              <a:off x="-484" y="1365"/>
              <a:ext cx="1269" cy="301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Energy (KeV)</a:t>
              </a:r>
              <a:endParaRPr lang="fr-FR" sz="1600" b="1"/>
            </a:p>
          </p:txBody>
        </p:sp>
      </p:grpSp>
      <p:pic>
        <p:nvPicPr>
          <p:cNvPr id="3891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2376488"/>
            <a:ext cx="3060700" cy="215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28" name="Text Box 8"/>
          <p:cNvSpPr txBox="1">
            <a:spLocks noChangeArrowheads="1"/>
          </p:cNvSpPr>
          <p:nvPr/>
        </p:nvSpPr>
        <p:spPr bwMode="auto">
          <a:xfrm>
            <a:off x="3665538" y="2555875"/>
            <a:ext cx="1749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Ion Implatation</a:t>
            </a:r>
          </a:p>
          <a:p>
            <a:r>
              <a:rPr lang="en-US">
                <a:solidFill>
                  <a:schemeClr val="bg1"/>
                </a:solidFill>
              </a:rPr>
              <a:t>accelerators</a:t>
            </a:r>
            <a:endParaRPr lang="fr-FR">
              <a:solidFill>
                <a:schemeClr val="bg1"/>
              </a:solidFill>
            </a:endParaRPr>
          </a:p>
        </p:txBody>
      </p:sp>
      <p:sp>
        <p:nvSpPr>
          <p:cNvPr id="389131" name="Text Box 11"/>
          <p:cNvSpPr txBox="1">
            <a:spLocks noChangeArrowheads="1"/>
          </p:cNvSpPr>
          <p:nvPr/>
        </p:nvSpPr>
        <p:spPr bwMode="auto">
          <a:xfrm>
            <a:off x="935038" y="117475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389132" name="AutoShape 12"/>
          <p:cNvSpPr>
            <a:spLocks noChangeArrowheads="1"/>
          </p:cNvSpPr>
          <p:nvPr/>
        </p:nvSpPr>
        <p:spPr bwMode="auto">
          <a:xfrm>
            <a:off x="225425" y="44450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89133" name="Text Box 13"/>
          <p:cNvSpPr txBox="1">
            <a:spLocks noChangeArrowheads="1"/>
          </p:cNvSpPr>
          <p:nvPr/>
        </p:nvSpPr>
        <p:spPr bwMode="auto">
          <a:xfrm>
            <a:off x="358775" y="801688"/>
            <a:ext cx="4573588" cy="163339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</a:t>
            </a:r>
            <a:r>
              <a:rPr lang="en-US" b="1" dirty="0" err="1"/>
              <a:t>cutting&amp;welding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beam and X-ray irradiators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radioisotope production</a:t>
            </a:r>
          </a:p>
          <a:p>
            <a:pPr algn="l">
              <a:buFont typeface="Wingdings" pitchFamily="2" charset="2"/>
              <a:buChar char="§"/>
            </a:pPr>
            <a:r>
              <a:rPr lang="fr-FR" b="1" dirty="0"/>
              <a:t> …</a:t>
            </a:r>
          </a:p>
        </p:txBody>
      </p:sp>
      <p:pic>
        <p:nvPicPr>
          <p:cNvPr id="389135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3225" y="4657725"/>
            <a:ext cx="4930775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36" name="Text Box 16"/>
          <p:cNvSpPr txBox="1">
            <a:spLocks noChangeArrowheads="1"/>
          </p:cNvSpPr>
          <p:nvPr/>
        </p:nvSpPr>
        <p:spPr bwMode="auto">
          <a:xfrm>
            <a:off x="1547813" y="6156325"/>
            <a:ext cx="2560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Security and inspection</a:t>
            </a:r>
          </a:p>
          <a:p>
            <a:r>
              <a:rPr lang="en-US">
                <a:solidFill>
                  <a:schemeClr val="bg1"/>
                </a:solidFill>
              </a:rPr>
              <a:t>X-ray accelerators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89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89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89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89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89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8" grpId="0"/>
      <p:bldP spid="389133" grpId="0" animBg="1"/>
      <p:bldP spid="3891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882" name="Group 2"/>
          <p:cNvGraphicFramePr>
            <a:graphicFrameLocks noGrp="1"/>
          </p:cNvGraphicFramePr>
          <p:nvPr/>
        </p:nvGraphicFramePr>
        <p:xfrm>
          <a:off x="71438" y="1595438"/>
          <a:ext cx="8964612" cy="3679200"/>
        </p:xfrm>
        <a:graphic>
          <a:graphicData uri="http://schemas.openxmlformats.org/drawingml/2006/table">
            <a:tbl>
              <a:tblPr/>
              <a:tblGrid>
                <a:gridCol w="4032250"/>
                <a:gridCol w="1703387"/>
                <a:gridCol w="1036638"/>
                <a:gridCol w="1035050"/>
                <a:gridCol w="1157287"/>
              </a:tblGrid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Application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systems (2007) approx.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sold/yr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Sales/yr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price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Cancer Therapy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1800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2.0 - 5.0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Implantation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cutting and welding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beam and X-ray irradiators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0.2 - 8.0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Radioisotope production (incl. PET)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1.0 - 30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Non-destructive testing (incl. security)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0.3 - 2.0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beam analysis (incl. AMS)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0.4 - 1.5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Neutron generators (incl. sealed tubes)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0.1 - 3.0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27500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3680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378937" name="Text Box 57"/>
          <p:cNvSpPr txBox="1">
            <a:spLocks noChangeArrowheads="1"/>
          </p:cNvSpPr>
          <p:nvPr/>
        </p:nvSpPr>
        <p:spPr bwMode="auto">
          <a:xfrm>
            <a:off x="611188" y="5959475"/>
            <a:ext cx="7896225" cy="457200"/>
          </a:xfrm>
          <a:prstGeom prst="rect">
            <a:avLst/>
          </a:prstGeom>
          <a:solidFill>
            <a:srgbClr val="99FF33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Total accelerators sales increasing more than 10% per year</a:t>
            </a:r>
            <a:endParaRPr lang="fr-FR" sz="2400" b="1" dirty="0"/>
          </a:p>
        </p:txBody>
      </p:sp>
      <p:sp>
        <p:nvSpPr>
          <p:cNvPr id="378938" name="Text Box 58"/>
          <p:cNvSpPr txBox="1">
            <a:spLocks noChangeArrowheads="1"/>
          </p:cNvSpPr>
          <p:nvPr/>
        </p:nvSpPr>
        <p:spPr bwMode="auto">
          <a:xfrm>
            <a:off x="2124075" y="179388"/>
            <a:ext cx="5365750" cy="5191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800" b="1"/>
              <a:t>Industrial market for accelerators</a:t>
            </a:r>
            <a:endParaRPr lang="fr-FR" sz="2800" b="1"/>
          </a:p>
        </p:txBody>
      </p:sp>
      <p:sp>
        <p:nvSpPr>
          <p:cNvPr id="5" name="ZoneTexte 4"/>
          <p:cNvSpPr txBox="1"/>
          <p:nvPr/>
        </p:nvSpPr>
        <p:spPr>
          <a:xfrm>
            <a:off x="6989695" y="5327676"/>
            <a:ext cx="1834155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600" dirty="0" err="1" smtClean="0"/>
              <a:t>Courtesy</a:t>
            </a:r>
            <a:r>
              <a:rPr lang="fr-FR" sz="1600" dirty="0" smtClean="0"/>
              <a:t>: R. Hamm</a:t>
            </a:r>
            <a:endParaRPr lang="fr-FR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2" name="Text Box 1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21303" y="0"/>
            <a:ext cx="8276666" cy="1079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To be able to build such accelerators, a strong </a:t>
            </a:r>
          </a:p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sustainable R&amp;D program is indispensible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13" name="Text Box 13"/>
          <p:cNvSpPr txBox="1">
            <a:spLocks noChangeArrowheads="1"/>
          </p:cNvSpPr>
          <p:nvPr/>
        </p:nvSpPr>
        <p:spPr bwMode="auto">
          <a:xfrm>
            <a:off x="701622" y="1347758"/>
            <a:ext cx="4136367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It includes 3 levels of R&amp;D</a:t>
            </a:r>
            <a:endParaRPr lang="en-US" sz="2800" dirty="0"/>
          </a:p>
        </p:txBody>
      </p:sp>
      <p:graphicFrame>
        <p:nvGraphicFramePr>
          <p:cNvPr id="25" name="Diagramme 24"/>
          <p:cNvGraphicFramePr/>
          <p:nvPr/>
        </p:nvGraphicFramePr>
        <p:xfrm>
          <a:off x="190440" y="836577"/>
          <a:ext cx="8763120" cy="4600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 Box 20"/>
          <p:cNvSpPr txBox="1">
            <a:spLocks noChangeArrowheads="1"/>
          </p:cNvSpPr>
          <p:nvPr/>
        </p:nvSpPr>
        <p:spPr bwMode="auto">
          <a:xfrm>
            <a:off x="373005" y="6271043"/>
            <a:ext cx="852737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We have to think at the European level, at least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Text Box 20"/>
          <p:cNvSpPr txBox="1">
            <a:spLocks noChangeArrowheads="1"/>
          </p:cNvSpPr>
          <p:nvPr/>
        </p:nvSpPr>
        <p:spPr bwMode="auto">
          <a:xfrm>
            <a:off x="771489" y="5619780"/>
            <a:ext cx="773042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It </a:t>
            </a:r>
            <a:r>
              <a:rPr lang="en-US" sz="3200" b="1" dirty="0" smtClean="0">
                <a:solidFill>
                  <a:schemeClr val="bg1"/>
                </a:solidFill>
              </a:rPr>
              <a:t>requires </a:t>
            </a:r>
            <a:r>
              <a:rPr lang="en-US" sz="3200" b="1" dirty="0" smtClean="0">
                <a:solidFill>
                  <a:schemeClr val="bg1"/>
                </a:solidFill>
              </a:rPr>
              <a:t>large and costly infrastructures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Flèche vers le bas 7"/>
          <p:cNvSpPr/>
          <p:nvPr/>
        </p:nvSpPr>
        <p:spPr bwMode="auto">
          <a:xfrm>
            <a:off x="4060818" y="6094449"/>
            <a:ext cx="803286" cy="328617"/>
          </a:xfrm>
          <a:prstGeom prst="downArrow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6" name="Text Box 16"/>
          <p:cNvSpPr txBox="1">
            <a:spLocks noChangeArrowheads="1"/>
          </p:cNvSpPr>
          <p:nvPr/>
        </p:nvSpPr>
        <p:spPr bwMode="auto">
          <a:xfrm>
            <a:off x="752440" y="33291"/>
            <a:ext cx="529213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Carrying the needed R&amp;D requires</a:t>
            </a:r>
            <a:endParaRPr lang="en-US" sz="2800" dirty="0"/>
          </a:p>
        </p:txBody>
      </p:sp>
      <p:sp>
        <p:nvSpPr>
          <p:cNvPr id="358417" name="Text Box 17"/>
          <p:cNvSpPr txBox="1">
            <a:spLocks noChangeArrowheads="1"/>
          </p:cNvSpPr>
          <p:nvPr/>
        </p:nvSpPr>
        <p:spPr bwMode="auto">
          <a:xfrm>
            <a:off x="1990628" y="1128681"/>
            <a:ext cx="504841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Large variety of infrastructures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8" name="Text Box 18"/>
          <p:cNvSpPr txBox="1">
            <a:spLocks noChangeArrowheads="1"/>
          </p:cNvSpPr>
          <p:nvPr/>
        </p:nvSpPr>
        <p:spPr bwMode="auto">
          <a:xfrm>
            <a:off x="1953488" y="544473"/>
            <a:ext cx="6159292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Strong expertise and skilled personnel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9" name="Text Box 19"/>
          <p:cNvSpPr txBox="1">
            <a:spLocks noChangeArrowheads="1"/>
          </p:cNvSpPr>
          <p:nvPr/>
        </p:nvSpPr>
        <p:spPr bwMode="auto">
          <a:xfrm>
            <a:off x="1038024" y="5626401"/>
            <a:ext cx="7513893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dirty="0" smtClean="0"/>
              <a:t>Hard to find all this to cover all aspects of accelerator R&amp;D</a:t>
            </a:r>
          </a:p>
          <a:p>
            <a:r>
              <a:rPr lang="en-US" sz="2400" dirty="0" smtClean="0"/>
              <a:t>in a single location or even a single country</a:t>
            </a:r>
            <a:endParaRPr lang="en-US" sz="2400" dirty="0"/>
          </a:p>
        </p:txBody>
      </p:sp>
      <p:sp>
        <p:nvSpPr>
          <p:cNvPr id="358420" name="Text Box 20"/>
          <p:cNvSpPr txBox="1">
            <a:spLocks noChangeArrowheads="1"/>
          </p:cNvSpPr>
          <p:nvPr/>
        </p:nvSpPr>
        <p:spPr bwMode="auto">
          <a:xfrm>
            <a:off x="373005" y="6271043"/>
            <a:ext cx="852737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We have to think at the European level, at least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23" name="AutoShape 23"/>
          <p:cNvSpPr>
            <a:spLocks noChangeArrowheads="1"/>
          </p:cNvSpPr>
          <p:nvPr/>
        </p:nvSpPr>
        <p:spPr bwMode="auto">
          <a:xfrm>
            <a:off x="1184240" y="652423"/>
            <a:ext cx="396875" cy="395287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58424" name="AutoShape 24"/>
          <p:cNvSpPr>
            <a:spLocks noChangeArrowheads="1"/>
          </p:cNvSpPr>
          <p:nvPr/>
        </p:nvSpPr>
        <p:spPr bwMode="auto">
          <a:xfrm>
            <a:off x="1184240" y="1155659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9" name="Text Box 17"/>
          <p:cNvSpPr txBox="1">
            <a:spLocks noChangeArrowheads="1"/>
          </p:cNvSpPr>
          <p:nvPr/>
        </p:nvSpPr>
        <p:spPr bwMode="auto">
          <a:xfrm>
            <a:off x="1922810" y="1676376"/>
            <a:ext cx="6188723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Training of young accelerator scientists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0" name="AutoShape 24"/>
          <p:cNvSpPr>
            <a:spLocks noChangeArrowheads="1"/>
          </p:cNvSpPr>
          <p:nvPr/>
        </p:nvSpPr>
        <p:spPr bwMode="auto">
          <a:xfrm>
            <a:off x="1176291" y="1703354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graphicFrame>
        <p:nvGraphicFramePr>
          <p:cNvPr id="21" name="Diagramme 20"/>
          <p:cNvGraphicFramePr/>
          <p:nvPr/>
        </p:nvGraphicFramePr>
        <p:xfrm>
          <a:off x="2381219" y="2260584"/>
          <a:ext cx="5621331" cy="33957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3319461"/>
            <a:ext cx="222719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b="1" dirty="0"/>
              <a:t>The </a:t>
            </a:r>
            <a:r>
              <a:rPr lang="en-US" sz="2800" b="1" dirty="0" smtClean="0"/>
              <a:t>potential</a:t>
            </a:r>
          </a:p>
          <a:p>
            <a:pPr algn="l"/>
            <a:r>
              <a:rPr lang="en-US" sz="2800" b="1" dirty="0" smtClean="0"/>
              <a:t>partners</a:t>
            </a:r>
            <a:r>
              <a:rPr lang="fr-FR" sz="2800" b="1" dirty="0" smtClean="0"/>
              <a:t> </a:t>
            </a:r>
            <a:endParaRPr lang="fr-FR" sz="2800" b="1" dirty="0"/>
          </a:p>
        </p:txBody>
      </p:sp>
      <p:grpSp>
        <p:nvGrpSpPr>
          <p:cNvPr id="17" name="Groupe 16"/>
          <p:cNvGrpSpPr/>
          <p:nvPr/>
        </p:nvGrpSpPr>
        <p:grpSpPr>
          <a:xfrm>
            <a:off x="4231803" y="3136896"/>
            <a:ext cx="2012092" cy="1736305"/>
            <a:chOff x="4231803" y="3246435"/>
            <a:chExt cx="2012092" cy="1736305"/>
          </a:xfrm>
        </p:grpSpPr>
        <p:sp>
          <p:nvSpPr>
            <p:cNvPr id="13" name="Ellipse 12"/>
            <p:cNvSpPr/>
            <p:nvPr/>
          </p:nvSpPr>
          <p:spPr bwMode="auto">
            <a:xfrm>
              <a:off x="4316409" y="3502026"/>
              <a:ext cx="1789138" cy="1431281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Coordinated</a:t>
              </a: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 R&amp;D Program</a:t>
              </a:r>
            </a:p>
          </p:txBody>
        </p:sp>
        <p:sp>
          <p:nvSpPr>
            <p:cNvPr id="14" name="Flèche vers le haut 13"/>
            <p:cNvSpPr/>
            <p:nvPr/>
          </p:nvSpPr>
          <p:spPr bwMode="auto">
            <a:xfrm>
              <a:off x="4937130" y="3246435"/>
              <a:ext cx="547695" cy="365130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5" name="Flèche vers le haut 14"/>
            <p:cNvSpPr/>
            <p:nvPr/>
          </p:nvSpPr>
          <p:spPr bwMode="auto">
            <a:xfrm rot="-7920000">
              <a:off x="4147823" y="4519025"/>
              <a:ext cx="547695" cy="379735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6" name="Flèche vers le haut 15"/>
            <p:cNvSpPr/>
            <p:nvPr/>
          </p:nvSpPr>
          <p:spPr bwMode="auto">
            <a:xfrm rot="7980000">
              <a:off x="5702761" y="4420594"/>
              <a:ext cx="547695" cy="534572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9" name="Text Box 3"/>
          <p:cNvSpPr txBox="1">
            <a:spLocks noChangeArrowheads="1"/>
          </p:cNvSpPr>
          <p:nvPr/>
        </p:nvSpPr>
        <p:spPr bwMode="auto">
          <a:xfrm>
            <a:off x="104775" y="0"/>
            <a:ext cx="8486490" cy="46166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Accelerator </a:t>
            </a:r>
            <a:r>
              <a:rPr lang="en-US" sz="2400" b="1" dirty="0">
                <a:solidFill>
                  <a:schemeClr val="bg1"/>
                </a:solidFill>
              </a:rPr>
              <a:t>R&amp;D in Europe (History and </a:t>
            </a:r>
            <a:r>
              <a:rPr lang="en-US" sz="2400" b="1" dirty="0" smtClean="0">
                <a:solidFill>
                  <a:schemeClr val="bg1"/>
                </a:solidFill>
              </a:rPr>
              <a:t>today’s Organization)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88100" name="Rectangle 4"/>
          <p:cNvSpPr>
            <a:spLocks noChangeArrowheads="1"/>
          </p:cNvSpPr>
          <p:nvPr/>
        </p:nvSpPr>
        <p:spPr bwMode="auto">
          <a:xfrm>
            <a:off x="215900" y="873125"/>
            <a:ext cx="8677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“</a:t>
            </a:r>
            <a:r>
              <a:rPr lang="fr-FR" b="1">
                <a:solidFill>
                  <a:srgbClr val="FFFF00"/>
                </a:solidFill>
              </a:rPr>
              <a:t>an improved educational programme in the field of accelerator physics </a:t>
            </a:r>
            <a:endParaRPr lang="en-US" b="1">
              <a:solidFill>
                <a:srgbClr val="FFFF00"/>
              </a:solidFill>
            </a:endParaRPr>
          </a:p>
          <a:p>
            <a:pPr algn="l"/>
            <a:r>
              <a:rPr lang="fr-FR" b="1">
                <a:solidFill>
                  <a:srgbClr val="FFFF00"/>
                </a:solidFill>
              </a:rPr>
              <a:t>and increased support</a:t>
            </a:r>
            <a:r>
              <a:rPr lang="en-US" b="1">
                <a:solidFill>
                  <a:srgbClr val="FFFF00"/>
                </a:solidFill>
              </a:rPr>
              <a:t> </a:t>
            </a:r>
            <a:r>
              <a:rPr lang="fr-FR" b="1">
                <a:solidFill>
                  <a:srgbClr val="FFFF00"/>
                </a:solidFill>
              </a:rPr>
              <a:t>for accelerator R&amp;D activity in European universities, national facilities and CERN</a:t>
            </a:r>
            <a:r>
              <a:rPr lang="en-US" b="1">
                <a:solidFill>
                  <a:srgbClr val="FFFF00"/>
                </a:solidFill>
              </a:rPr>
              <a:t>”</a:t>
            </a:r>
            <a:endParaRPr lang="fr-FR" b="1">
              <a:solidFill>
                <a:srgbClr val="FFFF00"/>
              </a:solidFill>
            </a:endParaRPr>
          </a:p>
        </p:txBody>
      </p:sp>
      <p:sp>
        <p:nvSpPr>
          <p:cNvPr id="388101" name="Rectangle 5"/>
          <p:cNvSpPr>
            <a:spLocks noChangeArrowheads="1"/>
          </p:cNvSpPr>
          <p:nvPr/>
        </p:nvSpPr>
        <p:spPr bwMode="auto">
          <a:xfrm>
            <a:off x="0" y="476250"/>
            <a:ext cx="9331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1) ECFA 2001 Report “The Future of Accelerator-based Particle Physics in Europe”</a:t>
            </a:r>
            <a:endParaRPr lang="fr-FR" b="1">
              <a:solidFill>
                <a:srgbClr val="FFFF00"/>
              </a:solidFill>
            </a:endParaRPr>
          </a:p>
        </p:txBody>
      </p:sp>
      <p:pic>
        <p:nvPicPr>
          <p:cNvPr id="11" name="Picture 2" descr="Acronym-and-logo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1639863"/>
            <a:ext cx="2916237" cy="1952625"/>
          </a:xfrm>
          <a:prstGeom prst="rect">
            <a:avLst/>
          </a:prstGeom>
          <a:noFill/>
        </p:spPr>
      </p:pic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0" y="5145111"/>
            <a:ext cx="4367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b="1" dirty="0">
                <a:solidFill>
                  <a:srgbClr val="FFFF00"/>
                </a:solidFill>
              </a:rPr>
              <a:t>2) Absence of HEP in the FP of the EU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2592388" y="2073250"/>
            <a:ext cx="2557462" cy="8286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in 2002</a:t>
            </a:r>
            <a:endParaRPr lang="fr-FR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0" y="4043338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1400" dirty="0">
                <a:cs typeface="Times New Roman" pitchFamily="18" charset="0"/>
              </a:rPr>
              <a:t> </a:t>
            </a:r>
            <a:r>
              <a:rPr lang="en-US" b="1" dirty="0" smtClean="0">
                <a:cs typeface="Times New Roman" pitchFamily="18" charset="0"/>
              </a:rPr>
              <a:t>ESGARD mandate </a:t>
            </a:r>
            <a:r>
              <a:rPr lang="en-US" b="1" u="sng" dirty="0">
                <a:solidFill>
                  <a:schemeClr val="hlink"/>
                </a:solidFill>
                <a:cs typeface="Times New Roman" pitchFamily="18" charset="0"/>
              </a:rPr>
              <a:t>develop </a:t>
            </a:r>
            <a:r>
              <a:rPr lang="en-US" b="1" u="sng" dirty="0" smtClean="0">
                <a:solidFill>
                  <a:schemeClr val="hlink"/>
                </a:solidFill>
                <a:cs typeface="Times New Roman" pitchFamily="18" charset="0"/>
              </a:rPr>
              <a:t>and implement a Strategy </a:t>
            </a:r>
            <a:r>
              <a:rPr lang="en-US" b="1" u="sng" dirty="0" smtClean="0">
                <a:solidFill>
                  <a:srgbClr val="FF0000"/>
                </a:solidFill>
                <a:cs typeface="Times New Roman" pitchFamily="18" charset="0"/>
                <a:hlinkClick r:id="rId4" action="ppaction://hlinksldjump"/>
              </a:rPr>
              <a:t>to </a:t>
            </a:r>
            <a:r>
              <a:rPr lang="en-US" b="1" u="sng" dirty="0">
                <a:solidFill>
                  <a:srgbClr val="FF0000"/>
                </a:solidFill>
                <a:cs typeface="Times New Roman" pitchFamily="18" charset="0"/>
                <a:hlinkClick r:id="rId4" action="ppaction://hlinksldjump"/>
              </a:rPr>
              <a:t>optimize and enhance the outcome of the Research and Technical Development in the field of accelerator physics in Europe</a:t>
            </a:r>
            <a:r>
              <a:rPr lang="en-US" b="1" dirty="0">
                <a:cs typeface="Times New Roman" pitchFamily="18" charset="0"/>
                <a:hlinkClick r:id="rId4" action="ppaction://hlinksldjump"/>
              </a:rPr>
              <a:t> </a:t>
            </a:r>
            <a:endParaRPr lang="en-US" b="1" i="1" dirty="0" smtClean="0">
              <a:cs typeface="Times New Roman" pitchFamily="18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5800725" y="3646463"/>
            <a:ext cx="2911475" cy="406400"/>
          </a:xfrm>
          <a:prstGeom prst="rect">
            <a:avLst/>
          </a:prstGeom>
          <a:gradFill rotWithShape="1">
            <a:gsLst>
              <a:gs pos="0">
                <a:schemeClr val="accent2">
                  <a:alpha val="75999"/>
                </a:schemeClr>
              </a:gs>
              <a:gs pos="100000">
                <a:schemeClr val="accent2">
                  <a:gamma/>
                  <a:shade val="46275"/>
                  <a:invGamma/>
                  <a:alpha val="75000"/>
                </a:schemeClr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hlinkClick r:id="rId5"/>
              </a:rPr>
              <a:t>http://esgard.lal.in2p3.fr</a:t>
            </a:r>
            <a:r>
              <a:rPr lang="en-US">
                <a:hlinkClick r:id="rId5"/>
              </a:rPr>
              <a:t> </a:t>
            </a:r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6953" y="5534561"/>
            <a:ext cx="8471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cs typeface="Times New Roman" pitchFamily="18" charset="0"/>
              </a:rPr>
              <a:t>This strategy led to the preparation and  implementation of a coherent set of  collaborative projects using the incentive funding of the 6</a:t>
            </a:r>
            <a:r>
              <a:rPr lang="en-US" sz="2400" b="1" baseline="30000" dirty="0" smtClean="0">
                <a:cs typeface="Times New Roman" pitchFamily="18" charset="0"/>
              </a:rPr>
              <a:t>th</a:t>
            </a:r>
            <a:r>
              <a:rPr lang="en-US" sz="2400" b="1" dirty="0" smtClean="0">
                <a:cs typeface="Times New Roman" pitchFamily="18" charset="0"/>
              </a:rPr>
              <a:t> and 7</a:t>
            </a:r>
            <a:r>
              <a:rPr lang="en-US" sz="2400" b="1" baseline="30000" dirty="0" smtClean="0">
                <a:cs typeface="Times New Roman" pitchFamily="18" charset="0"/>
              </a:rPr>
              <a:t>th</a:t>
            </a:r>
            <a:r>
              <a:rPr lang="en-US" sz="2400" b="1" dirty="0" smtClean="0">
                <a:cs typeface="Times New Roman" pitchFamily="18" charset="0"/>
              </a:rPr>
              <a:t> Framework </a:t>
            </a:r>
            <a:r>
              <a:rPr lang="en-US" sz="2400" b="1" dirty="0" err="1" smtClean="0">
                <a:cs typeface="Times New Roman" pitchFamily="18" charset="0"/>
              </a:rPr>
              <a:t>Programme</a:t>
            </a:r>
            <a:r>
              <a:rPr lang="en-US" sz="2400" b="1" dirty="0" smtClean="0">
                <a:cs typeface="Times New Roman" pitchFamily="18" charset="0"/>
              </a:rPr>
              <a:t>.</a:t>
            </a:r>
            <a:endParaRPr lang="fr-FR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  <p:bldP spid="15" grpId="0" animBg="1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9" name="Text Box 3"/>
          <p:cNvSpPr txBox="1">
            <a:spLocks noChangeArrowheads="1"/>
          </p:cNvSpPr>
          <p:nvPr/>
        </p:nvSpPr>
        <p:spPr bwMode="auto">
          <a:xfrm>
            <a:off x="104775" y="0"/>
            <a:ext cx="8486490" cy="46166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Accelerator </a:t>
            </a:r>
            <a:r>
              <a:rPr lang="en-US" sz="2400" b="1" dirty="0">
                <a:solidFill>
                  <a:schemeClr val="bg1"/>
                </a:solidFill>
              </a:rPr>
              <a:t>R&amp;D in Europe (History and </a:t>
            </a:r>
            <a:r>
              <a:rPr lang="en-US" sz="2400" b="1" dirty="0" smtClean="0">
                <a:solidFill>
                  <a:schemeClr val="bg1"/>
                </a:solidFill>
              </a:rPr>
              <a:t>today’s Organization)</a:t>
            </a:r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11" name="Picture 2" descr="Acronym-and-logo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492" y="1201707"/>
            <a:ext cx="2916237" cy="1952625"/>
          </a:xfrm>
          <a:prstGeom prst="rect">
            <a:avLst/>
          </a:prstGeom>
          <a:noFill/>
        </p:spPr>
      </p:pic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0" y="4319588"/>
            <a:ext cx="9144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1400" dirty="0">
                <a:cs typeface="Times New Roman" pitchFamily="18" charset="0"/>
              </a:rPr>
              <a:t> </a:t>
            </a:r>
            <a:r>
              <a:rPr lang="en-US" b="1" dirty="0" smtClean="0">
                <a:cs typeface="Times New Roman" pitchFamily="18" charset="0"/>
              </a:rPr>
              <a:t>ESGARD mandate: </a:t>
            </a:r>
            <a:r>
              <a:rPr lang="en-US" b="1" u="sng" dirty="0" smtClean="0">
                <a:solidFill>
                  <a:schemeClr val="hlink"/>
                </a:solidFill>
                <a:cs typeface="Times New Roman" pitchFamily="18" charset="0"/>
              </a:rPr>
              <a:t>develop and implement a Strategy </a:t>
            </a:r>
            <a:r>
              <a:rPr lang="en-US" b="1" u="sng" dirty="0" smtClean="0">
                <a:solidFill>
                  <a:srgbClr val="FF0000"/>
                </a:solidFill>
                <a:cs typeface="Times New Roman" pitchFamily="18" charset="0"/>
                <a:hlinkClick r:id="rId3" action="ppaction://hlinksldjump"/>
              </a:rPr>
              <a:t>to optimize and enhance the outcome of the Research and Technical Development in the field of accelerator physics in Europe</a:t>
            </a:r>
            <a:r>
              <a:rPr lang="en-US" b="1" dirty="0" smtClean="0">
                <a:cs typeface="Times New Roman" pitchFamily="18" charset="0"/>
                <a:hlinkClick r:id="rId3" action="ppaction://hlinksldjump"/>
              </a:rPr>
              <a:t> </a:t>
            </a:r>
            <a:r>
              <a:rPr lang="en-US" b="1" dirty="0">
                <a:cs typeface="Times New Roman" pitchFamily="18" charset="0"/>
              </a:rPr>
              <a:t>by</a:t>
            </a:r>
          </a:p>
          <a:p>
            <a:pPr algn="l"/>
            <a:r>
              <a:rPr lang="en-US" b="1" dirty="0">
                <a:latin typeface="Wingdings" pitchFamily="2" charset="2"/>
                <a:cs typeface="Times New Roman" pitchFamily="18" charset="0"/>
              </a:rPr>
              <a:t>q</a:t>
            </a:r>
            <a:r>
              <a:rPr lang="en-US" b="1" dirty="0">
                <a:cs typeface="Times New Roman" pitchFamily="18" charset="0"/>
              </a:rPr>
              <a:t>       </a:t>
            </a:r>
            <a:r>
              <a:rPr lang="en-US" sz="1800" b="1" i="1" dirty="0">
                <a:cs typeface="Times New Roman" pitchFamily="18" charset="0"/>
              </a:rPr>
              <a:t>promoting mutual coordination and facilitating the pooling of European resources</a:t>
            </a:r>
          </a:p>
          <a:p>
            <a:pPr algn="l"/>
            <a:r>
              <a:rPr lang="en-US" b="1" dirty="0">
                <a:latin typeface="Wingdings" pitchFamily="2" charset="2"/>
                <a:cs typeface="Times New Roman" pitchFamily="18" charset="0"/>
              </a:rPr>
              <a:t>q</a:t>
            </a:r>
            <a:r>
              <a:rPr lang="en-US" b="1" dirty="0">
                <a:cs typeface="Times New Roman" pitchFamily="18" charset="0"/>
              </a:rPr>
              <a:t>       </a:t>
            </a:r>
            <a:r>
              <a:rPr lang="en-US" sz="1800" b="1" i="1" dirty="0">
                <a:cs typeface="Times New Roman" pitchFamily="18" charset="0"/>
              </a:rPr>
              <a:t>promoting a coherent and coordinated utilization and development of infrastructures</a:t>
            </a:r>
          </a:p>
          <a:p>
            <a:pPr algn="l"/>
            <a:r>
              <a:rPr lang="en-US" b="1" dirty="0">
                <a:latin typeface="Wingdings" pitchFamily="2" charset="2"/>
                <a:cs typeface="Times New Roman" pitchFamily="18" charset="0"/>
              </a:rPr>
              <a:t>q</a:t>
            </a:r>
            <a:r>
              <a:rPr lang="en-US" b="1" dirty="0">
                <a:cs typeface="Times New Roman" pitchFamily="18" charset="0"/>
              </a:rPr>
              <a:t>       </a:t>
            </a:r>
            <a:r>
              <a:rPr lang="en-US" sz="1800" b="1" i="1" dirty="0">
                <a:cs typeface="Times New Roman" pitchFamily="18" charset="0"/>
              </a:rPr>
              <a:t>promoting inter-disciplinary collaboration including industry</a:t>
            </a:r>
          </a:p>
          <a:p>
            <a:pPr algn="l"/>
            <a:r>
              <a:rPr lang="en-US" b="1" i="1" dirty="0">
                <a:cs typeface="Times New Roman" pitchFamily="18" charset="0"/>
              </a:rPr>
              <a:t> </a:t>
            </a:r>
            <a:endParaRPr lang="fr-FR" dirty="0"/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341254" y="3208307"/>
            <a:ext cx="2911475" cy="406400"/>
          </a:xfrm>
          <a:prstGeom prst="rect">
            <a:avLst/>
          </a:prstGeom>
          <a:gradFill rotWithShape="1">
            <a:gsLst>
              <a:gs pos="0">
                <a:schemeClr val="accent2">
                  <a:alpha val="75999"/>
                </a:schemeClr>
              </a:gs>
              <a:gs pos="100000">
                <a:schemeClr val="accent2">
                  <a:gamma/>
                  <a:shade val="46275"/>
                  <a:invGamma/>
                  <a:alpha val="75000"/>
                </a:schemeClr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hlinkClick r:id="rId4"/>
              </a:rPr>
              <a:t>http://esgard.lal.in2p3.fr</a:t>
            </a:r>
            <a:r>
              <a:rPr lang="en-US">
                <a:hlinkClick r:id="rId4"/>
              </a:rPr>
              <a:t> </a:t>
            </a:r>
            <a:endParaRPr lang="fr-FR"/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3878253" y="1566837"/>
            <a:ext cx="4919080" cy="1325620"/>
          </a:xfrm>
          <a:prstGeom prst="rect">
            <a:avLst/>
          </a:prstGeom>
          <a:solidFill>
            <a:schemeClr val="accent1">
              <a:alpha val="67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R. Aleksan (Chair), M. Cerrada (CIEMAT</a:t>
            </a:r>
            <a:r>
              <a:rPr lang="en-US" dirty="0" smtClean="0"/>
              <a:t>),</a:t>
            </a:r>
            <a:endParaRPr lang="en-US" dirty="0"/>
          </a:p>
          <a:p>
            <a:pPr algn="l"/>
            <a:r>
              <a:rPr lang="en-US" dirty="0"/>
              <a:t>R. Edgecock (CCLRC), </a:t>
            </a:r>
            <a:r>
              <a:rPr lang="en-US" dirty="0" smtClean="0"/>
              <a:t>E. Elsen (DESY) ,</a:t>
            </a:r>
            <a:endParaRPr lang="en-US" dirty="0"/>
          </a:p>
          <a:p>
            <a:pPr algn="l"/>
            <a:r>
              <a:rPr lang="en-US" dirty="0" smtClean="0"/>
              <a:t>S. Guiducci (LNF), J.-P. Koutchouk (CERN), </a:t>
            </a:r>
            <a:endParaRPr lang="en-US" dirty="0"/>
          </a:p>
          <a:p>
            <a:pPr algn="l"/>
            <a:r>
              <a:rPr lang="en-US" dirty="0"/>
              <a:t>F. Richard (IN2P3/</a:t>
            </a:r>
            <a:r>
              <a:rPr lang="en-US" dirty="0" err="1"/>
              <a:t>Orsay</a:t>
            </a:r>
            <a:r>
              <a:rPr lang="en-US" dirty="0"/>
              <a:t>), L. Rivkin (PSI)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6595" name="Group 3"/>
          <p:cNvGraphicFramePr>
            <a:graphicFrameLocks noGrp="1"/>
          </p:cNvGraphicFramePr>
          <p:nvPr/>
        </p:nvGraphicFramePr>
        <p:xfrm>
          <a:off x="14288" y="787400"/>
          <a:ext cx="9129713" cy="5087303"/>
        </p:xfrm>
        <a:graphic>
          <a:graphicData uri="http://schemas.openxmlformats.org/drawingml/2006/table">
            <a:tbl>
              <a:tblPr/>
              <a:tblGrid>
                <a:gridCol w="1309687"/>
                <a:gridCol w="554038"/>
                <a:gridCol w="25400"/>
                <a:gridCol w="571500"/>
                <a:gridCol w="590550"/>
                <a:gridCol w="590550"/>
                <a:gridCol w="590550"/>
                <a:gridCol w="295275"/>
                <a:gridCol w="295275"/>
                <a:gridCol w="303213"/>
                <a:gridCol w="303213"/>
                <a:gridCol w="611187"/>
                <a:gridCol w="584200"/>
                <a:gridCol w="28575"/>
                <a:gridCol w="295275"/>
                <a:gridCol w="323850"/>
                <a:gridCol w="619125"/>
                <a:gridCol w="500114"/>
                <a:gridCol w="738136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ANAC)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ColMat)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(HFM)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SLHC-PP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ILC-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HiGrade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DS-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SuperB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366777" name="Freeform 185"/>
          <p:cNvSpPr>
            <a:spLocks/>
          </p:cNvSpPr>
          <p:nvPr/>
        </p:nvSpPr>
        <p:spPr bwMode="auto">
          <a:xfrm>
            <a:off x="3903663" y="2803525"/>
            <a:ext cx="360362" cy="6477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08"/>
              </a:cxn>
              <a:cxn ang="0">
                <a:pos x="227" y="408"/>
              </a:cxn>
            </a:cxnLst>
            <a:rect l="0" t="0" r="r" b="b"/>
            <a:pathLst>
              <a:path w="227" h="408">
                <a:moveTo>
                  <a:pt x="0" y="0"/>
                </a:moveTo>
                <a:lnTo>
                  <a:pt x="0" y="408"/>
                </a:lnTo>
                <a:lnTo>
                  <a:pt x="227" y="408"/>
                </a:lnTo>
              </a:path>
            </a:pathLst>
          </a:custGeom>
          <a:noFill/>
          <a:ln w="38100" cap="flat" cmpd="sng">
            <a:solidFill>
              <a:srgbClr val="FF9966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wrap="none" lIns="90000" tIns="46800" rIns="90000" bIns="46800">
            <a:spAutoFit/>
          </a:bodyPr>
          <a:lstStyle/>
          <a:p>
            <a:endParaRPr lang="fr-FR"/>
          </a:p>
        </p:txBody>
      </p:sp>
      <p:grpSp>
        <p:nvGrpSpPr>
          <p:cNvPr id="22" name="Groupe 21"/>
          <p:cNvGrpSpPr/>
          <p:nvPr/>
        </p:nvGrpSpPr>
        <p:grpSpPr>
          <a:xfrm>
            <a:off x="1671638" y="1830388"/>
            <a:ext cx="2413000" cy="3384550"/>
            <a:chOff x="1671638" y="1830388"/>
            <a:chExt cx="2413000" cy="3384550"/>
          </a:xfrm>
        </p:grpSpPr>
        <p:sp>
          <p:nvSpPr>
            <p:cNvPr id="366770" name="Freeform 178"/>
            <p:cNvSpPr>
              <a:spLocks/>
            </p:cNvSpPr>
            <p:nvPr/>
          </p:nvSpPr>
          <p:spPr bwMode="auto">
            <a:xfrm>
              <a:off x="1671638" y="1830388"/>
              <a:ext cx="792162" cy="1981200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0" y="0"/>
                </a:cxn>
                <a:cxn ang="0">
                  <a:pos x="0" y="1248"/>
                </a:cxn>
                <a:cxn ang="0">
                  <a:pos x="477" y="1248"/>
                </a:cxn>
              </a:cxnLst>
              <a:rect l="0" t="0" r="r" b="b"/>
              <a:pathLst>
                <a:path w="477" h="1248">
                  <a:moveTo>
                    <a:pt x="114" y="0"/>
                  </a:moveTo>
                  <a:lnTo>
                    <a:pt x="0" y="0"/>
                  </a:lnTo>
                  <a:lnTo>
                    <a:pt x="0" y="1248"/>
                  </a:lnTo>
                  <a:lnTo>
                    <a:pt x="477" y="1248"/>
                  </a:lnTo>
                </a:path>
              </a:pathLst>
            </a:custGeom>
            <a:noFill/>
            <a:ln w="38100" cap="flat" cmpd="sng">
              <a:solidFill>
                <a:srgbClr val="66CC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1" name="Line 179"/>
            <p:cNvSpPr>
              <a:spLocks noChangeShapeType="1"/>
            </p:cNvSpPr>
            <p:nvPr/>
          </p:nvSpPr>
          <p:spPr bwMode="auto">
            <a:xfrm flipH="1">
              <a:off x="1671638" y="2227263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2" name="Line 180"/>
            <p:cNvSpPr>
              <a:spLocks noChangeShapeType="1"/>
            </p:cNvSpPr>
            <p:nvPr/>
          </p:nvSpPr>
          <p:spPr bwMode="auto">
            <a:xfrm flipH="1">
              <a:off x="1671638" y="2479675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3" name="Freeform 181"/>
            <p:cNvSpPr>
              <a:spLocks/>
            </p:cNvSpPr>
            <p:nvPr/>
          </p:nvSpPr>
          <p:spPr bwMode="auto">
            <a:xfrm>
              <a:off x="2030413" y="1866900"/>
              <a:ext cx="433387" cy="2413000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0" y="0"/>
                </a:cxn>
                <a:cxn ang="0">
                  <a:pos x="0" y="1520"/>
                </a:cxn>
                <a:cxn ang="0">
                  <a:pos x="273" y="1520"/>
                </a:cxn>
              </a:cxnLst>
              <a:rect l="0" t="0" r="r" b="b"/>
              <a:pathLst>
                <a:path w="273" h="1520">
                  <a:moveTo>
                    <a:pt x="159" y="0"/>
                  </a:moveTo>
                  <a:lnTo>
                    <a:pt x="0" y="0"/>
                  </a:lnTo>
                  <a:lnTo>
                    <a:pt x="0" y="1520"/>
                  </a:lnTo>
                  <a:lnTo>
                    <a:pt x="273" y="1520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4" name="Freeform 182"/>
            <p:cNvSpPr>
              <a:spLocks/>
            </p:cNvSpPr>
            <p:nvPr/>
          </p:nvSpPr>
          <p:spPr bwMode="auto">
            <a:xfrm>
              <a:off x="2030413" y="4279900"/>
              <a:ext cx="649287" cy="468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5"/>
                </a:cxn>
                <a:cxn ang="0">
                  <a:pos x="409" y="295"/>
                </a:cxn>
              </a:cxnLst>
              <a:rect l="0" t="0" r="r" b="b"/>
              <a:pathLst>
                <a:path w="409" h="295">
                  <a:moveTo>
                    <a:pt x="0" y="0"/>
                  </a:moveTo>
                  <a:lnTo>
                    <a:pt x="0" y="295"/>
                  </a:lnTo>
                  <a:lnTo>
                    <a:pt x="409" y="295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5" name="Freeform 183"/>
            <p:cNvSpPr>
              <a:spLocks/>
            </p:cNvSpPr>
            <p:nvPr/>
          </p:nvSpPr>
          <p:spPr bwMode="auto">
            <a:xfrm>
              <a:off x="2282825" y="2011363"/>
              <a:ext cx="755650" cy="3203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18"/>
                </a:cxn>
                <a:cxn ang="0">
                  <a:pos x="476" y="2018"/>
                </a:cxn>
              </a:cxnLst>
              <a:rect l="0" t="0" r="r" b="b"/>
              <a:pathLst>
                <a:path w="476" h="2018">
                  <a:moveTo>
                    <a:pt x="0" y="0"/>
                  </a:moveTo>
                  <a:lnTo>
                    <a:pt x="0" y="2018"/>
                  </a:lnTo>
                  <a:lnTo>
                    <a:pt x="476" y="2018"/>
                  </a:lnTo>
                </a:path>
              </a:pathLst>
            </a:custGeom>
            <a:noFill/>
            <a:ln w="38100" cap="flat" cmpd="sng">
              <a:solidFill>
                <a:srgbClr val="3399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6" name="Line 184"/>
            <p:cNvSpPr>
              <a:spLocks noChangeShapeType="1"/>
            </p:cNvSpPr>
            <p:nvPr/>
          </p:nvSpPr>
          <p:spPr bwMode="auto">
            <a:xfrm>
              <a:off x="2282825" y="2551113"/>
              <a:ext cx="215900" cy="0"/>
            </a:xfrm>
            <a:prstGeom prst="line">
              <a:avLst/>
            </a:prstGeom>
            <a:noFill/>
            <a:ln w="38100">
              <a:solidFill>
                <a:srgbClr val="3399FF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8" name="Freeform 186"/>
            <p:cNvSpPr>
              <a:spLocks/>
            </p:cNvSpPr>
            <p:nvPr/>
          </p:nvSpPr>
          <p:spPr bwMode="auto">
            <a:xfrm>
              <a:off x="3363913" y="3090863"/>
              <a:ext cx="647700" cy="3603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49"/>
                </a:cxn>
                <a:cxn ang="0">
                  <a:pos x="408" y="249"/>
                </a:cxn>
              </a:cxnLst>
              <a:rect l="0" t="0" r="r" b="b"/>
              <a:pathLst>
                <a:path w="408" h="249">
                  <a:moveTo>
                    <a:pt x="0" y="0"/>
                  </a:moveTo>
                  <a:lnTo>
                    <a:pt x="0" y="249"/>
                  </a:lnTo>
                  <a:lnTo>
                    <a:pt x="408" y="249"/>
                  </a:lnTo>
                </a:path>
              </a:pathLst>
            </a:custGeom>
            <a:noFill/>
            <a:ln w="38100" cap="flat" cmpd="sng">
              <a:solidFill>
                <a:srgbClr val="FF9966"/>
              </a:solidFill>
              <a:prstDash val="solid"/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66779" name="Line 187"/>
            <p:cNvSpPr>
              <a:spLocks noChangeShapeType="1"/>
            </p:cNvSpPr>
            <p:nvPr/>
          </p:nvSpPr>
          <p:spPr bwMode="auto">
            <a:xfrm>
              <a:off x="4083050" y="2047875"/>
              <a:ext cx="1588" cy="1403350"/>
            </a:xfrm>
            <a:prstGeom prst="line">
              <a:avLst/>
            </a:prstGeom>
            <a:noFill/>
            <a:ln w="38100">
              <a:solidFill>
                <a:srgbClr val="FF9966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</p:grpSp>
      <p:sp>
        <p:nvSpPr>
          <p:cNvPr id="366780" name="Rectangle 188"/>
          <p:cNvSpPr>
            <a:spLocks noChangeArrowheads="1"/>
          </p:cNvSpPr>
          <p:nvPr/>
        </p:nvSpPr>
        <p:spPr bwMode="auto">
          <a:xfrm>
            <a:off x="4838700" y="5048250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/>
              <a:t>EuCARD (ANAC)</a:t>
            </a:r>
            <a:endParaRPr lang="fr-FR" sz="1600" b="1"/>
          </a:p>
        </p:txBody>
      </p:sp>
      <p:sp>
        <p:nvSpPr>
          <p:cNvPr id="366781" name="Rectangle 189"/>
          <p:cNvSpPr>
            <a:spLocks noChangeArrowheads="1"/>
          </p:cNvSpPr>
          <p:nvPr/>
        </p:nvSpPr>
        <p:spPr bwMode="auto">
          <a:xfrm>
            <a:off x="4859338" y="5480050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/>
              <a:t>EuCARD (ANAC)</a:t>
            </a:r>
            <a:endParaRPr lang="fr-FR" sz="1600" b="1"/>
          </a:p>
        </p:txBody>
      </p:sp>
      <p:sp>
        <p:nvSpPr>
          <p:cNvPr id="366782" name="AutoShape 190"/>
          <p:cNvSpPr>
            <a:spLocks/>
          </p:cNvSpPr>
          <p:nvPr/>
        </p:nvSpPr>
        <p:spPr bwMode="auto">
          <a:xfrm rot="5400000">
            <a:off x="3249577" y="79349"/>
            <a:ext cx="217488" cy="2830513"/>
          </a:xfrm>
          <a:prstGeom prst="leftBrace">
            <a:avLst>
              <a:gd name="adj1" fmla="val 108455"/>
              <a:gd name="adj2" fmla="val 50000"/>
            </a:avLst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66783" name="AutoShape 191"/>
          <p:cNvSpPr>
            <a:spLocks/>
          </p:cNvSpPr>
          <p:nvPr/>
        </p:nvSpPr>
        <p:spPr bwMode="auto">
          <a:xfrm rot="5400000">
            <a:off x="5695948" y="6323"/>
            <a:ext cx="217488" cy="2830513"/>
          </a:xfrm>
          <a:prstGeom prst="leftBrace">
            <a:avLst>
              <a:gd name="adj1" fmla="val 108455"/>
              <a:gd name="adj2" fmla="val 50000"/>
            </a:avLst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66784" name="Text Box 19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035505" y="1128681"/>
            <a:ext cx="710749" cy="46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/>
              <a:t>FP6</a:t>
            </a:r>
            <a:endParaRPr lang="fr-FR" sz="2400" b="1" dirty="0"/>
          </a:p>
        </p:txBody>
      </p:sp>
      <p:sp>
        <p:nvSpPr>
          <p:cNvPr id="366785" name="Text Box 19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448312" y="1055655"/>
            <a:ext cx="710749" cy="46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/>
              <a:t>FP7</a:t>
            </a:r>
            <a:endParaRPr lang="fr-FR" sz="2400" b="1" dirty="0"/>
          </a:p>
        </p:txBody>
      </p:sp>
      <p:sp>
        <p:nvSpPr>
          <p:cNvPr id="366787" name="Text Box 19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73005" y="5954713"/>
            <a:ext cx="82641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Altogether EC has </a:t>
            </a:r>
            <a:r>
              <a:rPr lang="en-US" sz="2400" b="1" dirty="0" smtClean="0"/>
              <a:t>partially financed </a:t>
            </a:r>
            <a:r>
              <a:rPr lang="en-US" sz="2400" b="1" dirty="0"/>
              <a:t>projects in FP6 and FP7 </a:t>
            </a:r>
          </a:p>
          <a:p>
            <a:pPr algn="l"/>
            <a:r>
              <a:rPr lang="en-US" sz="2400" b="1" dirty="0"/>
              <a:t>with a total budget of </a:t>
            </a:r>
            <a:r>
              <a:rPr lang="en-US" sz="2400" b="1" dirty="0" smtClean="0"/>
              <a:t>160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(59.6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21" name="ZoneTexte 20">
            <a:hlinkClick r:id="rId5" action="ppaction://hlinksldjump"/>
          </p:cNvPr>
          <p:cNvSpPr txBox="1"/>
          <p:nvPr/>
        </p:nvSpPr>
        <p:spPr>
          <a:xfrm>
            <a:off x="44388" y="69804"/>
            <a:ext cx="881908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b="1" dirty="0" smtClean="0"/>
              <a:t>ESGARD  developed and implemented a strategy to promote Accelerator R&amp;D</a:t>
            </a:r>
          </a:p>
          <a:p>
            <a:r>
              <a:rPr lang="en-US" b="1" dirty="0" smtClean="0"/>
              <a:t>with the  incentive of the EC Framework </a:t>
            </a:r>
            <a:r>
              <a:rPr lang="en-US" b="1" dirty="0" err="1" smtClean="0"/>
              <a:t>Programme</a:t>
            </a:r>
            <a:r>
              <a:rPr lang="en-US" b="1" dirty="0" smtClean="0"/>
              <a:t> </a:t>
            </a:r>
            <a:r>
              <a:rPr lang="en-US" b="1" dirty="0" smtClean="0"/>
              <a:t>within ERA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78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7618" name="Group 2"/>
          <p:cNvGraphicFramePr>
            <a:graphicFrameLocks noGrp="1"/>
          </p:cNvGraphicFramePr>
          <p:nvPr/>
        </p:nvGraphicFramePr>
        <p:xfrm>
          <a:off x="107950" y="1073150"/>
          <a:ext cx="9001125" cy="4772978"/>
        </p:xfrm>
        <a:graphic>
          <a:graphicData uri="http://schemas.openxmlformats.org/drawingml/2006/table">
            <a:tbl>
              <a:tblPr/>
              <a:tblGrid>
                <a:gridCol w="1692275"/>
                <a:gridCol w="792163"/>
                <a:gridCol w="1511300"/>
                <a:gridCol w="1008062"/>
                <a:gridCol w="1225550"/>
                <a:gridCol w="1223963"/>
                <a:gridCol w="1547812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39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55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Ion, p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Symbol" pitchFamily="18" charset="2"/>
                        </a:rPr>
                        <a:t>(n b-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(3.3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 Plasma acceleration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&gt;121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charset="0"/>
                        </a:rPr>
                        <a:t>(90)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35.4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charset="0"/>
                        </a:rPr>
                        <a:t>(27.2)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367676" name="Picture 60" descr="logo7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463" y="1808163"/>
            <a:ext cx="1619250" cy="865187"/>
          </a:xfrm>
          <a:prstGeom prst="rect">
            <a:avLst/>
          </a:prstGeom>
          <a:noFill/>
        </p:spPr>
      </p:pic>
      <p:pic>
        <p:nvPicPr>
          <p:cNvPr id="367677" name="Picture 61" descr="eurotev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463" y="2705100"/>
            <a:ext cx="1619250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7678" name="Picture 62" descr="Eurisol-logo-semplice1">
            <a:hlinkClick r:id="rId6" action="ppaction://hlinksldjump"/>
          </p:cNvPr>
          <p:cNvPicPr preferRelativeResize="0"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463" y="3538538"/>
            <a:ext cx="1619250" cy="790575"/>
          </a:xfrm>
          <a:prstGeom prst="rect">
            <a:avLst/>
          </a:prstGeom>
          <a:noFill/>
        </p:spPr>
      </p:pic>
      <p:sp>
        <p:nvSpPr>
          <p:cNvPr id="367679" name="Text Box 63"/>
          <p:cNvSpPr txBox="1">
            <a:spLocks noChangeArrowheads="1"/>
          </p:cNvSpPr>
          <p:nvPr/>
        </p:nvSpPr>
        <p:spPr bwMode="auto">
          <a:xfrm>
            <a:off x="552450" y="58738"/>
            <a:ext cx="8297863" cy="86042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Summary of Accelerator R&amp;D projects co-financed by the EC</a:t>
            </a:r>
          </a:p>
          <a:p>
            <a:r>
              <a:rPr lang="en-US" sz="2400" b="1" dirty="0">
                <a:solidFill>
                  <a:schemeClr val="bg1"/>
                </a:solidFill>
              </a:rPr>
              <a:t>in FP6</a:t>
            </a:r>
          </a:p>
        </p:txBody>
      </p:sp>
      <p:pic>
        <p:nvPicPr>
          <p:cNvPr id="367681" name="Picture 6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950" y="4373563"/>
            <a:ext cx="16922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7683" name="Text Box 67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863600" y="5940469"/>
            <a:ext cx="7654445" cy="710067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b="1" dirty="0"/>
              <a:t>Total cost of approved accelerator R&amp;D projects: &gt;121 M</a:t>
            </a:r>
            <a:r>
              <a:rPr lang="en-GB" b="1" dirty="0"/>
              <a:t>€ (~90 </a:t>
            </a:r>
            <a:r>
              <a:rPr lang="en-US" b="1" dirty="0"/>
              <a:t>M</a:t>
            </a:r>
            <a:r>
              <a:rPr lang="en-GB" b="1" dirty="0"/>
              <a:t>€)</a:t>
            </a:r>
          </a:p>
          <a:p>
            <a:pPr algn="l"/>
            <a:r>
              <a:rPr lang="en-GB" b="1" dirty="0"/>
              <a:t>Total EC contribution: 35.4 </a:t>
            </a:r>
            <a:r>
              <a:rPr lang="en-US" b="1" dirty="0"/>
              <a:t>M</a:t>
            </a:r>
            <a:r>
              <a:rPr lang="en-GB" b="1" dirty="0"/>
              <a:t>€ (~</a:t>
            </a:r>
            <a:r>
              <a:rPr lang="en-GB" b="1" dirty="0" smtClean="0"/>
              <a:t>27.2</a:t>
            </a:r>
            <a:r>
              <a:rPr lang="en-US" b="1" dirty="0" smtClean="0"/>
              <a:t>M</a:t>
            </a:r>
            <a:r>
              <a:rPr lang="en-GB" b="1" dirty="0"/>
              <a:t>€ </a:t>
            </a:r>
            <a:r>
              <a:rPr lang="en-GB" dirty="0"/>
              <a:t>excluding Nuclear Phys.</a:t>
            </a:r>
            <a:r>
              <a:rPr lang="en-GB" b="1" dirty="0"/>
              <a:t>)</a:t>
            </a:r>
            <a:endParaRPr lang="fr-FR" b="1" dirty="0"/>
          </a:p>
        </p:txBody>
      </p:sp>
      <p:sp>
        <p:nvSpPr>
          <p:cNvPr id="10" name="Bouton d'action : Retour 9">
            <a:hlinkClick r:id="" action="ppaction://hlinkshowjump?jump=lastslideviewed" highlightClick="1"/>
          </p:cNvPr>
          <p:cNvSpPr/>
          <p:nvPr/>
        </p:nvSpPr>
        <p:spPr bwMode="auto">
          <a:xfrm>
            <a:off x="8734482" y="6350040"/>
            <a:ext cx="409518" cy="40229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898" name="Group 674"/>
          <p:cNvGraphicFramePr>
            <a:graphicFrameLocks noGrp="1"/>
          </p:cNvGraphicFramePr>
          <p:nvPr/>
        </p:nvGraphicFramePr>
        <p:xfrm>
          <a:off x="738135" y="69804"/>
          <a:ext cx="7893051" cy="4052943"/>
        </p:xfrm>
        <a:graphic>
          <a:graphicData uri="http://schemas.openxmlformats.org/drawingml/2006/table">
            <a:tbl>
              <a:tblPr/>
              <a:tblGrid>
                <a:gridCol w="1309688"/>
                <a:gridCol w="620712"/>
                <a:gridCol w="554038"/>
                <a:gridCol w="25400"/>
                <a:gridCol w="571500"/>
                <a:gridCol w="590550"/>
                <a:gridCol w="295275"/>
                <a:gridCol w="295275"/>
                <a:gridCol w="590550"/>
                <a:gridCol w="590550"/>
                <a:gridCol w="303213"/>
                <a:gridCol w="303213"/>
                <a:gridCol w="611187"/>
                <a:gridCol w="612775"/>
                <a:gridCol w="61912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169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309037" name="Rectangle 8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55650" y="3652791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grpSp>
        <p:nvGrpSpPr>
          <p:cNvPr id="13" name="Groupe 12"/>
          <p:cNvGrpSpPr/>
          <p:nvPr/>
        </p:nvGrpSpPr>
        <p:grpSpPr>
          <a:xfrm>
            <a:off x="3025775" y="969916"/>
            <a:ext cx="1403350" cy="2916238"/>
            <a:chOff x="3025775" y="1089025"/>
            <a:chExt cx="1403350" cy="2916238"/>
          </a:xfrm>
        </p:grpSpPr>
        <p:sp>
          <p:nvSpPr>
            <p:cNvPr id="309038" name="Freeform 814"/>
            <p:cNvSpPr>
              <a:spLocks/>
            </p:cNvSpPr>
            <p:nvPr/>
          </p:nvSpPr>
          <p:spPr bwMode="auto">
            <a:xfrm>
              <a:off x="3025775" y="1089025"/>
              <a:ext cx="792163" cy="1584325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0" y="0"/>
                </a:cxn>
                <a:cxn ang="0">
                  <a:pos x="0" y="1248"/>
                </a:cxn>
                <a:cxn ang="0">
                  <a:pos x="477" y="1248"/>
                </a:cxn>
              </a:cxnLst>
              <a:rect l="0" t="0" r="r" b="b"/>
              <a:pathLst>
                <a:path w="477" h="1248">
                  <a:moveTo>
                    <a:pt x="114" y="0"/>
                  </a:moveTo>
                  <a:lnTo>
                    <a:pt x="0" y="0"/>
                  </a:lnTo>
                  <a:lnTo>
                    <a:pt x="0" y="1248"/>
                  </a:lnTo>
                  <a:lnTo>
                    <a:pt x="477" y="1248"/>
                  </a:lnTo>
                </a:path>
              </a:pathLst>
            </a:custGeom>
            <a:noFill/>
            <a:ln w="38100" cap="flat" cmpd="sng">
              <a:solidFill>
                <a:srgbClr val="66CC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39" name="Line 815"/>
            <p:cNvSpPr>
              <a:spLocks noChangeShapeType="1"/>
            </p:cNvSpPr>
            <p:nvPr/>
          </p:nvSpPr>
          <p:spPr bwMode="auto">
            <a:xfrm flipH="1">
              <a:off x="3025775" y="1485900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0" name="Line 816"/>
            <p:cNvSpPr>
              <a:spLocks noChangeShapeType="1"/>
            </p:cNvSpPr>
            <p:nvPr/>
          </p:nvSpPr>
          <p:spPr bwMode="auto">
            <a:xfrm flipH="1">
              <a:off x="3025775" y="1738313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1" name="Freeform 817"/>
            <p:cNvSpPr>
              <a:spLocks/>
            </p:cNvSpPr>
            <p:nvPr/>
          </p:nvSpPr>
          <p:spPr bwMode="auto">
            <a:xfrm>
              <a:off x="3386138" y="1089025"/>
              <a:ext cx="433387" cy="2016125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0" y="0"/>
                </a:cxn>
                <a:cxn ang="0">
                  <a:pos x="0" y="1520"/>
                </a:cxn>
                <a:cxn ang="0">
                  <a:pos x="273" y="1520"/>
                </a:cxn>
              </a:cxnLst>
              <a:rect l="0" t="0" r="r" b="b"/>
              <a:pathLst>
                <a:path w="273" h="1520">
                  <a:moveTo>
                    <a:pt x="159" y="0"/>
                  </a:moveTo>
                  <a:lnTo>
                    <a:pt x="0" y="0"/>
                  </a:lnTo>
                  <a:lnTo>
                    <a:pt x="0" y="1520"/>
                  </a:lnTo>
                  <a:lnTo>
                    <a:pt x="273" y="1520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2" name="Freeform 818"/>
            <p:cNvSpPr>
              <a:spLocks/>
            </p:cNvSpPr>
            <p:nvPr/>
          </p:nvSpPr>
          <p:spPr bwMode="auto">
            <a:xfrm>
              <a:off x="3384550" y="3105150"/>
              <a:ext cx="649288" cy="468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5"/>
                </a:cxn>
                <a:cxn ang="0">
                  <a:pos x="409" y="295"/>
                </a:cxn>
              </a:cxnLst>
              <a:rect l="0" t="0" r="r" b="b"/>
              <a:pathLst>
                <a:path w="409" h="295">
                  <a:moveTo>
                    <a:pt x="0" y="0"/>
                  </a:moveTo>
                  <a:lnTo>
                    <a:pt x="0" y="295"/>
                  </a:lnTo>
                  <a:lnTo>
                    <a:pt x="409" y="295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3" name="Freeform 819"/>
            <p:cNvSpPr>
              <a:spLocks/>
            </p:cNvSpPr>
            <p:nvPr/>
          </p:nvSpPr>
          <p:spPr bwMode="auto">
            <a:xfrm>
              <a:off x="3636963" y="1196975"/>
              <a:ext cx="792162" cy="2808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18"/>
                </a:cxn>
                <a:cxn ang="0">
                  <a:pos x="476" y="2018"/>
                </a:cxn>
              </a:cxnLst>
              <a:rect l="0" t="0" r="r" b="b"/>
              <a:pathLst>
                <a:path w="476" h="2018">
                  <a:moveTo>
                    <a:pt x="0" y="0"/>
                  </a:moveTo>
                  <a:lnTo>
                    <a:pt x="0" y="2018"/>
                  </a:lnTo>
                  <a:lnTo>
                    <a:pt x="476" y="2018"/>
                  </a:lnTo>
                </a:path>
              </a:pathLst>
            </a:custGeom>
            <a:noFill/>
            <a:ln w="38100" cap="flat" cmpd="sng">
              <a:solidFill>
                <a:srgbClr val="3399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4" name="Line 820"/>
            <p:cNvSpPr>
              <a:spLocks noChangeShapeType="1"/>
            </p:cNvSpPr>
            <p:nvPr/>
          </p:nvSpPr>
          <p:spPr bwMode="auto">
            <a:xfrm>
              <a:off x="3636963" y="1736725"/>
              <a:ext cx="215900" cy="0"/>
            </a:xfrm>
            <a:prstGeom prst="line">
              <a:avLst/>
            </a:prstGeom>
            <a:noFill/>
            <a:ln w="38100">
              <a:solidFill>
                <a:srgbClr val="3399FF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</p:grpSp>
      <p:sp>
        <p:nvSpPr>
          <p:cNvPr id="309047" name="Text Box 823"/>
          <p:cNvSpPr txBox="1">
            <a:spLocks noChangeArrowheads="1"/>
          </p:cNvSpPr>
          <p:nvPr/>
        </p:nvSpPr>
        <p:spPr bwMode="auto">
          <a:xfrm>
            <a:off x="107950" y="5240338"/>
            <a:ext cx="8224889" cy="1644650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b="1" dirty="0"/>
              <a:t>These projects are well structured, with </a:t>
            </a:r>
            <a:r>
              <a:rPr lang="en-US" b="1" u="sng" dirty="0"/>
              <a:t>clear objectives, deliverables</a:t>
            </a:r>
            <a:r>
              <a:rPr lang="en-US" b="1" dirty="0"/>
              <a:t> </a:t>
            </a:r>
            <a:r>
              <a:rPr lang="en-US" b="1" u="sng" dirty="0"/>
              <a:t>and milestones</a:t>
            </a:r>
            <a:r>
              <a:rPr lang="en-US" b="1" dirty="0"/>
              <a:t>. They represent a </a:t>
            </a:r>
            <a:r>
              <a:rPr lang="en-US" b="1" dirty="0">
                <a:solidFill>
                  <a:schemeClr val="hlink"/>
                </a:solidFill>
              </a:rPr>
              <a:t>fantastic asset and strength</a:t>
            </a:r>
            <a:r>
              <a:rPr lang="en-US" b="1" dirty="0"/>
              <a:t> for the </a:t>
            </a:r>
            <a:endParaRPr lang="en-US" b="1" dirty="0" smtClean="0"/>
          </a:p>
          <a:p>
            <a:pPr algn="l"/>
            <a:r>
              <a:rPr lang="en-US" b="1" dirty="0" smtClean="0"/>
              <a:t>HEP </a:t>
            </a:r>
            <a:r>
              <a:rPr lang="en-US" b="1" dirty="0"/>
              <a:t>European community in order to play a leadership role 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improvement of present accelerators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development of new accelerator</a:t>
            </a:r>
            <a:r>
              <a:rPr lang="en-US" dirty="0"/>
              <a:t>s</a:t>
            </a:r>
          </a:p>
        </p:txBody>
      </p:sp>
      <p:sp>
        <p:nvSpPr>
          <p:cNvPr id="309048" name="Text Box 824"/>
          <p:cNvSpPr txBox="1">
            <a:spLocks noChangeArrowheads="1"/>
          </p:cNvSpPr>
          <p:nvPr/>
        </p:nvSpPr>
        <p:spPr bwMode="auto">
          <a:xfrm>
            <a:off x="409518" y="4159260"/>
            <a:ext cx="8524170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fr-FR" b="1" dirty="0"/>
              <a:t> </a:t>
            </a:r>
            <a:r>
              <a:rPr lang="en-US" b="1" dirty="0" smtClean="0"/>
              <a:t>Exploratory R&amp;D (plasma acceleration…)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Targeted R&amp;D (i.e. toward specific projects such as SLHC, ILC/CLIC…)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 Industrialization R&amp;D (New conductor for high field magnets…)</a:t>
            </a:r>
            <a:endParaRPr lang="en-US" b="1" dirty="0"/>
          </a:p>
        </p:txBody>
      </p:sp>
      <p:sp>
        <p:nvSpPr>
          <p:cNvPr id="14" name="Bouton d'action : Retour 13">
            <a:hlinkClick r:id="rId4" action="ppaction://hlinksldjump" highlightClick="1"/>
          </p:cNvPr>
          <p:cNvSpPr/>
          <p:nvPr/>
        </p:nvSpPr>
        <p:spPr bwMode="auto">
          <a:xfrm>
            <a:off x="8697969" y="6350040"/>
            <a:ext cx="446031" cy="507960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287" name="Text Box 247"/>
          <p:cNvSpPr txBox="1">
            <a:spLocks noChangeArrowheads="1"/>
          </p:cNvSpPr>
          <p:nvPr/>
        </p:nvSpPr>
        <p:spPr bwMode="auto">
          <a:xfrm>
            <a:off x="215900" y="7938"/>
            <a:ext cx="8773492" cy="46166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Summary of Accelerator R&amp;D projects proposed in FP7 (call 1-3)</a:t>
            </a:r>
          </a:p>
        </p:txBody>
      </p:sp>
      <p:graphicFrame>
        <p:nvGraphicFramePr>
          <p:cNvPr id="343383" name="Group 343"/>
          <p:cNvGraphicFramePr>
            <a:graphicFrameLocks noGrp="1"/>
          </p:cNvGraphicFramePr>
          <p:nvPr/>
        </p:nvGraphicFramePr>
        <p:xfrm>
          <a:off x="71438" y="908050"/>
          <a:ext cx="9001125" cy="4394074"/>
        </p:xfrm>
        <a:graphic>
          <a:graphicData uri="http://schemas.openxmlformats.org/drawingml/2006/table">
            <a:tbl>
              <a:tblPr/>
              <a:tblGrid>
                <a:gridCol w="1692275"/>
                <a:gridCol w="792162"/>
                <a:gridCol w="1511300"/>
                <a:gridCol w="1008063"/>
                <a:gridCol w="1225550"/>
                <a:gridCol w="1223962"/>
                <a:gridCol w="1547813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EC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SLHC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proton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15.6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63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ILC-HiGrade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9.8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15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neutrino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13.4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50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31.2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66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70.0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24.2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343386" name="Text Box 34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90440" y="5553075"/>
            <a:ext cx="87979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All EC financed projects pioneered by CARE have a continuation</a:t>
            </a:r>
          </a:p>
          <a:p>
            <a:pPr algn="l"/>
            <a:r>
              <a:rPr lang="en-US" sz="2400" b="1" dirty="0"/>
              <a:t>in FP7 with a total budget of </a:t>
            </a:r>
            <a:r>
              <a:rPr lang="en-US" sz="2400" b="1" dirty="0" smtClean="0"/>
              <a:t>70.0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(24.2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6" name="Bouton d'action : Retour 5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3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338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4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09518" y="1493811"/>
            <a:ext cx="8505190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/>
              <a:t>CERN Council, as the HEP European Strategy Body, had </a:t>
            </a:r>
            <a:r>
              <a:rPr lang="en-US" sz="2400" dirty="0" smtClean="0"/>
              <a:t>endorsed </a:t>
            </a:r>
          </a:p>
          <a:p>
            <a:pPr algn="l"/>
            <a:r>
              <a:rPr lang="en-US" sz="2400" dirty="0" smtClean="0"/>
              <a:t>the needs to develop strongly accelerator R&amp;D and included it</a:t>
            </a:r>
            <a:endParaRPr lang="en-US" sz="2400" dirty="0"/>
          </a:p>
          <a:p>
            <a:pPr algn="l"/>
            <a:r>
              <a:rPr lang="en-US" sz="2400" dirty="0" smtClean="0"/>
              <a:t>as </a:t>
            </a:r>
            <a:r>
              <a:rPr lang="en-US" sz="2400" dirty="0"/>
              <a:t>a high priority item in its Strategy Document.</a:t>
            </a:r>
            <a:endParaRPr lang="fr-FR" sz="2400" dirty="0"/>
          </a:p>
        </p:txBody>
      </p:sp>
      <p:sp>
        <p:nvSpPr>
          <p:cNvPr id="373770" name="Text Box 10"/>
          <p:cNvSpPr txBox="1">
            <a:spLocks noChangeArrowheads="1"/>
          </p:cNvSpPr>
          <p:nvPr/>
        </p:nvSpPr>
        <p:spPr bwMode="auto">
          <a:xfrm>
            <a:off x="712761" y="225425"/>
            <a:ext cx="7981970" cy="40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 smtClean="0">
                <a:solidFill>
                  <a:schemeClr val="bg1"/>
                </a:solidFill>
              </a:rPr>
              <a:t>Since then, the importance of accelerator R&amp;D has been further emphasized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73005" y="763551"/>
            <a:ext cx="1332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In 2006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09518" y="2844792"/>
            <a:ext cx="2330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More </a:t>
            </a:r>
            <a:r>
              <a:rPr lang="fr-FR" sz="2800" b="1" dirty="0" err="1" smtClean="0">
                <a:solidFill>
                  <a:schemeClr val="bg1"/>
                </a:solidFill>
              </a:rPr>
              <a:t>recently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9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6031" y="3465513"/>
            <a:ext cx="8613553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/>
              <a:t>CERN </a:t>
            </a:r>
            <a:r>
              <a:rPr lang="en-US" sz="2400" dirty="0" smtClean="0"/>
              <a:t>Council has included “Advanced Accelerator R&amp;D” in the </a:t>
            </a:r>
          </a:p>
          <a:p>
            <a:pPr algn="l"/>
            <a:r>
              <a:rPr lang="en-US" sz="2400" dirty="0" smtClean="0"/>
              <a:t>Roadmap for Research Infrastructures (ESFRI </a:t>
            </a:r>
            <a:r>
              <a:rPr lang="en-US" sz="2400" dirty="0" smtClean="0"/>
              <a:t>2008 Roadmap)</a:t>
            </a:r>
            <a:endParaRPr lang="en-US" sz="2400" dirty="0" smtClean="0"/>
          </a:p>
          <a:p>
            <a:pPr algn="l"/>
            <a:r>
              <a:rPr lang="en-US" sz="2400" dirty="0" smtClean="0"/>
              <a:t>as the </a:t>
            </a:r>
            <a:r>
              <a:rPr lang="en-US" sz="2400" dirty="0" smtClean="0">
                <a:solidFill>
                  <a:srgbClr val="FF0000"/>
                </a:solidFill>
              </a:rPr>
              <a:t>s</a:t>
            </a:r>
            <a:r>
              <a:rPr lang="en-US" sz="2400" b="1" dirty="0" smtClean="0">
                <a:solidFill>
                  <a:srgbClr val="FF0000"/>
                </a:solidFill>
              </a:rPr>
              <a:t>econd item in list for particle physics, just after LHC</a:t>
            </a:r>
          </a:p>
        </p:txBody>
      </p:sp>
      <p:sp>
        <p:nvSpPr>
          <p:cNvPr id="10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6031" y="5181624"/>
            <a:ext cx="8227358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 smtClean="0"/>
              <a:t>“</a:t>
            </a:r>
            <a:r>
              <a:rPr lang="en-US" sz="2400" b="1" dirty="0" smtClean="0"/>
              <a:t>It is vital to strengthen the advanced accelerator R&amp;D </a:t>
            </a:r>
          </a:p>
          <a:p>
            <a:pPr algn="l"/>
            <a:r>
              <a:rPr lang="en-US" sz="2400" b="1" dirty="0" err="1" smtClean="0"/>
              <a:t>programme</a:t>
            </a:r>
            <a:r>
              <a:rPr lang="en-US" sz="2400" b="1" dirty="0" smtClean="0"/>
              <a:t> in Europe, providing a strong technological basis</a:t>
            </a:r>
          </a:p>
          <a:p>
            <a:pPr algn="l"/>
            <a:r>
              <a:rPr lang="en-US" sz="2400" b="1" dirty="0" smtClean="0"/>
              <a:t>for future projects in particle physics</a:t>
            </a:r>
            <a:r>
              <a:rPr lang="en-US" sz="2400" dirty="0" smtClean="0"/>
              <a:t>.”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9" name="Rectangle 9"/>
          <p:cNvSpPr>
            <a:spLocks noChangeArrowheads="1"/>
          </p:cNvSpPr>
          <p:nvPr/>
        </p:nvSpPr>
        <p:spPr bwMode="auto">
          <a:xfrm>
            <a:off x="382588" y="4400550"/>
            <a:ext cx="8497887" cy="1465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/>
              <a:t>In order to be in the position to push the energy and luminosity frontier even further</a:t>
            </a:r>
          </a:p>
          <a:p>
            <a:pPr algn="l"/>
            <a:r>
              <a:rPr lang="fr-FR" sz="1800"/>
              <a:t>it is vital to strengthen the advanced accelerator R&amp;D programme; </a:t>
            </a:r>
            <a:r>
              <a:rPr lang="fr-FR" sz="1800" b="1" i="1">
                <a:solidFill>
                  <a:schemeClr val="hlink"/>
                </a:solidFill>
              </a:rPr>
              <a:t>a coordinated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programme should be intensified, to develop the CLIC technology and highperformance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magnets for future accelerators, and to play a significant role in the study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and development of a high-intensity neutrino facility.</a:t>
            </a:r>
          </a:p>
        </p:txBody>
      </p:sp>
      <p:sp>
        <p:nvSpPr>
          <p:cNvPr id="373772" name="Rectangle 12"/>
          <p:cNvSpPr>
            <a:spLocks noChangeArrowheads="1"/>
          </p:cNvSpPr>
          <p:nvPr/>
        </p:nvSpPr>
        <p:spPr bwMode="auto">
          <a:xfrm>
            <a:off x="446031" y="1165194"/>
            <a:ext cx="8388350" cy="2289175"/>
          </a:xfrm>
          <a:prstGeom prst="rect">
            <a:avLst/>
          </a:prstGeom>
          <a:solidFill>
            <a:schemeClr val="bg1">
              <a:alpha val="99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 dirty="0"/>
              <a:t>The LHC </a:t>
            </a:r>
            <a:r>
              <a:rPr lang="fr-FR" sz="1800" dirty="0" err="1"/>
              <a:t>will</a:t>
            </a:r>
            <a:r>
              <a:rPr lang="fr-FR" sz="1800" dirty="0"/>
              <a:t> </a:t>
            </a:r>
            <a:r>
              <a:rPr lang="fr-FR" sz="1800" dirty="0" err="1"/>
              <a:t>be</a:t>
            </a:r>
            <a:r>
              <a:rPr lang="fr-FR" sz="1800" dirty="0"/>
              <a:t> the </a:t>
            </a:r>
            <a:r>
              <a:rPr lang="fr-FR" sz="1800" dirty="0" err="1"/>
              <a:t>energy</a:t>
            </a:r>
            <a:r>
              <a:rPr lang="fr-FR" sz="1800" dirty="0"/>
              <a:t> </a:t>
            </a:r>
            <a:r>
              <a:rPr lang="fr-FR" sz="1800" dirty="0" err="1"/>
              <a:t>frontier</a:t>
            </a:r>
            <a:r>
              <a:rPr lang="fr-FR" sz="1800" dirty="0"/>
              <a:t> machine for the </a:t>
            </a:r>
            <a:r>
              <a:rPr lang="fr-FR" sz="1800" dirty="0" err="1"/>
              <a:t>foreseeable</a:t>
            </a:r>
            <a:r>
              <a:rPr lang="fr-FR" sz="1800" dirty="0"/>
              <a:t> future, </a:t>
            </a:r>
            <a:r>
              <a:rPr lang="fr-FR" sz="1800" dirty="0" err="1"/>
              <a:t>maintaining</a:t>
            </a:r>
            <a:endParaRPr lang="fr-FR" sz="1800" dirty="0"/>
          </a:p>
          <a:p>
            <a:pPr algn="l"/>
            <a:r>
              <a:rPr lang="fr-FR" sz="1800" dirty="0" err="1"/>
              <a:t>European</a:t>
            </a:r>
            <a:r>
              <a:rPr lang="fr-FR" sz="1800" dirty="0"/>
              <a:t> leadership in the </a:t>
            </a:r>
            <a:r>
              <a:rPr lang="fr-FR" sz="1800" dirty="0" err="1"/>
              <a:t>field</a:t>
            </a:r>
            <a:r>
              <a:rPr lang="fr-FR" sz="1800" i="1" dirty="0"/>
              <a:t>; the </a:t>
            </a:r>
            <a:r>
              <a:rPr lang="fr-FR" sz="1800" i="1" dirty="0" err="1"/>
              <a:t>highest</a:t>
            </a:r>
            <a:r>
              <a:rPr lang="fr-FR" sz="1800" i="1" dirty="0"/>
              <a:t> </a:t>
            </a:r>
            <a:r>
              <a:rPr lang="fr-FR" sz="1800" i="1" dirty="0" err="1"/>
              <a:t>priority</a:t>
            </a:r>
            <a:r>
              <a:rPr lang="fr-FR" sz="1800" i="1" dirty="0"/>
              <a:t> </a:t>
            </a:r>
            <a:r>
              <a:rPr lang="fr-FR" sz="1800" i="1" dirty="0" err="1"/>
              <a:t>is</a:t>
            </a:r>
            <a:r>
              <a:rPr lang="fr-FR" sz="1800" i="1" dirty="0"/>
              <a:t> to </a:t>
            </a:r>
            <a:r>
              <a:rPr lang="fr-FR" sz="1800" i="1" dirty="0" err="1"/>
              <a:t>fully</a:t>
            </a:r>
            <a:r>
              <a:rPr lang="fr-FR" sz="1800" i="1" dirty="0"/>
              <a:t> exploit the </a:t>
            </a:r>
            <a:r>
              <a:rPr lang="fr-FR" sz="1800" i="1" dirty="0" err="1"/>
              <a:t>physics</a:t>
            </a:r>
            <a:endParaRPr lang="fr-FR" sz="1800" i="1" dirty="0"/>
          </a:p>
          <a:p>
            <a:pPr algn="l"/>
            <a:r>
              <a:rPr lang="fr-FR" sz="1800" i="1" dirty="0" err="1"/>
              <a:t>potential</a:t>
            </a:r>
            <a:r>
              <a:rPr lang="fr-FR" sz="1800" i="1" dirty="0"/>
              <a:t> of the LHC, </a:t>
            </a:r>
            <a:r>
              <a:rPr lang="fr-FR" sz="1800" i="1" dirty="0" err="1"/>
              <a:t>resources</a:t>
            </a:r>
            <a:r>
              <a:rPr lang="fr-FR" sz="1800" i="1" dirty="0"/>
              <a:t> for </a:t>
            </a:r>
            <a:r>
              <a:rPr lang="fr-FR" sz="1800" i="1" dirty="0" err="1"/>
              <a:t>completion</a:t>
            </a:r>
            <a:r>
              <a:rPr lang="fr-FR" sz="1800" i="1" dirty="0"/>
              <a:t> of the initial programme have to </a:t>
            </a:r>
            <a:r>
              <a:rPr lang="fr-FR" sz="1800" i="1" dirty="0" err="1"/>
              <a:t>be</a:t>
            </a:r>
            <a:endParaRPr lang="fr-FR" sz="1800" i="1" dirty="0"/>
          </a:p>
          <a:p>
            <a:pPr algn="l"/>
            <a:r>
              <a:rPr lang="fr-FR" sz="1800" i="1" dirty="0" err="1"/>
              <a:t>secured</a:t>
            </a:r>
            <a:r>
              <a:rPr lang="fr-FR" sz="1800" i="1" dirty="0"/>
              <a:t> </a:t>
            </a:r>
            <a:r>
              <a:rPr lang="fr-FR" sz="1800" i="1" dirty="0" err="1"/>
              <a:t>such</a:t>
            </a:r>
            <a:r>
              <a:rPr lang="fr-FR" sz="1800" i="1" dirty="0"/>
              <a:t> </a:t>
            </a:r>
            <a:r>
              <a:rPr lang="fr-FR" sz="1800" i="1" dirty="0" err="1"/>
              <a:t>that</a:t>
            </a:r>
            <a:r>
              <a:rPr lang="fr-FR" sz="1800" i="1" dirty="0"/>
              <a:t> machine and </a:t>
            </a:r>
            <a:r>
              <a:rPr lang="fr-FR" sz="1800" i="1" dirty="0" err="1"/>
              <a:t>experiments</a:t>
            </a:r>
            <a:r>
              <a:rPr lang="fr-FR" sz="1800" i="1" dirty="0"/>
              <a:t> </a:t>
            </a:r>
            <a:r>
              <a:rPr lang="fr-FR" sz="1800" i="1" dirty="0" err="1"/>
              <a:t>can</a:t>
            </a:r>
            <a:r>
              <a:rPr lang="fr-FR" sz="1800" i="1" dirty="0"/>
              <a:t> </a:t>
            </a:r>
            <a:r>
              <a:rPr lang="fr-FR" sz="1800" i="1" dirty="0" err="1"/>
              <a:t>operate</a:t>
            </a:r>
            <a:r>
              <a:rPr lang="fr-FR" sz="1800" i="1" dirty="0"/>
              <a:t> </a:t>
            </a:r>
            <a:r>
              <a:rPr lang="fr-FR" sz="1800" i="1" dirty="0" err="1"/>
              <a:t>optimally</a:t>
            </a:r>
            <a:r>
              <a:rPr lang="fr-FR" sz="1800" i="1" dirty="0"/>
              <a:t> </a:t>
            </a:r>
            <a:r>
              <a:rPr lang="fr-FR" sz="1800" i="1" dirty="0" err="1"/>
              <a:t>at</a:t>
            </a:r>
            <a:r>
              <a:rPr lang="fr-FR" sz="1800" i="1" dirty="0"/>
              <a:t> </a:t>
            </a:r>
            <a:r>
              <a:rPr lang="fr-FR" sz="1800" i="1" dirty="0" err="1"/>
              <a:t>their</a:t>
            </a:r>
            <a:r>
              <a:rPr lang="fr-FR" sz="1800" i="1" dirty="0"/>
              <a:t> design</a:t>
            </a:r>
          </a:p>
          <a:p>
            <a:pPr algn="l"/>
            <a:r>
              <a:rPr lang="fr-FR" sz="1800" i="1" dirty="0"/>
              <a:t>performance. </a:t>
            </a:r>
            <a:r>
              <a:rPr lang="fr-FR" sz="1800" dirty="0"/>
              <a:t>A </a:t>
            </a:r>
            <a:r>
              <a:rPr lang="fr-FR" sz="1800" dirty="0" err="1"/>
              <a:t>subsequent</a:t>
            </a:r>
            <a:r>
              <a:rPr lang="fr-FR" sz="1800" dirty="0"/>
              <a:t> major </a:t>
            </a:r>
            <a:r>
              <a:rPr lang="fr-FR" sz="1800" dirty="0" err="1"/>
              <a:t>luminosity</a:t>
            </a:r>
            <a:r>
              <a:rPr lang="fr-FR" sz="1800" dirty="0"/>
              <a:t> upgrade (SLHC), </a:t>
            </a:r>
            <a:r>
              <a:rPr lang="fr-FR" sz="1800" dirty="0" err="1"/>
              <a:t>motivated</a:t>
            </a:r>
            <a:r>
              <a:rPr lang="fr-FR" sz="1800" dirty="0"/>
              <a:t> by</a:t>
            </a:r>
          </a:p>
          <a:p>
            <a:pPr algn="l"/>
            <a:r>
              <a:rPr lang="fr-FR" sz="1800" dirty="0" err="1"/>
              <a:t>physics</a:t>
            </a:r>
            <a:r>
              <a:rPr lang="fr-FR" sz="1800" dirty="0"/>
              <a:t> </a:t>
            </a:r>
            <a:r>
              <a:rPr lang="fr-FR" sz="1800" dirty="0" err="1"/>
              <a:t>results</a:t>
            </a:r>
            <a:r>
              <a:rPr lang="fr-FR" sz="1800" dirty="0"/>
              <a:t> and </a:t>
            </a:r>
            <a:r>
              <a:rPr lang="fr-FR" sz="1800" dirty="0" err="1"/>
              <a:t>operation</a:t>
            </a:r>
            <a:r>
              <a:rPr lang="fr-FR" sz="1800" dirty="0"/>
              <a:t> </a:t>
            </a:r>
            <a:r>
              <a:rPr lang="fr-FR" sz="1800" dirty="0" err="1"/>
              <a:t>experience</a:t>
            </a:r>
            <a:r>
              <a:rPr lang="fr-FR" sz="1800" dirty="0"/>
              <a:t>, </a:t>
            </a:r>
            <a:r>
              <a:rPr lang="fr-FR" sz="1800" dirty="0" err="1"/>
              <a:t>will</a:t>
            </a:r>
            <a:r>
              <a:rPr lang="fr-FR" sz="1800" dirty="0"/>
              <a:t> </a:t>
            </a:r>
            <a:r>
              <a:rPr lang="fr-FR" sz="1800" dirty="0" err="1"/>
              <a:t>be</a:t>
            </a:r>
            <a:r>
              <a:rPr lang="fr-FR" sz="1800" dirty="0"/>
              <a:t> </a:t>
            </a:r>
            <a:r>
              <a:rPr lang="fr-FR" sz="1800" dirty="0" err="1"/>
              <a:t>enabled</a:t>
            </a:r>
            <a:r>
              <a:rPr lang="fr-FR" sz="1800" dirty="0"/>
              <a:t> by </a:t>
            </a:r>
            <a:r>
              <a:rPr lang="fr-FR" sz="1800" dirty="0" err="1"/>
              <a:t>focussed</a:t>
            </a:r>
            <a:r>
              <a:rPr lang="fr-FR" sz="1800" dirty="0"/>
              <a:t> R&amp;D; </a:t>
            </a:r>
            <a:r>
              <a:rPr lang="fr-FR" sz="1800" b="1" i="1" dirty="0">
                <a:solidFill>
                  <a:schemeClr val="hlink"/>
                </a:solidFill>
              </a:rPr>
              <a:t>to </a:t>
            </a:r>
            <a:r>
              <a:rPr lang="fr-FR" sz="1800" b="1" i="1" dirty="0" err="1">
                <a:solidFill>
                  <a:schemeClr val="hlink"/>
                </a:solidFill>
              </a:rPr>
              <a:t>this</a:t>
            </a:r>
            <a:endParaRPr lang="fr-FR" sz="1800" b="1" i="1" dirty="0">
              <a:solidFill>
                <a:schemeClr val="hlink"/>
              </a:solidFill>
            </a:endParaRPr>
          </a:p>
          <a:p>
            <a:pPr algn="l"/>
            <a:r>
              <a:rPr lang="fr-FR" sz="1800" i="1" dirty="0"/>
              <a:t>end,</a:t>
            </a:r>
            <a:r>
              <a:rPr lang="fr-FR" sz="1800" b="1" i="1" dirty="0">
                <a:solidFill>
                  <a:schemeClr val="hlink"/>
                </a:solidFill>
              </a:rPr>
              <a:t> R&amp;D for machine and detectors has to </a:t>
            </a:r>
            <a:r>
              <a:rPr lang="fr-FR" sz="1800" b="1" i="1" dirty="0" err="1">
                <a:solidFill>
                  <a:schemeClr val="hlink"/>
                </a:solidFill>
              </a:rPr>
              <a:t>be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vigorously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pursued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now</a:t>
            </a:r>
            <a:r>
              <a:rPr lang="fr-FR" sz="1800" b="1" i="1" dirty="0">
                <a:solidFill>
                  <a:schemeClr val="hlink"/>
                </a:solidFill>
              </a:rPr>
              <a:t> and </a:t>
            </a:r>
            <a:r>
              <a:rPr lang="fr-FR" sz="1800" b="1" i="1" dirty="0" err="1">
                <a:solidFill>
                  <a:schemeClr val="hlink"/>
                </a:solidFill>
              </a:rPr>
              <a:t>centrally</a:t>
            </a:r>
            <a:endParaRPr lang="fr-FR" sz="1800" b="1" i="1" dirty="0">
              <a:solidFill>
                <a:schemeClr val="hlink"/>
              </a:solidFill>
            </a:endParaRPr>
          </a:p>
          <a:p>
            <a:pPr algn="l"/>
            <a:r>
              <a:rPr lang="fr-FR" sz="1800" b="1" i="1" dirty="0" err="1">
                <a:solidFill>
                  <a:schemeClr val="hlink"/>
                </a:solidFill>
              </a:rPr>
              <a:t>organized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towards</a:t>
            </a:r>
            <a:r>
              <a:rPr lang="fr-FR" sz="1800" b="1" i="1" dirty="0">
                <a:solidFill>
                  <a:schemeClr val="hlink"/>
                </a:solidFill>
              </a:rPr>
              <a:t> a </a:t>
            </a:r>
            <a:r>
              <a:rPr lang="fr-FR" sz="1800" b="1" i="1" dirty="0" err="1">
                <a:solidFill>
                  <a:schemeClr val="hlink"/>
                </a:solidFill>
              </a:rPr>
              <a:t>luminosity</a:t>
            </a:r>
            <a:r>
              <a:rPr lang="fr-FR" sz="1800" b="1" i="1" dirty="0">
                <a:solidFill>
                  <a:schemeClr val="hlink"/>
                </a:solidFill>
              </a:rPr>
              <a:t> upgrade by </a:t>
            </a:r>
            <a:r>
              <a:rPr lang="fr-FR" sz="1800" b="1" i="1" dirty="0" err="1">
                <a:solidFill>
                  <a:schemeClr val="hlink"/>
                </a:solidFill>
              </a:rPr>
              <a:t>around</a:t>
            </a:r>
            <a:r>
              <a:rPr lang="fr-FR" sz="1800" b="1" i="1" dirty="0">
                <a:solidFill>
                  <a:schemeClr val="hlink"/>
                </a:solidFill>
              </a:rPr>
              <a:t> 2015.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73005" y="544473"/>
            <a:ext cx="5769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First item in the </a:t>
            </a:r>
            <a:r>
              <a:rPr lang="fr-FR" sz="2800" b="1" dirty="0" err="1" smtClean="0">
                <a:solidFill>
                  <a:schemeClr val="bg1"/>
                </a:solidFill>
              </a:rPr>
              <a:t>Strategy</a:t>
            </a:r>
            <a:r>
              <a:rPr lang="fr-FR" sz="2800" b="1" dirty="0" smtClean="0">
                <a:solidFill>
                  <a:schemeClr val="bg1"/>
                </a:solidFill>
              </a:rPr>
              <a:t> Document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09518" y="3684591"/>
            <a:ext cx="6572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Second item in the </a:t>
            </a:r>
            <a:r>
              <a:rPr lang="fr-FR" sz="2800" b="1" dirty="0" err="1" smtClean="0">
                <a:solidFill>
                  <a:schemeClr val="bg1"/>
                </a:solidFill>
              </a:rPr>
              <a:t>Strategy</a:t>
            </a:r>
            <a:r>
              <a:rPr lang="fr-FR" sz="2800" b="1" dirty="0" smtClean="0">
                <a:solidFill>
                  <a:schemeClr val="bg1"/>
                </a:solidFill>
              </a:rPr>
              <a:t> Document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Text Box 2"/>
          <p:cNvSpPr txBox="1">
            <a:spLocks noChangeArrowheads="1"/>
          </p:cNvSpPr>
          <p:nvPr/>
        </p:nvSpPr>
        <p:spPr bwMode="auto">
          <a:xfrm>
            <a:off x="431800" y="580986"/>
            <a:ext cx="8113609" cy="1017844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ESGARD is already carrying out a coordination leading to development</a:t>
            </a:r>
          </a:p>
          <a:p>
            <a:pPr algn="l"/>
            <a:r>
              <a:rPr lang="en-US" dirty="0"/>
              <a:t>of well organized European wide integrated </a:t>
            </a:r>
            <a:r>
              <a:rPr lang="en-US" dirty="0" smtClean="0"/>
              <a:t>R&amp;D project  for Particle Physics</a:t>
            </a:r>
            <a:endParaRPr lang="en-US" dirty="0"/>
          </a:p>
          <a:p>
            <a:pPr algn="l"/>
            <a:r>
              <a:rPr lang="en-US" dirty="0"/>
              <a:t>(see the high success rate of FP proposals).</a:t>
            </a:r>
            <a:endParaRPr lang="fr-FR" dirty="0"/>
          </a:p>
        </p:txBody>
      </p:sp>
      <p:sp>
        <p:nvSpPr>
          <p:cNvPr id="377865" name="Text Box 9"/>
          <p:cNvSpPr txBox="1">
            <a:spLocks noChangeArrowheads="1"/>
          </p:cNvSpPr>
          <p:nvPr/>
        </p:nvSpPr>
        <p:spPr bwMode="auto">
          <a:xfrm>
            <a:off x="2303463" y="0"/>
            <a:ext cx="45132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We have to think beyond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377866" name="Rectangle 10"/>
          <p:cNvSpPr>
            <a:spLocks noChangeArrowheads="1"/>
          </p:cNvSpPr>
          <p:nvPr/>
        </p:nvSpPr>
        <p:spPr bwMode="auto">
          <a:xfrm>
            <a:off x="1008063" y="3319461"/>
            <a:ext cx="8135937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None/>
            </a:pPr>
            <a:r>
              <a:rPr lang="en-US" sz="2400" b="1" dirty="0"/>
              <a:t>The integration of R&amp;D infrastructures and offered services </a:t>
            </a:r>
          </a:p>
          <a:p>
            <a:pPr algn="l">
              <a:buFont typeface="Wingdings" pitchFamily="2" charset="2"/>
              <a:buNone/>
            </a:pPr>
            <a:r>
              <a:rPr lang="en-US" sz="2400" b="1" dirty="0"/>
              <a:t>within a </a:t>
            </a:r>
            <a:r>
              <a:rPr lang="en-US" sz="2400" b="1"/>
              <a:t>general </a:t>
            </a:r>
            <a:r>
              <a:rPr lang="en-US" sz="2400" b="1" smtClean="0"/>
              <a:t>framework</a:t>
            </a:r>
            <a:endParaRPr lang="en-US" sz="2400" b="1" dirty="0"/>
          </a:p>
        </p:txBody>
      </p:sp>
      <p:sp>
        <p:nvSpPr>
          <p:cNvPr id="377867" name="Rectangle 11"/>
          <p:cNvSpPr>
            <a:spLocks noChangeArrowheads="1"/>
          </p:cNvSpPr>
          <p:nvPr/>
        </p:nvSpPr>
        <p:spPr bwMode="auto">
          <a:xfrm>
            <a:off x="1008063" y="4364036"/>
            <a:ext cx="8154325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The </a:t>
            </a:r>
            <a:r>
              <a:rPr lang="en-US" sz="2400" b="1" dirty="0" smtClean="0"/>
              <a:t>development of a joint R&amp;D program and the launching</a:t>
            </a:r>
          </a:p>
          <a:p>
            <a:pPr algn="l"/>
            <a:r>
              <a:rPr lang="en-US" sz="2400" b="1" dirty="0" smtClean="0"/>
              <a:t>of </a:t>
            </a:r>
            <a:r>
              <a:rPr lang="en-US" sz="2400" b="1" dirty="0"/>
              <a:t>a set of consistent integrated accelerator </a:t>
            </a:r>
            <a:r>
              <a:rPr lang="en-US" sz="2400" b="1" dirty="0" smtClean="0"/>
              <a:t>R&amp;D </a:t>
            </a:r>
            <a:r>
              <a:rPr lang="en-US" sz="2400" b="1" dirty="0"/>
              <a:t>projects</a:t>
            </a:r>
            <a:endParaRPr lang="fr-FR" sz="2400" b="1" dirty="0"/>
          </a:p>
        </p:txBody>
      </p:sp>
      <p:sp>
        <p:nvSpPr>
          <p:cNvPr id="377868" name="Rectangle 12"/>
          <p:cNvSpPr>
            <a:spLocks noChangeArrowheads="1"/>
          </p:cNvSpPr>
          <p:nvPr/>
        </p:nvSpPr>
        <p:spPr bwMode="auto">
          <a:xfrm>
            <a:off x="957213" y="6273800"/>
            <a:ext cx="5107658" cy="463846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/>
              <a:t>A model for financing </a:t>
            </a:r>
            <a:r>
              <a:rPr lang="en-US" sz="2400" b="1" dirty="0" smtClean="0"/>
              <a:t>all of the above</a:t>
            </a:r>
            <a:endParaRPr lang="fr-FR" sz="2400" b="1" dirty="0"/>
          </a:p>
        </p:txBody>
      </p:sp>
      <p:sp>
        <p:nvSpPr>
          <p:cNvPr id="377869" name="Rectangle 13"/>
          <p:cNvSpPr>
            <a:spLocks noChangeArrowheads="1"/>
          </p:cNvSpPr>
          <p:nvPr/>
        </p:nvSpPr>
        <p:spPr bwMode="auto">
          <a:xfrm>
            <a:off x="395288" y="2370123"/>
            <a:ext cx="8208962" cy="833178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dirty="0"/>
              <a:t>A structure and mechanism that ensures </a:t>
            </a:r>
            <a:r>
              <a:rPr lang="en-US" sz="2400" b="1" dirty="0"/>
              <a:t>the sustainability of accelerator R&amp;D useful for </a:t>
            </a:r>
            <a:r>
              <a:rPr lang="en-US" sz="2400" b="1" u="sng" dirty="0"/>
              <a:t>many fields</a:t>
            </a:r>
            <a:r>
              <a:rPr lang="en-US" sz="2400" dirty="0"/>
              <a:t>, which includes</a:t>
            </a:r>
            <a:endParaRPr lang="fr-FR" sz="2400" dirty="0"/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408042" y="1785915"/>
            <a:ext cx="7815258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 smtClean="0"/>
              <a:t>Building on this experience, we can and need to go further</a:t>
            </a:r>
            <a:endParaRPr lang="en-US" sz="2400" b="1" dirty="0"/>
          </a:p>
        </p:txBody>
      </p:sp>
      <p:sp>
        <p:nvSpPr>
          <p:cNvPr id="377871" name="AutoShape 15"/>
          <p:cNvSpPr>
            <a:spLocks noChangeArrowheads="1"/>
          </p:cNvSpPr>
          <p:nvPr/>
        </p:nvSpPr>
        <p:spPr bwMode="auto">
          <a:xfrm>
            <a:off x="250825" y="3535361"/>
            <a:ext cx="541338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2" name="AutoShape 16"/>
          <p:cNvSpPr>
            <a:spLocks noChangeArrowheads="1"/>
          </p:cNvSpPr>
          <p:nvPr/>
        </p:nvSpPr>
        <p:spPr bwMode="auto">
          <a:xfrm>
            <a:off x="287338" y="4616449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3" name="AutoShape 17"/>
          <p:cNvSpPr>
            <a:spLocks noChangeArrowheads="1"/>
          </p:cNvSpPr>
          <p:nvPr/>
        </p:nvSpPr>
        <p:spPr bwMode="auto">
          <a:xfrm>
            <a:off x="287338" y="6381750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93726" y="5327676"/>
            <a:ext cx="8150274" cy="830997"/>
          </a:xfrm>
          <a:prstGeom prst="rect">
            <a:avLst/>
          </a:prstGeom>
          <a:solidFill>
            <a:srgbClr val="FFFF00">
              <a:alpha val="81961"/>
            </a:srgbClr>
          </a:solidFill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The promotion of the education and training for accelerator sciences</a:t>
            </a:r>
            <a:endParaRPr lang="fr-FR" sz="2400" dirty="0"/>
          </a:p>
        </p:txBody>
      </p:sp>
      <p:sp>
        <p:nvSpPr>
          <p:cNvPr id="13" name="AutoShape 16"/>
          <p:cNvSpPr>
            <a:spLocks noChangeArrowheads="1"/>
          </p:cNvSpPr>
          <p:nvPr/>
        </p:nvSpPr>
        <p:spPr bwMode="auto">
          <a:xfrm>
            <a:off x="306337" y="5546754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6" name="Text Box 4"/>
          <p:cNvSpPr txBox="1">
            <a:spLocks noChangeArrowheads="1"/>
          </p:cNvSpPr>
          <p:nvPr/>
        </p:nvSpPr>
        <p:spPr bwMode="auto">
          <a:xfrm>
            <a:off x="792163" y="1989138"/>
            <a:ext cx="7796212" cy="519112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800" b="1" dirty="0"/>
              <a:t>Put all the </a:t>
            </a:r>
            <a:r>
              <a:rPr lang="fr-FR" sz="2800" b="1" dirty="0" err="1"/>
              <a:t>ingredients</a:t>
            </a:r>
            <a:r>
              <a:rPr lang="fr-FR" sz="2800" b="1" dirty="0"/>
              <a:t> </a:t>
            </a:r>
            <a:r>
              <a:rPr lang="fr-FR" sz="2800" b="1" dirty="0" err="1"/>
              <a:t>presented</a:t>
            </a:r>
            <a:r>
              <a:rPr lang="fr-FR" sz="2800" b="1" dirty="0"/>
              <a:t> in </a:t>
            </a:r>
            <a:r>
              <a:rPr lang="fr-FR" sz="2800" b="1" dirty="0" err="1"/>
              <a:t>previous</a:t>
            </a:r>
            <a:r>
              <a:rPr lang="fr-FR" sz="2800" b="1" dirty="0"/>
              <a:t> </a:t>
            </a:r>
            <a:r>
              <a:rPr lang="fr-FR" sz="2800" b="1" dirty="0" err="1"/>
              <a:t>slides</a:t>
            </a:r>
            <a:endParaRPr lang="fr-FR" sz="2800" b="1" dirty="0"/>
          </a:p>
        </p:txBody>
      </p:sp>
      <p:sp>
        <p:nvSpPr>
          <p:cNvPr id="381957" name="Text Box 5"/>
          <p:cNvSpPr txBox="1">
            <a:spLocks noChangeArrowheads="1"/>
          </p:cNvSpPr>
          <p:nvPr/>
        </p:nvSpPr>
        <p:spPr bwMode="auto">
          <a:xfrm>
            <a:off x="2124075" y="3357563"/>
            <a:ext cx="5619750" cy="519112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800" b="1"/>
              <a:t>i.e. Fields, Infrastructures, Partners</a:t>
            </a:r>
          </a:p>
        </p:txBody>
      </p:sp>
      <p:sp>
        <p:nvSpPr>
          <p:cNvPr id="381958" name="Text Box 6"/>
          <p:cNvSpPr txBox="1">
            <a:spLocks noChangeArrowheads="1"/>
          </p:cNvSpPr>
          <p:nvPr/>
        </p:nvSpPr>
        <p:spPr bwMode="auto">
          <a:xfrm>
            <a:off x="585507" y="4652963"/>
            <a:ext cx="5582212" cy="525401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in a common coordinated structure</a:t>
            </a:r>
            <a:endParaRPr lang="en-US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0" y="5082908"/>
            <a:ext cx="9087144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400" b="1" dirty="0" smtClean="0"/>
              <a:t>A </a:t>
            </a:r>
            <a:r>
              <a:rPr lang="fr-FR" sz="2400" b="1" dirty="0"/>
              <a:t>multi-</a:t>
            </a:r>
            <a:r>
              <a:rPr lang="fr-FR" sz="2400" b="1" dirty="0" err="1"/>
              <a:t>field</a:t>
            </a:r>
            <a:r>
              <a:rPr lang="fr-FR" sz="2400" b="1" dirty="0"/>
              <a:t>, </a:t>
            </a:r>
            <a:r>
              <a:rPr lang="fr-FR" sz="2400" b="1" dirty="0" err="1"/>
              <a:t>coordinated</a:t>
            </a:r>
            <a:r>
              <a:rPr lang="fr-FR" sz="2400" dirty="0"/>
              <a:t> </a:t>
            </a:r>
            <a:r>
              <a:rPr lang="fr-FR" sz="2400" b="1" dirty="0"/>
              <a:t>pan-</a:t>
            </a:r>
            <a:r>
              <a:rPr lang="fr-FR" sz="2400" b="1" dirty="0" err="1"/>
              <a:t>European</a:t>
            </a:r>
            <a:r>
              <a:rPr lang="fr-FR" sz="2400" b="1" dirty="0"/>
              <a:t> </a:t>
            </a:r>
            <a:r>
              <a:rPr lang="fr-FR" sz="2400" b="1" dirty="0" err="1"/>
              <a:t>distributed</a:t>
            </a:r>
            <a:r>
              <a:rPr lang="fr-FR" sz="2400" b="1" dirty="0"/>
              <a:t> infrastructure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85175" y="4498700"/>
            <a:ext cx="808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Test Infrastructure and Accelerator </a:t>
            </a:r>
            <a:r>
              <a:rPr lang="fr-FR" sz="2800" b="1" dirty="0" err="1" smtClean="0">
                <a:solidFill>
                  <a:schemeClr val="bg1"/>
                </a:solidFill>
              </a:rPr>
              <a:t>Research</a:t>
            </a:r>
            <a:r>
              <a:rPr lang="fr-FR" sz="2800" b="1" dirty="0" smtClean="0">
                <a:solidFill>
                  <a:schemeClr val="bg1"/>
                </a:solidFill>
              </a:rPr>
              <a:t> Area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TEMP\ESGARD\Acc RandD Sustainability\Administration\TIARA-logo\Tiara 4_8 sans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0700" y="1311246"/>
            <a:ext cx="7667730" cy="3832658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99978" y="5656293"/>
            <a:ext cx="85805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</a:rPr>
              <a:t>Joint </a:t>
            </a:r>
            <a:r>
              <a:rPr lang="en-US" sz="2800" dirty="0" smtClean="0">
                <a:solidFill>
                  <a:schemeClr val="bg1"/>
                </a:solidFill>
              </a:rPr>
              <a:t>particle accelerator </a:t>
            </a:r>
            <a:r>
              <a:rPr lang="en-US" sz="2800" b="1" i="1" dirty="0" smtClean="0">
                <a:solidFill>
                  <a:schemeClr val="bg1"/>
                </a:solidFill>
              </a:rPr>
              <a:t>R&amp;D programming </a:t>
            </a:r>
            <a:r>
              <a:rPr lang="en-US" sz="2800" dirty="0" smtClean="0">
                <a:solidFill>
                  <a:schemeClr val="bg1"/>
                </a:solidFill>
              </a:rPr>
              <a:t>in Europe and the </a:t>
            </a:r>
            <a:r>
              <a:rPr lang="en-US" sz="2800" b="1" i="1" dirty="0" smtClean="0">
                <a:solidFill>
                  <a:schemeClr val="bg1"/>
                </a:solidFill>
              </a:rPr>
              <a:t>integration of the required infrastructures</a:t>
            </a:r>
            <a:endParaRPr lang="fr-FR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TEMP\ESGARD\Acc RandD Sustainability\Photo1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220" y="0"/>
            <a:ext cx="4630128" cy="2300319"/>
          </a:xfrm>
          <a:prstGeom prst="rect">
            <a:avLst/>
          </a:prstGeom>
          <a:noFill/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0" y="5082908"/>
            <a:ext cx="9087144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400" b="1" dirty="0" smtClean="0"/>
              <a:t>A </a:t>
            </a:r>
            <a:r>
              <a:rPr lang="fr-FR" sz="2400" b="1" dirty="0"/>
              <a:t>multi-</a:t>
            </a:r>
            <a:r>
              <a:rPr lang="fr-FR" sz="2400" b="1" dirty="0" err="1"/>
              <a:t>field</a:t>
            </a:r>
            <a:r>
              <a:rPr lang="fr-FR" sz="2400" b="1" dirty="0"/>
              <a:t>, </a:t>
            </a:r>
            <a:r>
              <a:rPr lang="fr-FR" sz="2400" b="1" dirty="0" err="1"/>
              <a:t>coordinated</a:t>
            </a:r>
            <a:r>
              <a:rPr lang="fr-FR" sz="2400" dirty="0"/>
              <a:t> </a:t>
            </a:r>
            <a:r>
              <a:rPr lang="fr-FR" sz="2400" b="1" dirty="0"/>
              <a:t>pan-</a:t>
            </a:r>
            <a:r>
              <a:rPr lang="fr-FR" sz="2400" b="1" dirty="0" err="1"/>
              <a:t>European</a:t>
            </a:r>
            <a:r>
              <a:rPr lang="fr-FR" sz="2400" b="1" dirty="0"/>
              <a:t> </a:t>
            </a:r>
            <a:r>
              <a:rPr lang="fr-FR" sz="2400" b="1" dirty="0" err="1"/>
              <a:t>distributed</a:t>
            </a:r>
            <a:r>
              <a:rPr lang="fr-FR" sz="2400" b="1" dirty="0"/>
              <a:t> infrastructure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85175" y="4498700"/>
            <a:ext cx="808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Test Infrastructure and Accelerator </a:t>
            </a:r>
            <a:r>
              <a:rPr lang="fr-FR" sz="2800" b="1" dirty="0" err="1" smtClean="0">
                <a:solidFill>
                  <a:schemeClr val="bg1"/>
                </a:solidFill>
              </a:rPr>
              <a:t>Research</a:t>
            </a:r>
            <a:r>
              <a:rPr lang="fr-FR" sz="2800" b="1" dirty="0" smtClean="0">
                <a:solidFill>
                  <a:schemeClr val="bg1"/>
                </a:solidFill>
              </a:rPr>
              <a:t> Area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4130675" y="5343560"/>
            <a:ext cx="612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3600" b="1" dirty="0">
                <a:solidFill>
                  <a:schemeClr val="hlink"/>
                </a:solidFill>
              </a:rPr>
              <a:t>or</a:t>
            </a:r>
          </a:p>
        </p:txBody>
      </p:sp>
      <p:sp>
        <p:nvSpPr>
          <p:cNvPr id="15" name="WordArt 12"/>
          <p:cNvSpPr>
            <a:spLocks noChangeArrowheads="1" noChangeShapeType="1" noTextEdit="1"/>
          </p:cNvSpPr>
          <p:nvPr/>
        </p:nvSpPr>
        <p:spPr bwMode="auto">
          <a:xfrm>
            <a:off x="1439863" y="4962546"/>
            <a:ext cx="6210300" cy="172561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50806"/>
              </a:avLst>
            </a:prstTxWarp>
          </a:bodyPr>
          <a:lstStyle/>
          <a:p>
            <a:r>
              <a:rPr lang="en-US" sz="3600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66FF33"/>
                </a:solidFill>
                <a:effectLst>
                  <a:outerShdw dist="107763" dir="8100000" algn="ctr" rotWithShape="0">
                    <a:srgbClr val="808080">
                      <a:alpha val="50000"/>
                    </a:srgbClr>
                  </a:outerShdw>
                </a:effectLst>
                <a:latin typeface="Arial Black"/>
              </a:rPr>
              <a:t>The Jewels of the Crown</a:t>
            </a:r>
            <a:endParaRPr lang="fr-FR" sz="3600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66FF33"/>
              </a:solidFill>
              <a:effectLst>
                <a:outerShdw dist="107763" dir="8100000" algn="ctr" rotWithShape="0">
                  <a:srgbClr val="808080">
                    <a:alpha val="5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1026" name="Picture 2" descr="D:\TEMP\ESGARD\Acc RandD Sustainability\Administration\TIARA-logo\Tiara 4_8 san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0700" y="1311246"/>
            <a:ext cx="7667730" cy="383265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876814" y="57766"/>
            <a:ext cx="3581366" cy="523220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2800" b="1" dirty="0" smtClean="0"/>
              <a:t>The Virtuous Triangle</a:t>
            </a:r>
            <a:endParaRPr lang="fr-FR" sz="2800" dirty="0"/>
          </a:p>
        </p:txBody>
      </p:sp>
      <p:graphicFrame>
        <p:nvGraphicFramePr>
          <p:cNvPr id="14" name="Diagramme 13"/>
          <p:cNvGraphicFramePr/>
          <p:nvPr/>
        </p:nvGraphicFramePr>
        <p:xfrm>
          <a:off x="446031" y="715981"/>
          <a:ext cx="8359806" cy="6142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9" name="Groupe 18"/>
          <p:cNvGrpSpPr/>
          <p:nvPr/>
        </p:nvGrpSpPr>
        <p:grpSpPr>
          <a:xfrm>
            <a:off x="3111480" y="2187558"/>
            <a:ext cx="2994066" cy="3231392"/>
            <a:chOff x="3111480" y="2187558"/>
            <a:chExt cx="2994066" cy="3231392"/>
          </a:xfrm>
        </p:grpSpPr>
        <p:sp>
          <p:nvSpPr>
            <p:cNvPr id="15" name="Ellipse 14"/>
            <p:cNvSpPr/>
            <p:nvPr/>
          </p:nvSpPr>
          <p:spPr bwMode="auto">
            <a:xfrm>
              <a:off x="3111480" y="2516175"/>
              <a:ext cx="2994066" cy="2902775"/>
            </a:xfrm>
            <a:prstGeom prst="ellipse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32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Coordination and </a:t>
              </a:r>
              <a:r>
                <a:rPr kumimoji="0" lang="fr-FR" sz="3200" b="0" i="0" u="none" strike="noStrike" cap="none" normalizeH="0" baseline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Funding</a:t>
              </a:r>
              <a:r>
                <a:rPr kumimoji="0" lang="fr-FR" sz="32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 </a:t>
              </a:r>
              <a:r>
                <a:rPr kumimoji="0" lang="fr-FR" sz="3200" b="0" i="0" u="none" strike="noStrike" cap="none" normalizeH="0" baseline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Mechanis</a:t>
              </a:r>
              <a:r>
                <a:rPr lang="fr-FR" sz="3200" dirty="0" err="1" smtClean="0">
                  <a:solidFill>
                    <a:schemeClr val="bg1"/>
                  </a:solidFill>
                </a:rPr>
                <a:t>m</a:t>
              </a:r>
              <a:endParaRPr kumimoji="0" lang="fr-F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6" name="Flèche vers le haut 15"/>
            <p:cNvSpPr/>
            <p:nvPr/>
          </p:nvSpPr>
          <p:spPr bwMode="auto">
            <a:xfrm>
              <a:off x="4352922" y="2187558"/>
              <a:ext cx="547695" cy="693747"/>
            </a:xfrm>
            <a:prstGeom prst="up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7" name="Flèche vers le bas 16"/>
            <p:cNvSpPr/>
            <p:nvPr/>
          </p:nvSpPr>
          <p:spPr bwMode="auto">
            <a:xfrm rot="2640000">
              <a:off x="3266113" y="4846055"/>
              <a:ext cx="511182" cy="526791"/>
            </a:xfrm>
            <a:prstGeom prst="down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8" name="Flèche vers le bas 17"/>
            <p:cNvSpPr/>
            <p:nvPr/>
          </p:nvSpPr>
          <p:spPr bwMode="auto">
            <a:xfrm rot="-2640000">
              <a:off x="5523035" y="4810578"/>
              <a:ext cx="511182" cy="526791"/>
            </a:xfrm>
            <a:prstGeom prst="down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1238220"/>
            <a:ext cx="7608471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Strategic Analysis of the accelerator needs</a:t>
            </a:r>
          </a:p>
          <a:p>
            <a:pPr algn="l"/>
            <a:r>
              <a:rPr lang="en-US" sz="2800" b="1" dirty="0" smtClean="0"/>
              <a:t>and perspective</a:t>
            </a:r>
            <a:endParaRPr lang="fr-FR" sz="2800" b="1" dirty="0"/>
          </a:p>
        </p:txBody>
      </p:sp>
      <p:grpSp>
        <p:nvGrpSpPr>
          <p:cNvPr id="15" name="Groupe 14"/>
          <p:cNvGrpSpPr/>
          <p:nvPr/>
        </p:nvGrpSpPr>
        <p:grpSpPr>
          <a:xfrm>
            <a:off x="0" y="0"/>
            <a:ext cx="9144000" cy="1054067"/>
            <a:chOff x="0" y="0"/>
            <a:chExt cx="9144000" cy="1054067"/>
          </a:xfrm>
        </p:grpSpPr>
        <p:pic>
          <p:nvPicPr>
            <p:cNvPr id="1026" name="Picture 2" descr="D:\TEMP\ESGARD\Acc RandD Sustainability\Administration\TIARA-logo\logo-essai_bandeau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9144000" cy="1052412"/>
            </a:xfrm>
            <a:prstGeom prst="rect">
              <a:avLst/>
            </a:prstGeom>
            <a:noFill/>
          </p:spPr>
        </p:pic>
        <p:pic>
          <p:nvPicPr>
            <p:cNvPr id="1027" name="Picture 3" descr="D:\TEMP\ESGARD\Acc RandD Sustainability\Administration\TIARA-PP\Council doc\Tiara_4_8_2_small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223000" y="0"/>
              <a:ext cx="2921000" cy="1054067"/>
            </a:xfrm>
            <a:prstGeom prst="rect">
              <a:avLst/>
            </a:prstGeom>
            <a:noFill/>
          </p:spPr>
        </p:pic>
      </p:grpSp>
      <p:sp>
        <p:nvSpPr>
          <p:cNvPr id="16" name="Text Box 6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2370123"/>
            <a:ext cx="7024913" cy="138717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R&amp;D programming and the launching </a:t>
            </a:r>
          </a:p>
          <a:p>
            <a:pPr algn="l"/>
            <a:r>
              <a:rPr lang="en-US" sz="2800" b="1" dirty="0" smtClean="0"/>
              <a:t>of a set of consistent integrated accelerator</a:t>
            </a:r>
          </a:p>
          <a:p>
            <a:pPr algn="l"/>
            <a:r>
              <a:rPr lang="en-US" sz="2800" b="1" dirty="0" smtClean="0"/>
              <a:t>R&amp;D projects</a:t>
            </a:r>
            <a:endParaRPr lang="fr-FR" sz="2800" b="1" dirty="0"/>
          </a:p>
        </p:txBody>
      </p:sp>
      <p:sp>
        <p:nvSpPr>
          <p:cNvPr id="17" name="Text Box 6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3976695"/>
            <a:ext cx="704001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Promotion of the education and training for accelerator science</a:t>
            </a:r>
            <a:endParaRPr lang="fr-FR" sz="2800" b="1" dirty="0"/>
          </a:p>
        </p:txBody>
      </p:sp>
      <p:sp>
        <p:nvSpPr>
          <p:cNvPr id="18" name="Text Box 6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5181624"/>
            <a:ext cx="7771913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lvl="0"/>
            <a:r>
              <a:rPr lang="en-US" sz="2800" b="1" dirty="0" smtClean="0"/>
              <a:t>Strengthening the collaboration with the industry</a:t>
            </a:r>
            <a:endParaRPr lang="fr-FR" sz="2800" b="1" dirty="0"/>
          </a:p>
        </p:txBody>
      </p:sp>
      <p:sp>
        <p:nvSpPr>
          <p:cNvPr id="19" name="Étoile à 5 branches 18"/>
          <p:cNvSpPr/>
          <p:nvPr/>
        </p:nvSpPr>
        <p:spPr bwMode="auto">
          <a:xfrm>
            <a:off x="226953" y="1238220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" name="Étoile à 5 branches 19"/>
          <p:cNvSpPr/>
          <p:nvPr/>
        </p:nvSpPr>
        <p:spPr bwMode="auto">
          <a:xfrm>
            <a:off x="226953" y="2406636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Étoile à 5 branches 20"/>
          <p:cNvSpPr/>
          <p:nvPr/>
        </p:nvSpPr>
        <p:spPr bwMode="auto">
          <a:xfrm>
            <a:off x="226953" y="401320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Étoile à 5 branches 21"/>
          <p:cNvSpPr/>
          <p:nvPr/>
        </p:nvSpPr>
        <p:spPr bwMode="auto">
          <a:xfrm>
            <a:off x="226953" y="507208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1176291" y="5901712"/>
            <a:ext cx="7777269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rgbClr val="FF0000"/>
                </a:solidFill>
              </a:rPr>
              <a:t>Creation of  a coordinated </a:t>
            </a:r>
            <a:r>
              <a:rPr lang="en-US" sz="2800" b="1" dirty="0" err="1" smtClean="0">
                <a:solidFill>
                  <a:srgbClr val="FF0000"/>
                </a:solidFill>
              </a:rPr>
              <a:t>panEuropean</a:t>
            </a:r>
            <a:r>
              <a:rPr lang="en-US" sz="2800" b="1" dirty="0" smtClean="0">
                <a:solidFill>
                  <a:srgbClr val="FF0000"/>
                </a:solidFill>
              </a:rPr>
              <a:t> multi-purpose distributed Test Infrastructure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24" name="Étoile à 5 branches 23"/>
          <p:cNvSpPr/>
          <p:nvPr/>
        </p:nvSpPr>
        <p:spPr bwMode="auto">
          <a:xfrm>
            <a:off x="226953" y="5984910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9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10" grpId="0" animBg="1"/>
      <p:bldP spid="16" grpId="0" animBg="1"/>
      <p:bldP spid="17" grpId="0" animBg="1"/>
      <p:bldP spid="18" grpId="0" animBg="1"/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198655" y="1676376"/>
            <a:ext cx="3792746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Strategic Analysis</a:t>
            </a:r>
            <a:endParaRPr lang="fr-FR" sz="2800" b="1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71157" y="2648088"/>
            <a:ext cx="8105104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Elaborat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ing a 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common European strategy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toward the development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of accelerators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i.e.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249317" y="5911884"/>
            <a:ext cx="7337265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Developing a common accelerator R&amp;D strategy based on 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continuous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survey and evaluation of the European R&amp;D needs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47469" y="3538539"/>
            <a:ext cx="7083521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l"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Carrying a shared strategic analysis of the accelerator needs and perspectives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7470" y="4743468"/>
            <a:ext cx="7412138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Developing a common strategy toward the development of accelerators</a:t>
            </a:r>
            <a:endParaRPr lang="fr-FR" dirty="0"/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407670" y="357505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Étoile à 5 branches 12"/>
          <p:cNvSpPr/>
          <p:nvPr/>
        </p:nvSpPr>
        <p:spPr bwMode="auto">
          <a:xfrm>
            <a:off x="407670" y="474346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Étoile à 5 branches 13"/>
          <p:cNvSpPr/>
          <p:nvPr/>
        </p:nvSpPr>
        <p:spPr bwMode="auto">
          <a:xfrm>
            <a:off x="407670" y="594839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2" name="Groupe 14"/>
          <p:cNvGrpSpPr/>
          <p:nvPr/>
        </p:nvGrpSpPr>
        <p:grpSpPr>
          <a:xfrm>
            <a:off x="0" y="0"/>
            <a:ext cx="9144000" cy="1054067"/>
            <a:chOff x="0" y="0"/>
            <a:chExt cx="9144000" cy="1054067"/>
          </a:xfrm>
        </p:grpSpPr>
        <p:pic>
          <p:nvPicPr>
            <p:cNvPr id="1026" name="Picture 2" descr="D:\TEMP\ESGARD\Acc RandD Sustainability\Administration\TIARA-logo\logo-essai_bandeau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1052412"/>
            </a:xfrm>
            <a:prstGeom prst="rect">
              <a:avLst/>
            </a:prstGeom>
            <a:noFill/>
          </p:spPr>
        </p:pic>
        <p:pic>
          <p:nvPicPr>
            <p:cNvPr id="1027" name="Picture 3" descr="D:\TEMP\ESGARD\Acc RandD Sustainability\Administration\TIARA-PP\Council doc\Tiara_4_8_2_small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3000" y="0"/>
              <a:ext cx="2921000" cy="105406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63466" y="1384272"/>
            <a:ext cx="858143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R&amp;D programming and the launching of a set of </a:t>
            </a:r>
          </a:p>
          <a:p>
            <a:r>
              <a:rPr lang="en-US" sz="2800" b="1" dirty="0" smtClean="0"/>
              <a:t>consistent integrated accelerator R&amp;D projects</a:t>
            </a:r>
            <a:endParaRPr lang="fr-FR" sz="2800" b="1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103265" y="5656293"/>
            <a:ext cx="7740756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Establishing a partnership with the European industry to share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mature technology driven R&amp;D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r>
              <a:rPr lang="fr-FR" dirty="0" smtClean="0">
                <a:latin typeface="Arial" pitchFamily="34" charset="0"/>
              </a:rPr>
              <a:t> and hand over production of </a:t>
            </a:r>
            <a:r>
              <a:rPr lang="en-US" dirty="0" smtClean="0">
                <a:latin typeface="Arial" pitchFamily="34" charset="0"/>
              </a:rPr>
              <a:t>industrialized</a:t>
            </a:r>
            <a:r>
              <a:rPr lang="fr-FR" dirty="0" smtClean="0">
                <a:latin typeface="Arial" pitchFamily="34" charset="0"/>
              </a:rPr>
              <a:t> components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03266" y="2670063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Initiating and coordinating the launching of collaborative accelerator R&amp;D projects by </a:t>
            </a:r>
            <a:r>
              <a:rPr lang="en-US" u="sng" dirty="0" smtClean="0">
                <a:latin typeface="Arial" pitchFamily="34" charset="0"/>
                <a:ea typeface="Times New Roman" pitchFamily="18" charset="0"/>
              </a:rPr>
              <a:t>providing partial funding</a:t>
            </a:r>
            <a:endParaRPr lang="fr-FR" u="sng" dirty="0"/>
          </a:p>
        </p:txBody>
      </p:sp>
      <p:sp>
        <p:nvSpPr>
          <p:cNvPr id="6" name="Rectangle 5"/>
          <p:cNvSpPr/>
          <p:nvPr/>
        </p:nvSpPr>
        <p:spPr>
          <a:xfrm>
            <a:off x="1103265" y="3765453"/>
            <a:ext cx="752167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Overseeing the progress of the accelerator R&amp;D projects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1103265" y="4568739"/>
            <a:ext cx="7339113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Monitoring and promoting the exchange of information and personnel within and across fields </a:t>
            </a:r>
            <a:endParaRPr lang="fr-FR" dirty="0"/>
          </a:p>
        </p:txBody>
      </p:sp>
      <p:sp>
        <p:nvSpPr>
          <p:cNvPr id="9" name="Étoile à 5 branches 8"/>
          <p:cNvSpPr/>
          <p:nvPr/>
        </p:nvSpPr>
        <p:spPr bwMode="auto">
          <a:xfrm>
            <a:off x="190440" y="2633550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Étoile à 5 branches 9"/>
          <p:cNvSpPr/>
          <p:nvPr/>
        </p:nvSpPr>
        <p:spPr bwMode="auto">
          <a:xfrm>
            <a:off x="190440" y="365591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Étoile à 5 branches 10"/>
          <p:cNvSpPr/>
          <p:nvPr/>
        </p:nvSpPr>
        <p:spPr bwMode="auto">
          <a:xfrm>
            <a:off x="190440" y="460525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190440" y="584669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13" name="Groupe 12"/>
          <p:cNvGrpSpPr/>
          <p:nvPr/>
        </p:nvGrpSpPr>
        <p:grpSpPr>
          <a:xfrm>
            <a:off x="0" y="0"/>
            <a:ext cx="9144000" cy="1054067"/>
            <a:chOff x="0" y="0"/>
            <a:chExt cx="9144000" cy="1054067"/>
          </a:xfrm>
        </p:grpSpPr>
        <p:pic>
          <p:nvPicPr>
            <p:cNvPr id="14" name="Picture 2" descr="D:\TEMP\ESGARD\Acc RandD Sustainability\Administration\TIARA-logo\logo-essai_bandeau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1052412"/>
            </a:xfrm>
            <a:prstGeom prst="rect">
              <a:avLst/>
            </a:prstGeom>
            <a:noFill/>
          </p:spPr>
        </p:pic>
        <p:pic>
          <p:nvPicPr>
            <p:cNvPr id="15" name="Picture 3" descr="D:\TEMP\ESGARD\Acc RandD Sustainability\Administration\TIARA-PP\Council doc\Tiara_4_8_2_small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3000" y="0"/>
              <a:ext cx="2921000" cy="105406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089116" y="1858941"/>
            <a:ext cx="5109902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Promotion of the education and </a:t>
            </a:r>
          </a:p>
          <a:p>
            <a:r>
              <a:rPr lang="en-US" sz="2800" b="1" dirty="0" smtClean="0"/>
              <a:t>training for accelerator science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066752" y="3063870"/>
            <a:ext cx="7777269" cy="34778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After a survey of the education and training for accelerator science in Europe, encouraging the development of support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programs to strengthen further this area, such as, </a:t>
            </a:r>
          </a:p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for example promoting and facilitating</a:t>
            </a:r>
          </a:p>
          <a:p>
            <a:pPr algn="l">
              <a:buFont typeface="Wingdings" pitchFamily="2" charset="2"/>
              <a:buChar char="Ø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organization of summer school,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internship for master students,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the creation of European accelerator masters,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training on accelerator operation,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exchange of scientists…</a:t>
            </a:r>
          </a:p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Integration of accelerator science lecture halls and accelerator  R&amp;D complex should also be investigated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26954" y="3034511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0" y="0"/>
            <a:ext cx="9144000" cy="1054067"/>
            <a:chOff x="0" y="0"/>
            <a:chExt cx="9144000" cy="1054067"/>
          </a:xfrm>
        </p:grpSpPr>
        <p:pic>
          <p:nvPicPr>
            <p:cNvPr id="6" name="Picture 2" descr="D:\TEMP\ESGARD\Acc RandD Sustainability\Administration\TIARA-logo\logo-essai_bandeau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1052412"/>
            </a:xfrm>
            <a:prstGeom prst="rect">
              <a:avLst/>
            </a:prstGeom>
            <a:noFill/>
          </p:spPr>
        </p:pic>
        <p:pic>
          <p:nvPicPr>
            <p:cNvPr id="7" name="Picture 3" descr="D:\TEMP\ESGARD\Acc RandD Sustainability\Administration\TIARA-PP\Council doc\Tiara_4_8_2_small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3000" y="0"/>
              <a:ext cx="2921000" cy="105406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811161" y="1968480"/>
            <a:ext cx="7771913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lvl="0"/>
            <a:r>
              <a:rPr lang="en-US" sz="2800" b="1" dirty="0" smtClean="0"/>
              <a:t>Strengthening the collaboration with the industry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212804" y="5218137"/>
            <a:ext cx="7485165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Establishing a Technology Roadmap for industrial development of future accelerator components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99980" y="515557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12804" y="3297087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Understanding the industry needs for accelerators and related accelerator R&amp;D infrastructures and Programs</a:t>
            </a:r>
            <a:endParaRPr lang="fr-FR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12804" y="4392477"/>
            <a:ext cx="7485165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Encouraging the industrialization of  recent technologies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Étoile à 5 branches 7"/>
          <p:cNvSpPr/>
          <p:nvPr/>
        </p:nvSpPr>
        <p:spPr bwMode="auto">
          <a:xfrm>
            <a:off x="299979" y="326057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Étoile à 5 branches 8"/>
          <p:cNvSpPr/>
          <p:nvPr/>
        </p:nvSpPr>
        <p:spPr bwMode="auto">
          <a:xfrm>
            <a:off x="299979" y="428293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10" name="Groupe 9"/>
          <p:cNvGrpSpPr/>
          <p:nvPr/>
        </p:nvGrpSpPr>
        <p:grpSpPr>
          <a:xfrm>
            <a:off x="0" y="0"/>
            <a:ext cx="9144000" cy="1054067"/>
            <a:chOff x="0" y="0"/>
            <a:chExt cx="9144000" cy="1054067"/>
          </a:xfrm>
        </p:grpSpPr>
        <p:pic>
          <p:nvPicPr>
            <p:cNvPr id="11" name="Picture 2" descr="D:\TEMP\ESGARD\Acc RandD Sustainability\Administration\TIARA-logo\logo-essai_bandeau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1052412"/>
            </a:xfrm>
            <a:prstGeom prst="rect">
              <a:avLst/>
            </a:prstGeom>
            <a:noFill/>
          </p:spPr>
        </p:pic>
        <p:pic>
          <p:nvPicPr>
            <p:cNvPr id="12" name="Picture 3" descr="D:\TEMP\ESGARD\Acc RandD Sustainability\Administration\TIARA-PP\Council doc\Tiara_4_8_2_small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3000" y="0"/>
              <a:ext cx="2921000" cy="105406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673324" y="1416016"/>
            <a:ext cx="3754788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Needed Infrastructures</a:t>
            </a:r>
            <a:endParaRPr lang="fr-FR" sz="2800" b="1" dirty="0"/>
          </a:p>
        </p:txBody>
      </p:sp>
      <p:sp>
        <p:nvSpPr>
          <p:cNvPr id="379911" name="Text Box 7"/>
          <p:cNvSpPr txBox="1">
            <a:spLocks noChangeArrowheads="1"/>
          </p:cNvSpPr>
          <p:nvPr/>
        </p:nvSpPr>
        <p:spPr bwMode="auto">
          <a:xfrm>
            <a:off x="855018" y="2408108"/>
            <a:ext cx="4462462" cy="946150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/>
              <a:t>Test accelerators </a:t>
            </a:r>
          </a:p>
          <a:p>
            <a:pPr algn="l"/>
            <a:r>
              <a:rPr lang="en-US" sz="2800" dirty="0"/>
              <a:t>for carrying accelerator R&amp;D</a:t>
            </a:r>
            <a:r>
              <a:rPr lang="fr-FR" sz="2800" dirty="0"/>
              <a:t> </a:t>
            </a:r>
          </a:p>
        </p:txBody>
      </p:sp>
      <p:sp>
        <p:nvSpPr>
          <p:cNvPr id="379912" name="Rectangle 8"/>
          <p:cNvSpPr>
            <a:spLocks noChangeArrowheads="1"/>
          </p:cNvSpPr>
          <p:nvPr/>
        </p:nvSpPr>
        <p:spPr bwMode="auto">
          <a:xfrm>
            <a:off x="816918" y="3544767"/>
            <a:ext cx="4754562" cy="519112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Specific large scale equipments </a:t>
            </a:r>
          </a:p>
        </p:txBody>
      </p:sp>
      <p:sp>
        <p:nvSpPr>
          <p:cNvPr id="379930" name="Rectangle 26"/>
          <p:cNvSpPr>
            <a:spLocks noChangeArrowheads="1"/>
          </p:cNvSpPr>
          <p:nvPr/>
        </p:nvSpPr>
        <p:spPr bwMode="auto">
          <a:xfrm>
            <a:off x="816918" y="4275027"/>
            <a:ext cx="3575050" cy="519113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Laboratory equipments</a:t>
            </a:r>
            <a:r>
              <a:rPr lang="fr-FR" sz="2800" dirty="0"/>
              <a:t> </a:t>
            </a:r>
          </a:p>
        </p:txBody>
      </p:sp>
      <p:sp>
        <p:nvSpPr>
          <p:cNvPr id="379931" name="AutoShape 27"/>
          <p:cNvSpPr>
            <a:spLocks noChangeArrowheads="1"/>
          </p:cNvSpPr>
          <p:nvPr/>
        </p:nvSpPr>
        <p:spPr bwMode="auto">
          <a:xfrm>
            <a:off x="205730" y="2417633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2" name="AutoShape 28"/>
          <p:cNvSpPr>
            <a:spLocks noChangeArrowheads="1"/>
          </p:cNvSpPr>
          <p:nvPr/>
        </p:nvSpPr>
        <p:spPr bwMode="auto">
          <a:xfrm>
            <a:off x="205730" y="3605092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3" name="AutoShape 29"/>
          <p:cNvSpPr>
            <a:spLocks noChangeArrowheads="1"/>
          </p:cNvSpPr>
          <p:nvPr/>
        </p:nvSpPr>
        <p:spPr bwMode="auto">
          <a:xfrm>
            <a:off x="205730" y="4300427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4" name="Text Box 30"/>
          <p:cNvSpPr txBox="1">
            <a:spLocks noChangeArrowheads="1"/>
          </p:cNvSpPr>
          <p:nvPr/>
        </p:nvSpPr>
        <p:spPr bwMode="auto">
          <a:xfrm>
            <a:off x="7867063" y="2382708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TIER1</a:t>
            </a:r>
          </a:p>
        </p:txBody>
      </p:sp>
      <p:sp>
        <p:nvSpPr>
          <p:cNvPr id="379935" name="Text Box 31"/>
          <p:cNvSpPr txBox="1">
            <a:spLocks noChangeArrowheads="1"/>
          </p:cNvSpPr>
          <p:nvPr/>
        </p:nvSpPr>
        <p:spPr bwMode="auto">
          <a:xfrm>
            <a:off x="7867063" y="3605092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TIER2</a:t>
            </a:r>
          </a:p>
        </p:txBody>
      </p:sp>
      <p:sp>
        <p:nvSpPr>
          <p:cNvPr id="379936" name="Text Box 32"/>
          <p:cNvSpPr txBox="1">
            <a:spLocks noChangeArrowheads="1"/>
          </p:cNvSpPr>
          <p:nvPr/>
        </p:nvSpPr>
        <p:spPr bwMode="auto">
          <a:xfrm>
            <a:off x="7867063" y="4371865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TIER3</a:t>
            </a:r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5657220" y="2376351"/>
            <a:ext cx="127821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10-100M€</a:t>
            </a:r>
            <a:endParaRPr lang="fr-FR" b="1" dirty="0"/>
          </a:p>
        </p:txBody>
      </p:sp>
      <p:sp>
        <p:nvSpPr>
          <p:cNvPr id="15" name="Text Box 31"/>
          <p:cNvSpPr txBox="1">
            <a:spLocks noChangeArrowheads="1"/>
          </p:cNvSpPr>
          <p:nvPr/>
        </p:nvSpPr>
        <p:spPr bwMode="auto">
          <a:xfrm>
            <a:off x="5785459" y="3598735"/>
            <a:ext cx="102173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1-10M€</a:t>
            </a:r>
            <a:endParaRPr lang="fr-FR" b="1" dirty="0"/>
          </a:p>
        </p:txBody>
      </p:sp>
      <p:sp>
        <p:nvSpPr>
          <p:cNvPr id="16" name="Text Box 32"/>
          <p:cNvSpPr txBox="1">
            <a:spLocks noChangeArrowheads="1"/>
          </p:cNvSpPr>
          <p:nvPr/>
        </p:nvSpPr>
        <p:spPr bwMode="auto">
          <a:xfrm>
            <a:off x="5753399" y="4365508"/>
            <a:ext cx="108585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0.1-1M€</a:t>
            </a:r>
            <a:endParaRPr lang="fr-FR" b="1" dirty="0"/>
          </a:p>
        </p:txBody>
      </p:sp>
      <p:sp>
        <p:nvSpPr>
          <p:cNvPr id="17" name="Flèche droite rayée 16"/>
          <p:cNvSpPr/>
          <p:nvPr/>
        </p:nvSpPr>
        <p:spPr bwMode="auto">
          <a:xfrm>
            <a:off x="7154253" y="2389029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Flèche droite rayée 17"/>
          <p:cNvSpPr/>
          <p:nvPr/>
        </p:nvSpPr>
        <p:spPr bwMode="auto">
          <a:xfrm>
            <a:off x="7154253" y="3635248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Flèche droite rayée 18"/>
          <p:cNvSpPr/>
          <p:nvPr/>
        </p:nvSpPr>
        <p:spPr bwMode="auto">
          <a:xfrm>
            <a:off x="7154253" y="4387755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65110" y="5729319"/>
            <a:ext cx="7923320" cy="954107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These infrastructures need to be upgraded and/or new infrastructures are necessary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0" y="4954555"/>
            <a:ext cx="8953560" cy="52322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A rough </a:t>
            </a:r>
            <a:r>
              <a:rPr lang="fr-FR" sz="2800" dirty="0" err="1" smtClean="0"/>
              <a:t>estimate</a:t>
            </a:r>
            <a:r>
              <a:rPr lang="fr-FR" sz="2800" dirty="0" smtClean="0"/>
              <a:t> of all </a:t>
            </a:r>
            <a:r>
              <a:rPr lang="fr-FR" sz="2800" dirty="0" err="1" smtClean="0"/>
              <a:t>these</a:t>
            </a:r>
            <a:r>
              <a:rPr lang="fr-FR" sz="2800" dirty="0" smtClean="0"/>
              <a:t> infrastructure </a:t>
            </a:r>
            <a:r>
              <a:rPr lang="fr-FR" sz="2800" dirty="0" err="1" smtClean="0"/>
              <a:t>is</a:t>
            </a:r>
            <a:r>
              <a:rPr lang="fr-FR" sz="2800" dirty="0" smtClean="0"/>
              <a:t> </a:t>
            </a:r>
            <a:r>
              <a:rPr lang="fr-FR" sz="2800" b="1" dirty="0" smtClean="0"/>
              <a:t>500-1000 M€</a:t>
            </a:r>
            <a:endParaRPr lang="fr-FR" sz="2800" b="1" dirty="0"/>
          </a:p>
        </p:txBody>
      </p:sp>
      <p:grpSp>
        <p:nvGrpSpPr>
          <p:cNvPr id="23" name="Groupe 22"/>
          <p:cNvGrpSpPr/>
          <p:nvPr/>
        </p:nvGrpSpPr>
        <p:grpSpPr>
          <a:xfrm>
            <a:off x="0" y="0"/>
            <a:ext cx="9144000" cy="1054067"/>
            <a:chOff x="0" y="0"/>
            <a:chExt cx="9144000" cy="1054067"/>
          </a:xfrm>
        </p:grpSpPr>
        <p:pic>
          <p:nvPicPr>
            <p:cNvPr id="24" name="Picture 2" descr="D:\TEMP\ESGARD\Acc RandD Sustainability\Administration\TIARA-logo\logo-essai_bandeau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1052412"/>
            </a:xfrm>
            <a:prstGeom prst="rect">
              <a:avLst/>
            </a:prstGeom>
            <a:noFill/>
          </p:spPr>
        </p:pic>
        <p:pic>
          <p:nvPicPr>
            <p:cNvPr id="25" name="Picture 3" descr="D:\TEMP\ESGARD\Acc RandD Sustainability\Administration\TIARA-PP\Council doc\Tiara_4_8_2_small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3000" y="0"/>
              <a:ext cx="2921000" cy="105406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79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379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379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34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446031" y="1493811"/>
            <a:ext cx="8105886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Creation of  a coordinated </a:t>
            </a:r>
            <a:r>
              <a:rPr lang="en-US" sz="2800" b="1" dirty="0" err="1" smtClean="0">
                <a:solidFill>
                  <a:srgbClr val="FF0000"/>
                </a:solidFill>
              </a:rPr>
              <a:t>panEuropean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sz="2800" b="1" dirty="0" smtClean="0">
                <a:solidFill>
                  <a:srgbClr val="FF0000"/>
                </a:solidFill>
              </a:rPr>
              <a:t>multi-purpose distributed Test Infrastructure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auto">
          <a:xfrm>
            <a:off x="1232996" y="5656293"/>
            <a:ext cx="6917278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Making recommendations and  contributing  to upgrade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and/or construction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of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new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R&amp;D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Infrastructures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 well as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their corresponding R&amp;D programs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1237495" y="4706955"/>
            <a:ext cx="754084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Identifying weaknesses and needed upgrades/investments and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assessing their costs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1237495" y="3867156"/>
            <a:ext cx="6288901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Monitoring accesses, including industry involvement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1237495" y="2771766"/>
            <a:ext cx="750397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Monitoring and coordinating the use and the development of the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European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test infrastructures for accelerator R&amp;D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" name="Étoile à 5 branches 20"/>
          <p:cNvSpPr/>
          <p:nvPr/>
        </p:nvSpPr>
        <p:spPr bwMode="auto">
          <a:xfrm>
            <a:off x="324670" y="273525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Étoile à 5 branches 21"/>
          <p:cNvSpPr/>
          <p:nvPr/>
        </p:nvSpPr>
        <p:spPr bwMode="auto">
          <a:xfrm>
            <a:off x="324670" y="375761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Étoile à 5 branches 22"/>
          <p:cNvSpPr/>
          <p:nvPr/>
        </p:nvSpPr>
        <p:spPr bwMode="auto">
          <a:xfrm>
            <a:off x="324670" y="470695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Étoile à 5 branches 23"/>
          <p:cNvSpPr/>
          <p:nvPr/>
        </p:nvSpPr>
        <p:spPr bwMode="auto">
          <a:xfrm>
            <a:off x="324670" y="576235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0" y="0"/>
            <a:ext cx="9144000" cy="1054067"/>
            <a:chOff x="0" y="0"/>
            <a:chExt cx="9144000" cy="1054067"/>
          </a:xfrm>
        </p:grpSpPr>
        <p:pic>
          <p:nvPicPr>
            <p:cNvPr id="14" name="Picture 2" descr="D:\TEMP\ESGARD\Acc RandD Sustainability\Administration\TIARA-logo\logo-essai_bandeau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1052412"/>
            </a:xfrm>
            <a:prstGeom prst="rect">
              <a:avLst/>
            </a:prstGeom>
            <a:noFill/>
          </p:spPr>
        </p:pic>
        <p:pic>
          <p:nvPicPr>
            <p:cNvPr id="16" name="Picture 3" descr="D:\TEMP\ESGARD\Acc RandD Sustainability\Administration\TIARA-PP\Council doc\Tiara_4_8_2_small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3000" y="0"/>
              <a:ext cx="2921000" cy="105406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657600" y="7938"/>
            <a:ext cx="1789113" cy="4857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Conclusions</a:t>
            </a:r>
            <a:endParaRPr lang="fr-FR" sz="2400" b="1"/>
          </a:p>
        </p:txBody>
      </p:sp>
      <p:pic>
        <p:nvPicPr>
          <p:cNvPr id="15" name="Picture 17" descr="In Microcosm, CERN's science cen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5149850"/>
            <a:ext cx="9109075" cy="1708150"/>
          </a:xfrm>
          <a:prstGeom prst="rect">
            <a:avLst/>
          </a:prstGeom>
          <a:noFill/>
        </p:spPr>
      </p:pic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2583156" y="5541961"/>
            <a:ext cx="617592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Accelerator science could </a:t>
            </a:r>
            <a:r>
              <a:rPr lang="en-US" sz="2400" b="1" dirty="0">
                <a:solidFill>
                  <a:schemeClr val="bg1"/>
                </a:solidFill>
              </a:rPr>
              <a:t>be </a:t>
            </a:r>
            <a:r>
              <a:rPr lang="en-US" sz="2400" b="1" dirty="0" smtClean="0">
                <a:solidFill>
                  <a:schemeClr val="bg1"/>
                </a:solidFill>
              </a:rPr>
              <a:t>a powerful mean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toward scientific, technical 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and industrial breakthroughs…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7" name="ZoneTexte 16">
            <a:hlinkClick r:id="" action="ppaction://noaction"/>
          </p:cNvPr>
          <p:cNvSpPr txBox="1"/>
          <p:nvPr/>
        </p:nvSpPr>
        <p:spPr>
          <a:xfrm>
            <a:off x="4498974" y="5108598"/>
            <a:ext cx="2197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>
                <a:solidFill>
                  <a:schemeClr val="bg1"/>
                </a:solidFill>
              </a:rPr>
              <a:t>With</a:t>
            </a:r>
            <a:r>
              <a:rPr lang="fr-FR" sz="2800" b="1" dirty="0" smtClean="0">
                <a:solidFill>
                  <a:schemeClr val="bg1"/>
                </a:solidFill>
              </a:rPr>
              <a:t> TIARA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984411" y="1758203"/>
            <a:ext cx="7750071" cy="830997"/>
          </a:xfrm>
          <a:prstGeom prst="rect">
            <a:avLst/>
          </a:prstGeom>
          <a:solidFill>
            <a:srgbClr val="66FF66">
              <a:alpha val="82001"/>
            </a:srgbClr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/>
              <a:t>Accelerator R&amp;D is now fully part of the </a:t>
            </a:r>
            <a:r>
              <a:rPr lang="en-US" sz="2400" b="1" dirty="0" smtClean="0"/>
              <a:t>Particle Physics </a:t>
            </a:r>
          </a:p>
          <a:p>
            <a:pPr algn="l">
              <a:buFont typeface="Wingdings" pitchFamily="2" charset="2"/>
              <a:buNone/>
            </a:pPr>
            <a:r>
              <a:rPr lang="en-US" sz="2400" b="1" dirty="0" err="1" smtClean="0"/>
              <a:t>programme</a:t>
            </a:r>
            <a:r>
              <a:rPr lang="en-US" sz="2400" b="1" dirty="0" smtClean="0"/>
              <a:t>  </a:t>
            </a:r>
            <a:r>
              <a:rPr lang="en-US" sz="2400" b="1" dirty="0"/>
              <a:t>in Europe</a:t>
            </a: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995685" y="808866"/>
            <a:ext cx="7636257" cy="830997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/>
              <a:t>ESGARD has promoted and coordinated the elaboration</a:t>
            </a:r>
          </a:p>
          <a:p>
            <a:r>
              <a:rPr lang="en-US" sz="2400" b="1" dirty="0" smtClean="0"/>
              <a:t>of a collaborative Accelerator </a:t>
            </a:r>
            <a:r>
              <a:rPr lang="en-US" sz="2400" b="1" dirty="0"/>
              <a:t>R&amp;D </a:t>
            </a:r>
            <a:r>
              <a:rPr lang="en-US" sz="2400" b="1" dirty="0" smtClean="0"/>
              <a:t>program in Europe</a:t>
            </a: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>
            <a:off x="358775" y="810490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1" name="AutoShape 10"/>
          <p:cNvSpPr>
            <a:spLocks noChangeArrowheads="1"/>
          </p:cNvSpPr>
          <p:nvPr/>
        </p:nvSpPr>
        <p:spPr bwMode="auto">
          <a:xfrm>
            <a:off x="358775" y="1721691"/>
            <a:ext cx="396875" cy="468312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2" name="Text Box 15"/>
          <p:cNvSpPr txBox="1">
            <a:spLocks noChangeArrowheads="1"/>
          </p:cNvSpPr>
          <p:nvPr/>
        </p:nvSpPr>
        <p:spPr bwMode="auto">
          <a:xfrm>
            <a:off x="966788" y="2707542"/>
            <a:ext cx="8186921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/>
              <a:t>We </a:t>
            </a:r>
            <a:r>
              <a:rPr lang="en-US" sz="2400" b="1" dirty="0" smtClean="0"/>
              <a:t>need to go beyond and develop </a:t>
            </a:r>
            <a:r>
              <a:rPr lang="en-US" sz="2400" b="1" dirty="0"/>
              <a:t>a </a:t>
            </a:r>
            <a:r>
              <a:rPr lang="en-US" sz="2400" b="1" dirty="0" smtClean="0"/>
              <a:t>sustainable structure &amp;</a:t>
            </a:r>
          </a:p>
          <a:p>
            <a:pPr algn="l"/>
            <a:r>
              <a:rPr lang="en-US" sz="2400" b="1" dirty="0" smtClean="0"/>
              <a:t>mechanism ensuring a vivid more comprehensive accelerator</a:t>
            </a:r>
          </a:p>
          <a:p>
            <a:pPr algn="l"/>
            <a:r>
              <a:rPr lang="en-US" sz="2400" b="1" dirty="0" smtClean="0"/>
              <a:t>R&amp;D </a:t>
            </a:r>
            <a:r>
              <a:rPr lang="en-US" sz="2400" b="1" dirty="0" err="1" smtClean="0"/>
              <a:t>programme</a:t>
            </a:r>
            <a:r>
              <a:rPr lang="en-US" sz="2400" b="1" dirty="0" smtClean="0"/>
              <a:t> with the TIARA project</a:t>
            </a:r>
            <a:endParaRPr lang="en-US" sz="2400" b="1" dirty="0"/>
          </a:p>
        </p:txBody>
      </p:sp>
      <p:sp>
        <p:nvSpPr>
          <p:cNvPr id="23" name="AutoShape 16"/>
          <p:cNvSpPr>
            <a:spLocks noChangeArrowheads="1"/>
          </p:cNvSpPr>
          <p:nvPr/>
        </p:nvSpPr>
        <p:spPr bwMode="auto">
          <a:xfrm>
            <a:off x="317500" y="2671029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957213" y="4022010"/>
            <a:ext cx="7797199" cy="830997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/>
              <a:t>We </a:t>
            </a:r>
            <a:r>
              <a:rPr lang="en-US" sz="2400" b="1" dirty="0" smtClean="0"/>
              <a:t>propose to work out the details and implementation of</a:t>
            </a:r>
          </a:p>
          <a:p>
            <a:pPr algn="l"/>
            <a:r>
              <a:rPr lang="en-US" sz="2400" b="1" dirty="0" smtClean="0"/>
              <a:t>TIARA within a FP7 Preparatory Phase (see S. Stapnes)</a:t>
            </a:r>
            <a:endParaRPr lang="en-US" sz="2400" b="1" dirty="0"/>
          </a:p>
        </p:txBody>
      </p:sp>
      <p:sp>
        <p:nvSpPr>
          <p:cNvPr id="25" name="AutoShape 16"/>
          <p:cNvSpPr>
            <a:spLocks noChangeArrowheads="1"/>
          </p:cNvSpPr>
          <p:nvPr/>
        </p:nvSpPr>
        <p:spPr bwMode="auto">
          <a:xfrm>
            <a:off x="307925" y="3985497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 animBg="1" autoUpdateAnimBg="0"/>
      <p:bldP spid="19" grpId="0" animBg="1"/>
      <p:bldP spid="22" grpId="0" animBg="1"/>
      <p:bldP spid="24" grpId="0" animBg="1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dèle par défaut">
  <a:themeElements>
    <a:clrScheme name="2_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2_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2_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Modèle par défaut">
  <a:themeElements>
    <a:clrScheme name="3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3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22681</TotalTime>
  <Words>2439</Words>
  <Application>Microsoft Office PowerPoint</Application>
  <PresentationFormat>Affichage à l'écran (4:3)</PresentationFormat>
  <Paragraphs>558</Paragraphs>
  <Slides>32</Slides>
  <Notes>0</Notes>
  <HiddenSlides>19</HiddenSlides>
  <MMClips>0</MMClips>
  <ScaleCrop>false</ScaleCrop>
  <HeadingPairs>
    <vt:vector size="4" baseType="variant">
      <vt:variant>
        <vt:lpstr>Thème</vt:lpstr>
      </vt:variant>
      <vt:variant>
        <vt:i4>5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Modèle par défaut</vt:lpstr>
      <vt:lpstr>SL Talk template</vt:lpstr>
      <vt:lpstr>4_Conception personnalisée</vt:lpstr>
      <vt:lpstr>2_Modèle par défaut</vt:lpstr>
      <vt:lpstr>3_Modèle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859</cp:revision>
  <dcterms:created xsi:type="dcterms:W3CDTF">2002-09-23T10:15:47Z</dcterms:created>
  <dcterms:modified xsi:type="dcterms:W3CDTF">2009-09-17T18:42:28Z</dcterms:modified>
</cp:coreProperties>
</file>