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Default Extension="emf" ContentType="image/x-emf"/>
  <Override PartName="/ppt/slideLayouts/slideLayout3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  <p:sldMasterId id="2147483714" r:id="rId4"/>
    <p:sldMasterId id="2147483716" r:id="rId5"/>
  </p:sldMasterIdLst>
  <p:notesMasterIdLst>
    <p:notesMasterId r:id="rId10"/>
  </p:notesMasterIdLst>
  <p:handoutMasterIdLst>
    <p:handoutMasterId r:id="rId11"/>
  </p:handoutMasterIdLst>
  <p:sldIdLst>
    <p:sldId id="567" r:id="rId6"/>
    <p:sldId id="566" r:id="rId7"/>
    <p:sldId id="563" r:id="rId8"/>
    <p:sldId id="568" r:id="rId9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FF6600"/>
    <a:srgbClr val="0099CC"/>
    <a:srgbClr val="000000"/>
    <a:srgbClr val="66FF99"/>
    <a:srgbClr val="FFFF66"/>
    <a:srgbClr val="FF0000"/>
    <a:srgbClr val="151515"/>
    <a:srgbClr val="00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3" autoAdjust="0"/>
    <p:restoredTop sz="94615" autoAdjust="0"/>
  </p:normalViewPr>
  <p:slideViewPr>
    <p:cSldViewPr>
      <p:cViewPr>
        <p:scale>
          <a:sx n="66" d="100"/>
          <a:sy n="66" d="100"/>
        </p:scale>
        <p:origin x="-780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AA44B9-9284-4F88-BF59-F3A260B0E1E5}" type="slidenum">
              <a:rPr lang="fr-FR" smtClean="0">
                <a:solidFill>
                  <a:srgbClr val="000000"/>
                </a:solidFill>
              </a:rPr>
              <a:pPr/>
              <a:t>2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7738" y="773113"/>
            <a:ext cx="4959350" cy="3719512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3925" y="4724400"/>
            <a:ext cx="4929188" cy="4492625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9D2A0-7E6C-4F99-8428-227491063AF2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tint val="0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P7-cap-RGB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7363" y="5767388"/>
            <a:ext cx="92868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05600"/>
            <a:ext cx="4570413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3588" y="6705600"/>
            <a:ext cx="4570412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62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0626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27000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4102" name="Picture 6" descr="header-ppt_beige_ros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419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DA1455F-C911-4A36-ADCD-1C7581BD9428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754063" y="4333875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 dirty="0" smtClean="0">
              <a:solidFill>
                <a:srgbClr val="000000"/>
              </a:solidFill>
            </a:endParaRPr>
          </a:p>
        </p:txBody>
      </p:sp>
      <p:graphicFrame>
        <p:nvGraphicFramePr>
          <p:cNvPr id="366595" name="Group 3"/>
          <p:cNvGraphicFramePr>
            <a:graphicFrameLocks noGrp="1"/>
          </p:cNvGraphicFramePr>
          <p:nvPr/>
        </p:nvGraphicFramePr>
        <p:xfrm>
          <a:off x="14288" y="787400"/>
          <a:ext cx="9129712" cy="5087303"/>
        </p:xfrm>
        <a:graphic>
          <a:graphicData uri="http://schemas.openxmlformats.org/drawingml/2006/table">
            <a:tbl>
              <a:tblPr/>
              <a:tblGrid>
                <a:gridCol w="1309687"/>
                <a:gridCol w="554038"/>
                <a:gridCol w="25400"/>
                <a:gridCol w="571500"/>
                <a:gridCol w="590550"/>
                <a:gridCol w="590550"/>
                <a:gridCol w="590550"/>
                <a:gridCol w="590550"/>
                <a:gridCol w="606425"/>
                <a:gridCol w="611187"/>
                <a:gridCol w="584200"/>
                <a:gridCol w="28575"/>
                <a:gridCol w="619125"/>
                <a:gridCol w="619125"/>
                <a:gridCol w="619125"/>
                <a:gridCol w="61912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ANAC)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ColMat)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(HFM)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SLHC-PP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ILC-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HiGrade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(PP)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DS-EuroNu 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B-Factory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DS-EuroCrab???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1424" name="Rectangle 17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733425" y="4441825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25" name="Freeform 178"/>
          <p:cNvSpPr>
            <a:spLocks/>
          </p:cNvSpPr>
          <p:nvPr/>
        </p:nvSpPr>
        <p:spPr bwMode="auto">
          <a:xfrm>
            <a:off x="1671638" y="1830388"/>
            <a:ext cx="792162" cy="1981200"/>
          </a:xfrm>
          <a:custGeom>
            <a:avLst/>
            <a:gdLst>
              <a:gd name="T0" fmla="*/ 314410284 w 477"/>
              <a:gd name="T1" fmla="*/ 0 h 1248"/>
              <a:gd name="T2" fmla="*/ 0 w 477"/>
              <a:gd name="T3" fmla="*/ 0 h 1248"/>
              <a:gd name="T4" fmla="*/ 0 w 477"/>
              <a:gd name="T5" fmla="*/ 2147483647 h 1248"/>
              <a:gd name="T6" fmla="*/ 1315556964 w 477"/>
              <a:gd name="T7" fmla="*/ 2147483647 h 1248"/>
              <a:gd name="T8" fmla="*/ 0 60000 65536"/>
              <a:gd name="T9" fmla="*/ 0 60000 65536"/>
              <a:gd name="T10" fmla="*/ 0 60000 65536"/>
              <a:gd name="T11" fmla="*/ 0 60000 65536"/>
              <a:gd name="T12" fmla="*/ 0 w 477"/>
              <a:gd name="T13" fmla="*/ 0 h 1248"/>
              <a:gd name="T14" fmla="*/ 477 w 477"/>
              <a:gd name="T15" fmla="*/ 1248 h 1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7" h="1248">
                <a:moveTo>
                  <a:pt x="114" y="0"/>
                </a:moveTo>
                <a:lnTo>
                  <a:pt x="0" y="0"/>
                </a:lnTo>
                <a:lnTo>
                  <a:pt x="0" y="1248"/>
                </a:lnTo>
                <a:lnTo>
                  <a:pt x="477" y="1248"/>
                </a:lnTo>
              </a:path>
            </a:pathLst>
          </a:custGeom>
          <a:noFill/>
          <a:ln w="38100" cap="flat" cmpd="sng">
            <a:solidFill>
              <a:srgbClr val="66CC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26" name="Line 179"/>
          <p:cNvSpPr>
            <a:spLocks noChangeShapeType="1"/>
          </p:cNvSpPr>
          <p:nvPr/>
        </p:nvSpPr>
        <p:spPr bwMode="auto">
          <a:xfrm flipH="1">
            <a:off x="1671638" y="2227263"/>
            <a:ext cx="215900" cy="0"/>
          </a:xfrm>
          <a:prstGeom prst="line">
            <a:avLst/>
          </a:prstGeom>
          <a:noFill/>
          <a:ln w="28575">
            <a:solidFill>
              <a:srgbClr val="66CCFF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27" name="Line 180"/>
          <p:cNvSpPr>
            <a:spLocks noChangeShapeType="1"/>
          </p:cNvSpPr>
          <p:nvPr/>
        </p:nvSpPr>
        <p:spPr bwMode="auto">
          <a:xfrm flipH="1">
            <a:off x="1671638" y="2479675"/>
            <a:ext cx="215900" cy="0"/>
          </a:xfrm>
          <a:prstGeom prst="line">
            <a:avLst/>
          </a:prstGeom>
          <a:noFill/>
          <a:ln w="28575">
            <a:solidFill>
              <a:srgbClr val="66CCFF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28" name="Freeform 181"/>
          <p:cNvSpPr>
            <a:spLocks/>
          </p:cNvSpPr>
          <p:nvPr/>
        </p:nvSpPr>
        <p:spPr bwMode="auto">
          <a:xfrm>
            <a:off x="2030413" y="1866900"/>
            <a:ext cx="433387" cy="2413000"/>
          </a:xfrm>
          <a:custGeom>
            <a:avLst/>
            <a:gdLst>
              <a:gd name="T0" fmla="*/ 400703508 w 273"/>
              <a:gd name="T1" fmla="*/ 0 h 1520"/>
              <a:gd name="T2" fmla="*/ 0 w 273"/>
              <a:gd name="T3" fmla="*/ 0 h 1520"/>
              <a:gd name="T4" fmla="*/ 0 w 273"/>
              <a:gd name="T5" fmla="*/ 2147483647 h 1520"/>
              <a:gd name="T6" fmla="*/ 688000960 w 273"/>
              <a:gd name="T7" fmla="*/ 2147483647 h 1520"/>
              <a:gd name="T8" fmla="*/ 0 60000 65536"/>
              <a:gd name="T9" fmla="*/ 0 60000 65536"/>
              <a:gd name="T10" fmla="*/ 0 60000 65536"/>
              <a:gd name="T11" fmla="*/ 0 60000 65536"/>
              <a:gd name="T12" fmla="*/ 0 w 273"/>
              <a:gd name="T13" fmla="*/ 0 h 1520"/>
              <a:gd name="T14" fmla="*/ 273 w 273"/>
              <a:gd name="T15" fmla="*/ 1520 h 15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3" h="1520">
                <a:moveTo>
                  <a:pt x="159" y="0"/>
                </a:moveTo>
                <a:lnTo>
                  <a:pt x="0" y="0"/>
                </a:lnTo>
                <a:lnTo>
                  <a:pt x="0" y="1520"/>
                </a:lnTo>
                <a:lnTo>
                  <a:pt x="273" y="1520"/>
                </a:lnTo>
              </a:path>
            </a:pathLst>
          </a:custGeom>
          <a:noFill/>
          <a:ln w="38100" cap="flat" cmpd="sng">
            <a:solidFill>
              <a:srgbClr val="FF66CC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wrap="none"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29" name="Freeform 182"/>
          <p:cNvSpPr>
            <a:spLocks/>
          </p:cNvSpPr>
          <p:nvPr/>
        </p:nvSpPr>
        <p:spPr bwMode="auto">
          <a:xfrm>
            <a:off x="2030413" y="4279900"/>
            <a:ext cx="649287" cy="468313"/>
          </a:xfrm>
          <a:custGeom>
            <a:avLst/>
            <a:gdLst>
              <a:gd name="T0" fmla="*/ 0 w 409"/>
              <a:gd name="T1" fmla="*/ 0 h 295"/>
              <a:gd name="T2" fmla="*/ 0 w 409"/>
              <a:gd name="T3" fmla="*/ 743447572 h 295"/>
              <a:gd name="T4" fmla="*/ 1030742408 w 409"/>
              <a:gd name="T5" fmla="*/ 743447572 h 295"/>
              <a:gd name="T6" fmla="*/ 0 60000 65536"/>
              <a:gd name="T7" fmla="*/ 0 60000 65536"/>
              <a:gd name="T8" fmla="*/ 0 60000 65536"/>
              <a:gd name="T9" fmla="*/ 0 w 409"/>
              <a:gd name="T10" fmla="*/ 0 h 295"/>
              <a:gd name="T11" fmla="*/ 409 w 409"/>
              <a:gd name="T12" fmla="*/ 295 h 2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9" h="295">
                <a:moveTo>
                  <a:pt x="0" y="0"/>
                </a:moveTo>
                <a:lnTo>
                  <a:pt x="0" y="295"/>
                </a:lnTo>
                <a:lnTo>
                  <a:pt x="409" y="295"/>
                </a:lnTo>
              </a:path>
            </a:pathLst>
          </a:custGeom>
          <a:noFill/>
          <a:ln w="38100" cap="flat" cmpd="sng">
            <a:solidFill>
              <a:srgbClr val="FF66CC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wrap="none"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30" name="Freeform 183"/>
          <p:cNvSpPr>
            <a:spLocks/>
          </p:cNvSpPr>
          <p:nvPr/>
        </p:nvSpPr>
        <p:spPr bwMode="auto">
          <a:xfrm>
            <a:off x="2282825" y="2011363"/>
            <a:ext cx="755650" cy="3203575"/>
          </a:xfrm>
          <a:custGeom>
            <a:avLst/>
            <a:gdLst>
              <a:gd name="T0" fmla="*/ 0 w 476"/>
              <a:gd name="T1" fmla="*/ 0 h 2018"/>
              <a:gd name="T2" fmla="*/ 0 w 476"/>
              <a:gd name="T3" fmla="*/ 2147483647 h 2018"/>
              <a:gd name="T4" fmla="*/ 1199594464 w 476"/>
              <a:gd name="T5" fmla="*/ 2147483647 h 2018"/>
              <a:gd name="T6" fmla="*/ 0 60000 65536"/>
              <a:gd name="T7" fmla="*/ 0 60000 65536"/>
              <a:gd name="T8" fmla="*/ 0 60000 65536"/>
              <a:gd name="T9" fmla="*/ 0 w 476"/>
              <a:gd name="T10" fmla="*/ 0 h 2018"/>
              <a:gd name="T11" fmla="*/ 476 w 476"/>
              <a:gd name="T12" fmla="*/ 2018 h 201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76" h="2018">
                <a:moveTo>
                  <a:pt x="0" y="0"/>
                </a:moveTo>
                <a:lnTo>
                  <a:pt x="0" y="2018"/>
                </a:lnTo>
                <a:lnTo>
                  <a:pt x="476" y="2018"/>
                </a:lnTo>
              </a:path>
            </a:pathLst>
          </a:custGeom>
          <a:noFill/>
          <a:ln w="38100" cap="flat" cmpd="sng">
            <a:solidFill>
              <a:srgbClr val="3399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wrap="none"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31" name="Line 184"/>
          <p:cNvSpPr>
            <a:spLocks noChangeShapeType="1"/>
          </p:cNvSpPr>
          <p:nvPr/>
        </p:nvSpPr>
        <p:spPr bwMode="auto">
          <a:xfrm>
            <a:off x="2282825" y="2551113"/>
            <a:ext cx="215900" cy="0"/>
          </a:xfrm>
          <a:prstGeom prst="line">
            <a:avLst/>
          </a:prstGeom>
          <a:noFill/>
          <a:ln w="38100">
            <a:solidFill>
              <a:srgbClr val="3399FF"/>
            </a:solidFill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32" name="Freeform 185"/>
          <p:cNvSpPr>
            <a:spLocks/>
          </p:cNvSpPr>
          <p:nvPr/>
        </p:nvSpPr>
        <p:spPr bwMode="auto">
          <a:xfrm>
            <a:off x="3903663" y="2803525"/>
            <a:ext cx="360362" cy="647700"/>
          </a:xfrm>
          <a:custGeom>
            <a:avLst/>
            <a:gdLst>
              <a:gd name="T0" fmla="*/ 0 w 227"/>
              <a:gd name="T1" fmla="*/ 0 h 408"/>
              <a:gd name="T2" fmla="*/ 0 w 227"/>
              <a:gd name="T3" fmla="*/ 1028223839 h 408"/>
              <a:gd name="T4" fmla="*/ 572073926 w 227"/>
              <a:gd name="T5" fmla="*/ 1028223839 h 408"/>
              <a:gd name="T6" fmla="*/ 0 60000 65536"/>
              <a:gd name="T7" fmla="*/ 0 60000 65536"/>
              <a:gd name="T8" fmla="*/ 0 60000 65536"/>
              <a:gd name="T9" fmla="*/ 0 w 227"/>
              <a:gd name="T10" fmla="*/ 0 h 408"/>
              <a:gd name="T11" fmla="*/ 227 w 227"/>
              <a:gd name="T12" fmla="*/ 408 h 40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7" h="408">
                <a:moveTo>
                  <a:pt x="0" y="0"/>
                </a:moveTo>
                <a:lnTo>
                  <a:pt x="0" y="408"/>
                </a:lnTo>
                <a:lnTo>
                  <a:pt x="227" y="408"/>
                </a:lnTo>
              </a:path>
            </a:pathLst>
          </a:custGeom>
          <a:noFill/>
          <a:ln w="38100" cap="flat" cmpd="sng">
            <a:solidFill>
              <a:srgbClr val="FF9966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wrap="none"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33" name="Freeform 186"/>
          <p:cNvSpPr>
            <a:spLocks/>
          </p:cNvSpPr>
          <p:nvPr/>
        </p:nvSpPr>
        <p:spPr bwMode="auto">
          <a:xfrm>
            <a:off x="3363913" y="3090863"/>
            <a:ext cx="647700" cy="360362"/>
          </a:xfrm>
          <a:custGeom>
            <a:avLst/>
            <a:gdLst>
              <a:gd name="T0" fmla="*/ 0 w 408"/>
              <a:gd name="T1" fmla="*/ 0 h 249"/>
              <a:gd name="T2" fmla="*/ 0 w 408"/>
              <a:gd name="T3" fmla="*/ 521529254 h 249"/>
              <a:gd name="T4" fmla="*/ 1028223839 w 408"/>
              <a:gd name="T5" fmla="*/ 521529254 h 249"/>
              <a:gd name="T6" fmla="*/ 0 60000 65536"/>
              <a:gd name="T7" fmla="*/ 0 60000 65536"/>
              <a:gd name="T8" fmla="*/ 0 60000 65536"/>
              <a:gd name="T9" fmla="*/ 0 w 408"/>
              <a:gd name="T10" fmla="*/ 0 h 249"/>
              <a:gd name="T11" fmla="*/ 408 w 408"/>
              <a:gd name="T12" fmla="*/ 249 h 24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8" h="249">
                <a:moveTo>
                  <a:pt x="0" y="0"/>
                </a:moveTo>
                <a:lnTo>
                  <a:pt x="0" y="249"/>
                </a:lnTo>
                <a:lnTo>
                  <a:pt x="408" y="249"/>
                </a:lnTo>
              </a:path>
            </a:pathLst>
          </a:custGeom>
          <a:noFill/>
          <a:ln w="38100" cap="flat" cmpd="sng">
            <a:solidFill>
              <a:srgbClr val="FF9966"/>
            </a:solidFill>
            <a:prstDash val="solid"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34" name="Line 187"/>
          <p:cNvSpPr>
            <a:spLocks noChangeShapeType="1"/>
          </p:cNvSpPr>
          <p:nvPr/>
        </p:nvSpPr>
        <p:spPr bwMode="auto">
          <a:xfrm>
            <a:off x="4083050" y="2047875"/>
            <a:ext cx="1588" cy="1403350"/>
          </a:xfrm>
          <a:prstGeom prst="line">
            <a:avLst/>
          </a:prstGeom>
          <a:noFill/>
          <a:ln w="38100">
            <a:solidFill>
              <a:srgbClr val="FF9966"/>
            </a:solidFill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35" name="Rectangle 188"/>
          <p:cNvSpPr>
            <a:spLocks noChangeArrowheads="1"/>
          </p:cNvSpPr>
          <p:nvPr/>
        </p:nvSpPr>
        <p:spPr bwMode="auto">
          <a:xfrm>
            <a:off x="4838700" y="5048250"/>
            <a:ext cx="2413000" cy="336550"/>
          </a:xfrm>
          <a:prstGeom prst="rect">
            <a:avLst/>
          </a:prstGeom>
          <a:solidFill>
            <a:schemeClr val="folHlink">
              <a:alpha val="87057"/>
            </a:scheme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 smtClean="0">
                <a:solidFill>
                  <a:srgbClr val="000000"/>
                </a:solidFill>
              </a:rPr>
              <a:t>EuCARD (ANAC)</a:t>
            </a:r>
            <a:endParaRPr lang="fr-FR" sz="1600" b="1" smtClean="0">
              <a:solidFill>
                <a:srgbClr val="000000"/>
              </a:solidFill>
            </a:endParaRPr>
          </a:p>
        </p:txBody>
      </p:sp>
      <p:sp>
        <p:nvSpPr>
          <p:cNvPr id="11436" name="Rectangle 189"/>
          <p:cNvSpPr>
            <a:spLocks noChangeArrowheads="1"/>
          </p:cNvSpPr>
          <p:nvPr/>
        </p:nvSpPr>
        <p:spPr bwMode="auto">
          <a:xfrm>
            <a:off x="4859338" y="5480050"/>
            <a:ext cx="2413000" cy="336550"/>
          </a:xfrm>
          <a:prstGeom prst="rect">
            <a:avLst/>
          </a:prstGeom>
          <a:solidFill>
            <a:schemeClr val="folHlink">
              <a:alpha val="87057"/>
            </a:scheme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 smtClean="0">
                <a:solidFill>
                  <a:srgbClr val="000000"/>
                </a:solidFill>
              </a:rPr>
              <a:t>EuCARD (ANAC)</a:t>
            </a:r>
            <a:endParaRPr lang="fr-FR" sz="1600" b="1" smtClean="0">
              <a:solidFill>
                <a:srgbClr val="000000"/>
              </a:solidFill>
            </a:endParaRPr>
          </a:p>
        </p:txBody>
      </p:sp>
      <p:sp>
        <p:nvSpPr>
          <p:cNvPr id="11437" name="AutoShape 190"/>
          <p:cNvSpPr>
            <a:spLocks/>
          </p:cNvSpPr>
          <p:nvPr/>
        </p:nvSpPr>
        <p:spPr bwMode="auto">
          <a:xfrm rot="5400000">
            <a:off x="3176551" y="77760"/>
            <a:ext cx="217488" cy="2830513"/>
          </a:xfrm>
          <a:prstGeom prst="leftBrace">
            <a:avLst>
              <a:gd name="adj1" fmla="val 108455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38" name="AutoShape 191"/>
          <p:cNvSpPr>
            <a:spLocks/>
          </p:cNvSpPr>
          <p:nvPr/>
        </p:nvSpPr>
        <p:spPr bwMode="auto">
          <a:xfrm rot="5400000">
            <a:off x="5659435" y="41247"/>
            <a:ext cx="217488" cy="2830513"/>
          </a:xfrm>
          <a:prstGeom prst="leftBrace">
            <a:avLst>
              <a:gd name="adj1" fmla="val 108455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439" name="Text Box 192"/>
          <p:cNvSpPr txBox="1">
            <a:spLocks noChangeArrowheads="1"/>
          </p:cNvSpPr>
          <p:nvPr/>
        </p:nvSpPr>
        <p:spPr bwMode="auto">
          <a:xfrm>
            <a:off x="2962479" y="1055655"/>
            <a:ext cx="710749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 smtClean="0"/>
              <a:t>FP6</a:t>
            </a:r>
            <a:endParaRPr lang="fr-FR" sz="2400" b="1" dirty="0" smtClean="0"/>
          </a:p>
        </p:txBody>
      </p:sp>
      <p:sp>
        <p:nvSpPr>
          <p:cNvPr id="11440" name="Text Box 193"/>
          <p:cNvSpPr txBox="1">
            <a:spLocks noChangeArrowheads="1"/>
          </p:cNvSpPr>
          <p:nvPr/>
        </p:nvSpPr>
        <p:spPr bwMode="auto">
          <a:xfrm>
            <a:off x="5448312" y="1055655"/>
            <a:ext cx="710749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 smtClean="0"/>
              <a:t>FP7</a:t>
            </a:r>
            <a:endParaRPr lang="fr-FR" sz="2400" b="1" dirty="0" smtClean="0"/>
          </a:p>
        </p:txBody>
      </p:sp>
      <p:sp>
        <p:nvSpPr>
          <p:cNvPr id="366787" name="Text Box 195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092200" y="5954713"/>
            <a:ext cx="7080250" cy="8223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smtClean="0">
                <a:solidFill>
                  <a:srgbClr val="000000"/>
                </a:solidFill>
              </a:rPr>
              <a:t>Altogether EC has financed projects in FP6 and FP7 </a:t>
            </a:r>
          </a:p>
          <a:p>
            <a:pPr algn="l"/>
            <a:r>
              <a:rPr lang="en-US" sz="2400" b="1" smtClean="0">
                <a:solidFill>
                  <a:srgbClr val="000000"/>
                </a:solidFill>
              </a:rPr>
              <a:t>with a total budget of 157.4</a:t>
            </a:r>
            <a:r>
              <a:rPr lang="en-US" sz="2400" smtClean="0">
                <a:solidFill>
                  <a:srgbClr val="000000"/>
                </a:solidFill>
              </a:rPr>
              <a:t> </a:t>
            </a:r>
            <a:r>
              <a:rPr lang="en-US" sz="2400" b="1" smtClean="0">
                <a:solidFill>
                  <a:srgbClr val="000000"/>
                </a:solidFill>
              </a:rPr>
              <a:t>M</a:t>
            </a:r>
            <a:r>
              <a:rPr lang="en-GB" sz="2400" b="1" smtClean="0">
                <a:solidFill>
                  <a:srgbClr val="000000"/>
                </a:solidFill>
              </a:rPr>
              <a:t>€ (59.6 </a:t>
            </a:r>
            <a:r>
              <a:rPr lang="en-US" sz="2400" b="1" smtClean="0">
                <a:solidFill>
                  <a:srgbClr val="000000"/>
                </a:solidFill>
              </a:rPr>
              <a:t>M</a:t>
            </a:r>
            <a:r>
              <a:rPr lang="en-GB" sz="2400" b="1" smtClean="0">
                <a:solidFill>
                  <a:srgbClr val="000000"/>
                </a:solidFill>
              </a:rPr>
              <a:t>€</a:t>
            </a:r>
            <a:r>
              <a:rPr lang="en-GB" smtClean="0">
                <a:solidFill>
                  <a:srgbClr val="000000"/>
                </a:solidFill>
              </a:rPr>
              <a:t> </a:t>
            </a:r>
            <a:r>
              <a:rPr lang="en-GB" sz="2400" b="1" smtClean="0">
                <a:solidFill>
                  <a:srgbClr val="000000"/>
                </a:solidFill>
              </a:rPr>
              <a:t>from EC)</a:t>
            </a:r>
            <a:r>
              <a:rPr lang="en-GB" smtClean="0">
                <a:solidFill>
                  <a:srgbClr val="000000"/>
                </a:solidFill>
              </a:rPr>
              <a:t> </a:t>
            </a: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1176291" y="0"/>
            <a:ext cx="7291163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sz="3200" b="1" dirty="0" smtClean="0"/>
              <a:t>TIARA and EC Framework Programme</a:t>
            </a:r>
            <a:endParaRPr lang="fr-FR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78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727200" y="0"/>
            <a:ext cx="7308850" cy="944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FP7-Planning of calls </a:t>
            </a:r>
            <a:b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</a:br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and indicative budget</a:t>
            </a:r>
          </a:p>
        </p:txBody>
      </p:sp>
      <p:graphicFrame>
        <p:nvGraphicFramePr>
          <p:cNvPr id="397315" name="Group 3"/>
          <p:cNvGraphicFramePr>
            <a:graphicFrameLocks noGrp="1"/>
          </p:cNvGraphicFramePr>
          <p:nvPr/>
        </p:nvGraphicFramePr>
        <p:xfrm>
          <a:off x="88900" y="949325"/>
          <a:ext cx="8931275" cy="5899151"/>
        </p:xfrm>
        <a:graphic>
          <a:graphicData uri="http://schemas.openxmlformats.org/drawingml/2006/table">
            <a:tbl>
              <a:tblPr/>
              <a:tblGrid>
                <a:gridCol w="2479675"/>
                <a:gridCol w="952500"/>
                <a:gridCol w="939800"/>
                <a:gridCol w="927100"/>
                <a:gridCol w="901700"/>
                <a:gridCol w="889000"/>
                <a:gridCol w="965200"/>
                <a:gridCol w="876300"/>
              </a:tblGrid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</a:t>
                      </a:r>
                      <a:r>
                        <a:rPr kumimoji="0" lang="fr-BE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operational</a:t>
                      </a: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budget 1665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11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1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2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3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4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5 2009</a:t>
                      </a:r>
                      <a:endParaRPr kumimoji="0" lang="en-GB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6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7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Integrating 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e-Infrastructures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50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85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Design studies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Preparatory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Implementation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RSFF (200 M€) + 130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Policy Development and Programme Implementation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per call (M€)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228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64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282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216.9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7406" name="Rectangle 94"/>
          <p:cNvSpPr>
            <a:spLocks noChangeArrowheads="1"/>
          </p:cNvSpPr>
          <p:nvPr/>
        </p:nvSpPr>
        <p:spPr bwMode="auto">
          <a:xfrm>
            <a:off x="2555875" y="944563"/>
            <a:ext cx="971550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397407" name="AutoShape 95"/>
          <p:cNvSpPr>
            <a:spLocks noChangeArrowheads="1"/>
          </p:cNvSpPr>
          <p:nvPr/>
        </p:nvSpPr>
        <p:spPr bwMode="auto">
          <a:xfrm flipH="1">
            <a:off x="1439863" y="1881188"/>
            <a:ext cx="1260475" cy="828675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EuroNu</a:t>
            </a:r>
          </a:p>
          <a:p>
            <a:r>
              <a:rPr lang="en-US" smtClean="0">
                <a:solidFill>
                  <a:srgbClr val="000000"/>
                </a:solidFill>
              </a:rPr>
              <a:t>EuroCrab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397408" name="AutoShape 96"/>
          <p:cNvSpPr>
            <a:spLocks noChangeArrowheads="1"/>
          </p:cNvSpPr>
          <p:nvPr/>
        </p:nvSpPr>
        <p:spPr bwMode="auto">
          <a:xfrm flipH="1">
            <a:off x="1368425" y="3789363"/>
            <a:ext cx="1223963" cy="684212"/>
          </a:xfrm>
          <a:prstGeom prst="wedgeRoundRectCallout">
            <a:avLst>
              <a:gd name="adj1" fmla="val -54412"/>
              <a:gd name="adj2" fmla="val -78542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SLHC</a:t>
            </a:r>
          </a:p>
          <a:p>
            <a:r>
              <a:rPr lang="en-US" smtClean="0">
                <a:solidFill>
                  <a:srgbClr val="000000"/>
                </a:solidFill>
              </a:rPr>
              <a:t>HiGrad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397409" name="Rectangle 97"/>
          <p:cNvSpPr>
            <a:spLocks noChangeArrowheads="1"/>
          </p:cNvSpPr>
          <p:nvPr/>
        </p:nvSpPr>
        <p:spPr bwMode="auto">
          <a:xfrm>
            <a:off x="4464050" y="944563"/>
            <a:ext cx="936625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397410" name="AutoShape 98"/>
          <p:cNvSpPr>
            <a:spLocks noChangeArrowheads="1"/>
          </p:cNvSpPr>
          <p:nvPr/>
        </p:nvSpPr>
        <p:spPr bwMode="auto">
          <a:xfrm flipH="1">
            <a:off x="4103688" y="2384425"/>
            <a:ext cx="1296987" cy="468313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EuCARD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9" name="AutoShape 98"/>
          <p:cNvSpPr>
            <a:spLocks noChangeArrowheads="1"/>
          </p:cNvSpPr>
          <p:nvPr/>
        </p:nvSpPr>
        <p:spPr bwMode="auto">
          <a:xfrm flipH="1">
            <a:off x="5959494" y="2370123"/>
            <a:ext cx="1296987" cy="468313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err="1" smtClean="0">
                <a:solidFill>
                  <a:srgbClr val="000000"/>
                </a:solidFill>
              </a:rPr>
              <a:t>DevDet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0" name="AutoShape 98"/>
          <p:cNvSpPr>
            <a:spLocks noChangeArrowheads="1"/>
          </p:cNvSpPr>
          <p:nvPr/>
        </p:nvSpPr>
        <p:spPr bwMode="auto">
          <a:xfrm flipH="1">
            <a:off x="5922981" y="4195773"/>
            <a:ext cx="1296987" cy="468313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b="1" dirty="0" smtClean="0">
                <a:solidFill>
                  <a:srgbClr val="000000"/>
                </a:solidFill>
              </a:rPr>
              <a:t>TIARA</a:t>
            </a:r>
            <a:r>
              <a:rPr lang="en-US" dirty="0" smtClean="0">
                <a:solidFill>
                  <a:srgbClr val="000000"/>
                </a:solidFill>
              </a:rPr>
              <a:t>?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1" name="AutoShape 98"/>
          <p:cNvSpPr>
            <a:spLocks noChangeArrowheads="1"/>
          </p:cNvSpPr>
          <p:nvPr/>
        </p:nvSpPr>
        <p:spPr bwMode="auto">
          <a:xfrm flipH="1">
            <a:off x="7847013" y="2443149"/>
            <a:ext cx="1296987" cy="693747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Post </a:t>
            </a:r>
            <a:r>
              <a:rPr lang="en-US" dirty="0" err="1" smtClean="0">
                <a:solidFill>
                  <a:srgbClr val="000000"/>
                </a:solidFill>
              </a:rPr>
              <a:t>EuCARD</a:t>
            </a:r>
            <a:endParaRPr lang="fr-FR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308240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Font typeface="+mj-lt"/>
              <a:buAutoNum type="arabicPeriod"/>
            </a:pPr>
            <a:r>
              <a:rPr lang="en-US" sz="1800" b="1" dirty="0" smtClean="0">
                <a:solidFill>
                  <a:schemeClr val="bg1"/>
                </a:solidFill>
              </a:rPr>
              <a:t> INFRA-2010-2.2.1: EISCAT_3D Upgrade (Upgrade of the EISCAT facility for </a:t>
            </a:r>
            <a:r>
              <a:rPr lang="en-US" sz="1800" b="1" dirty="0" err="1" smtClean="0">
                <a:solidFill>
                  <a:schemeClr val="bg1"/>
                </a:solidFill>
              </a:rPr>
              <a:t>ionospheric</a:t>
            </a:r>
            <a:r>
              <a:rPr lang="en-US" sz="1800" b="1" dirty="0" smtClean="0">
                <a:solidFill>
                  <a:schemeClr val="bg1"/>
                </a:solidFill>
              </a:rPr>
              <a:t> and space weather research).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1800" b="1" dirty="0" smtClean="0">
                <a:solidFill>
                  <a:schemeClr val="bg1"/>
                </a:solidFill>
              </a:rPr>
              <a:t> INFRA-2010-2.2.2: EPOS (Infrastructure for the study of tectonics </a:t>
            </a:r>
            <a:r>
              <a:rPr lang="fr-FR" sz="1800" b="1" dirty="0" smtClean="0">
                <a:solidFill>
                  <a:schemeClr val="bg1"/>
                </a:solidFill>
              </a:rPr>
              <a:t>and </a:t>
            </a:r>
            <a:r>
              <a:rPr lang="fr-FR" sz="1800" b="1" dirty="0" err="1" smtClean="0">
                <a:solidFill>
                  <a:schemeClr val="bg1"/>
                </a:solidFill>
              </a:rPr>
              <a:t>Earth</a:t>
            </a:r>
            <a:r>
              <a:rPr lang="fr-FR" sz="1800" b="1" dirty="0" smtClean="0">
                <a:solidFill>
                  <a:schemeClr val="bg1"/>
                </a:solidFill>
              </a:rPr>
              <a:t> surface </a:t>
            </a:r>
            <a:r>
              <a:rPr lang="fr-FR" sz="1800" b="1" dirty="0" err="1" smtClean="0">
                <a:solidFill>
                  <a:schemeClr val="bg1"/>
                </a:solidFill>
              </a:rPr>
              <a:t>dynamics</a:t>
            </a:r>
            <a:r>
              <a:rPr lang="fr-FR" sz="1800" b="1" dirty="0" smtClean="0">
                <a:solidFill>
                  <a:schemeClr val="bg1"/>
                </a:solidFill>
              </a:rPr>
              <a:t>).</a:t>
            </a:r>
            <a:r>
              <a:rPr lang="en-US" sz="1800" b="1" dirty="0" smtClean="0">
                <a:solidFill>
                  <a:schemeClr val="bg1"/>
                </a:solidFill>
              </a:rPr>
              <a:t> 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1800" b="1" dirty="0" smtClean="0">
                <a:solidFill>
                  <a:schemeClr val="bg1"/>
                </a:solidFill>
              </a:rPr>
              <a:t> INFRA-2010-2.2.3:SIAEOS (Upgrade of the Svalbard Integrated </a:t>
            </a:r>
            <a:r>
              <a:rPr lang="fr-FR" sz="1800" b="1" dirty="0" err="1" smtClean="0">
                <a:solidFill>
                  <a:schemeClr val="bg1"/>
                </a:solidFill>
              </a:rPr>
              <a:t>Arctic</a:t>
            </a:r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err="1" smtClean="0">
                <a:solidFill>
                  <a:schemeClr val="bg1"/>
                </a:solidFill>
              </a:rPr>
              <a:t>Earth</a:t>
            </a:r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err="1" smtClean="0">
                <a:solidFill>
                  <a:schemeClr val="bg1"/>
                </a:solidFill>
              </a:rPr>
              <a:t>Observing</a:t>
            </a:r>
            <a:r>
              <a:rPr lang="fr-FR" sz="1800" b="1" dirty="0" smtClean="0">
                <a:solidFill>
                  <a:schemeClr val="bg1"/>
                </a:solidFill>
              </a:rPr>
              <a:t> System).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fr-FR" sz="1800" b="1" dirty="0" smtClean="0">
                <a:solidFill>
                  <a:schemeClr val="bg1"/>
                </a:solidFill>
              </a:rPr>
              <a:t>INFRA-2010-2.2.4:ECCSEL (</a:t>
            </a:r>
            <a:r>
              <a:rPr lang="fr-FR" sz="1800" b="1" dirty="0" err="1" smtClean="0">
                <a:solidFill>
                  <a:schemeClr val="bg1"/>
                </a:solidFill>
              </a:rPr>
              <a:t>European</a:t>
            </a:r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err="1" smtClean="0">
                <a:solidFill>
                  <a:schemeClr val="bg1"/>
                </a:solidFill>
              </a:rPr>
              <a:t>Carbon</a:t>
            </a:r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err="1" smtClean="0">
                <a:solidFill>
                  <a:schemeClr val="bg1"/>
                </a:solidFill>
              </a:rPr>
              <a:t>Dioxide</a:t>
            </a:r>
            <a:r>
              <a:rPr lang="fr-FR" sz="1800" b="1" dirty="0" smtClean="0">
                <a:solidFill>
                  <a:schemeClr val="bg1"/>
                </a:solidFill>
              </a:rPr>
              <a:t> and Storage </a:t>
            </a:r>
            <a:r>
              <a:rPr lang="fr-FR" sz="1800" b="1" dirty="0" err="1" smtClean="0">
                <a:solidFill>
                  <a:schemeClr val="bg1"/>
                </a:solidFill>
              </a:rPr>
              <a:t>Laboratory</a:t>
            </a:r>
            <a:r>
              <a:rPr lang="fr-FR" sz="1800" b="1" dirty="0" smtClean="0">
                <a:solidFill>
                  <a:schemeClr val="bg1"/>
                </a:solidFill>
              </a:rPr>
              <a:t>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fr-FR" sz="1800" b="1" dirty="0" smtClean="0">
                <a:solidFill>
                  <a:schemeClr val="bg1"/>
                </a:solidFill>
              </a:rPr>
              <a:t>INFRA-2010-2.2.5: EMBRC (</a:t>
            </a:r>
            <a:r>
              <a:rPr lang="fr-FR" sz="1800" b="1" dirty="0" err="1" smtClean="0">
                <a:solidFill>
                  <a:schemeClr val="bg1"/>
                </a:solidFill>
              </a:rPr>
              <a:t>European</a:t>
            </a:r>
            <a:r>
              <a:rPr lang="fr-FR" sz="1800" b="1" dirty="0" smtClean="0">
                <a:solidFill>
                  <a:schemeClr val="bg1"/>
                </a:solidFill>
              </a:rPr>
              <a:t> marine </a:t>
            </a:r>
            <a:r>
              <a:rPr lang="fr-FR" sz="1800" b="1" dirty="0" err="1" smtClean="0">
                <a:solidFill>
                  <a:schemeClr val="bg1"/>
                </a:solidFill>
              </a:rPr>
              <a:t>biological</a:t>
            </a:r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err="1" smtClean="0">
                <a:solidFill>
                  <a:schemeClr val="bg1"/>
                </a:solidFill>
              </a:rPr>
              <a:t>resource</a:t>
            </a:r>
            <a:r>
              <a:rPr lang="fr-FR" sz="1800" b="1" dirty="0" smtClean="0">
                <a:solidFill>
                  <a:schemeClr val="bg1"/>
                </a:solidFill>
              </a:rPr>
              <a:t> centre).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fr-FR" sz="1800" b="1" dirty="0" smtClean="0">
                <a:solidFill>
                  <a:schemeClr val="bg1"/>
                </a:solidFill>
              </a:rPr>
              <a:t>INFRA-2010-2.2.6: EU-OPENSCREEN (</a:t>
            </a:r>
            <a:r>
              <a:rPr lang="fr-FR" sz="1800" b="1" dirty="0" err="1" smtClean="0">
                <a:solidFill>
                  <a:schemeClr val="bg1"/>
                </a:solidFill>
              </a:rPr>
              <a:t>European</a:t>
            </a:r>
            <a:r>
              <a:rPr lang="fr-FR" sz="1800" b="1" dirty="0" smtClean="0">
                <a:solidFill>
                  <a:schemeClr val="bg1"/>
                </a:solidFill>
              </a:rPr>
              <a:t> Infrastructure </a:t>
            </a:r>
            <a:r>
              <a:rPr lang="en-US" sz="1800" b="1" dirty="0" smtClean="0">
                <a:solidFill>
                  <a:schemeClr val="bg1"/>
                </a:solidFill>
              </a:rPr>
              <a:t>of Open Screening Platforms for chemical biology).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1800" b="1" dirty="0" smtClean="0">
                <a:solidFill>
                  <a:schemeClr val="bg1"/>
                </a:solidFill>
              </a:rPr>
              <a:t>INFRA-2010-2.2.7: </a:t>
            </a:r>
            <a:r>
              <a:rPr lang="en-US" sz="1800" b="1" dirty="0" err="1" smtClean="0">
                <a:solidFill>
                  <a:schemeClr val="bg1"/>
                </a:solidFill>
              </a:rPr>
              <a:t>EuroBioImaging</a:t>
            </a:r>
            <a:r>
              <a:rPr lang="en-US" sz="1800" b="1" dirty="0" smtClean="0">
                <a:solidFill>
                  <a:schemeClr val="bg1"/>
                </a:solidFill>
              </a:rPr>
              <a:t> (Research infrastructure for imaging technologies in biological and biomedical sciences).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1800" b="1" dirty="0" smtClean="0">
                <a:solidFill>
                  <a:schemeClr val="bg1"/>
                </a:solidFill>
              </a:rPr>
              <a:t>INFRA-2010-2.2.8: High Security BLS4 Laboratory (Upgrade of the High Security Laboratories for the study of level 4 pathogens). 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1800" b="1" dirty="0" smtClean="0">
                <a:solidFill>
                  <a:schemeClr val="bg1"/>
                </a:solidFill>
              </a:rPr>
              <a:t>INFRA-2010-2.2.9: EMFL (European Magnetic Field Laboratory)</a:t>
            </a:r>
          </a:p>
          <a:p>
            <a:pPr marL="342900" indent="-342900" algn="l">
              <a:buFont typeface="+mj-lt"/>
              <a:buAutoNum type="arabicPeriod"/>
            </a:pPr>
            <a:r>
              <a:rPr lang="pt-BR" sz="1800" b="1" dirty="0" smtClean="0">
                <a:solidFill>
                  <a:schemeClr val="bg1"/>
                </a:solidFill>
              </a:rPr>
              <a:t>INFRA-2010-2.2.10: CTA (Cherenkov Telescope Array for </a:t>
            </a:r>
            <a:r>
              <a:rPr lang="fr-FR" sz="1800" b="1" dirty="0" smtClean="0">
                <a:solidFill>
                  <a:schemeClr val="bg1"/>
                </a:solidFill>
              </a:rPr>
              <a:t>Gamma-ray </a:t>
            </a:r>
            <a:r>
              <a:rPr lang="fr-FR" sz="1800" b="1" dirty="0" err="1" smtClean="0">
                <a:solidFill>
                  <a:schemeClr val="bg1"/>
                </a:solidFill>
              </a:rPr>
              <a:t>astronomy</a:t>
            </a:r>
            <a:r>
              <a:rPr lang="fr-FR" sz="1800" b="1" dirty="0" smtClean="0">
                <a:solidFill>
                  <a:schemeClr val="bg1"/>
                </a:solidFill>
              </a:rPr>
              <a:t>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18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INFRA-2010-2.2.11: One project in the European strategy for  </a:t>
            </a:r>
            <a:r>
              <a:rPr lang="fr-FR" sz="2400" b="1" dirty="0" err="1" smtClean="0">
                <a:solidFill>
                  <a:schemeClr val="bg1"/>
                </a:solidFill>
              </a:rPr>
              <a:t>particle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physics</a:t>
            </a:r>
            <a:r>
              <a:rPr lang="fr-FR" sz="2400" b="1" dirty="0" smtClean="0">
                <a:solidFill>
                  <a:schemeClr val="bg1"/>
                </a:solidFill>
              </a:rPr>
              <a:t> (CERN Council)</a:t>
            </a:r>
          </a:p>
        </p:txBody>
      </p:sp>
      <p:sp>
        <p:nvSpPr>
          <p:cNvPr id="4" name="Rectangle 3"/>
          <p:cNvSpPr/>
          <p:nvPr/>
        </p:nvSpPr>
        <p:spPr>
          <a:xfrm>
            <a:off x="628596" y="325395"/>
            <a:ext cx="60246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FP7 Call: Construction of new infrastructures (or major upgrades) - preparatory phase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26228" y="179343"/>
            <a:ext cx="1290739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fr-FR" sz="3200" b="1" dirty="0" smtClean="0"/>
              <a:t>45 M€</a:t>
            </a:r>
            <a:endParaRPr lang="fr-FR" sz="32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6033853" y="800064"/>
            <a:ext cx="3110147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Deadline: </a:t>
            </a:r>
            <a:r>
              <a:rPr lang="fr-FR" sz="2800" b="1" dirty="0" err="1" smtClean="0"/>
              <a:t>Dec</a:t>
            </a:r>
            <a:r>
              <a:rPr lang="fr-FR" sz="2800" b="1" dirty="0" smtClean="0"/>
              <a:t>. 3rd</a:t>
            </a:r>
            <a:r>
              <a:rPr lang="fr-FR" b="1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592083" y="873090"/>
            <a:ext cx="8140497" cy="156966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Is TPB recommending to submit the proposal</a:t>
            </a:r>
          </a:p>
          <a:p>
            <a:r>
              <a:rPr lang="en-US" sz="3200" b="1" dirty="0" smtClean="0"/>
              <a:t>to the PP Call?</a:t>
            </a:r>
          </a:p>
          <a:p>
            <a:r>
              <a:rPr lang="en-US" sz="3200" b="1" dirty="0" smtClean="0"/>
              <a:t>with a total request of 6 M€</a:t>
            </a:r>
            <a:endParaRPr lang="en-US" sz="32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0" y="3392487"/>
            <a:ext cx="9089924" cy="156966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If yes, this recommendation has to be accompanied</a:t>
            </a:r>
          </a:p>
          <a:p>
            <a:r>
              <a:rPr lang="en-US" sz="3200" b="1" dirty="0" smtClean="0"/>
              <a:t>by a support letter from the FAs/Labs</a:t>
            </a:r>
          </a:p>
          <a:p>
            <a:r>
              <a:rPr lang="en-US" sz="3200" b="1" dirty="0" smtClean="0"/>
              <a:t>and possibly from the respective ministries </a:t>
            </a:r>
            <a:endParaRPr lang="en-US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22446</TotalTime>
  <Words>440</Words>
  <Application>Microsoft Office PowerPoint</Application>
  <PresentationFormat>Affichage à l'écran (4:3)</PresentationFormat>
  <Paragraphs>123</Paragraphs>
  <Slides>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5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Modèle par défaut</vt:lpstr>
      <vt:lpstr>SL Talk template</vt:lpstr>
      <vt:lpstr>4_Conception personnalisée</vt:lpstr>
      <vt:lpstr>Blank Presentation</vt:lpstr>
      <vt:lpstr>1_Modèle par défaut</vt:lpstr>
      <vt:lpstr>Diapositive 1</vt:lpstr>
      <vt:lpstr>Diapositive 2</vt:lpstr>
      <vt:lpstr>Diapositive 3</vt:lpstr>
      <vt:lpstr>Diapositive 4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819</cp:revision>
  <dcterms:created xsi:type="dcterms:W3CDTF">2002-09-23T10:15:47Z</dcterms:created>
  <dcterms:modified xsi:type="dcterms:W3CDTF">2009-09-01T14:12:15Z</dcterms:modified>
</cp:coreProperties>
</file>