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6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60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charts/chart1.xml" ContentType="application/vnd.openxmlformats-officedocument.drawingml.char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  <p:sldMasterId id="2147483739" r:id="rId2"/>
    <p:sldMasterId id="2147483650" r:id="rId3"/>
    <p:sldMasterId id="2147483726" r:id="rId4"/>
    <p:sldMasterId id="2147483714" r:id="rId5"/>
    <p:sldMasterId id="2147483657" r:id="rId6"/>
  </p:sldMasterIdLst>
  <p:notesMasterIdLst>
    <p:notesMasterId r:id="rId16"/>
  </p:notesMasterIdLst>
  <p:handoutMasterIdLst>
    <p:handoutMasterId r:id="rId17"/>
  </p:handoutMasterIdLst>
  <p:sldIdLst>
    <p:sldId id="366" r:id="rId7"/>
    <p:sldId id="569" r:id="rId8"/>
    <p:sldId id="572" r:id="rId9"/>
    <p:sldId id="575" r:id="rId10"/>
    <p:sldId id="574" r:id="rId11"/>
    <p:sldId id="576" r:id="rId12"/>
    <p:sldId id="578" r:id="rId13"/>
    <p:sldId id="577" r:id="rId14"/>
    <p:sldId id="579" r:id="rId15"/>
  </p:sldIdLst>
  <p:sldSz cx="9144000" cy="6858000" type="screen4x3"/>
  <p:notesSz cx="6794500" cy="9931400"/>
  <p:defaultTextStyle>
    <a:defPPr>
      <a:defRPr lang="fr-FR"/>
    </a:defPPr>
    <a:lvl1pPr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7C80"/>
    <a:srgbClr val="66FFCC"/>
    <a:srgbClr val="99FF99"/>
    <a:srgbClr val="FFCCFF"/>
    <a:srgbClr val="FF9900"/>
    <a:srgbClr val="FFFFCC"/>
    <a:srgbClr val="679E2A"/>
    <a:srgbClr val="000000"/>
    <a:srgbClr val="0033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59" autoAdjust="0"/>
    <p:restoredTop sz="94615" autoAdjust="0"/>
  </p:normalViewPr>
  <p:slideViewPr>
    <p:cSldViewPr>
      <p:cViewPr>
        <p:scale>
          <a:sx n="66" d="100"/>
          <a:sy n="66" d="100"/>
        </p:scale>
        <p:origin x="-1362" y="-1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"/>
    </p:cViewPr>
  </p:sorterViewPr>
  <p:notesViewPr>
    <p:cSldViewPr>
      <p:cViewPr varScale="1">
        <p:scale>
          <a:sx n="49" d="100"/>
          <a:sy n="49" d="100"/>
        </p:scale>
        <p:origin x="-2070" y="-114"/>
      </p:cViewPr>
      <p:guideLst>
        <p:guide orient="horz" pos="3128"/>
        <p:guide pos="2140"/>
      </p:guideLst>
    </p:cSldViewPr>
  </p:notes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10" Type="http://schemas.openxmlformats.org/officeDocument/2006/relationships/slide" Target="slides/slide4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TEMP\ESGARD\Acc%20RandD%20Sustainability\TIARA\TIARA%20proposal\Resources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TEMP\ESGARD\Acc%20RandD%20Sustainability\TIARA\TIARA%20proposal\Resource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/>
          <a:lstStyle/>
          <a:p>
            <a:pPr>
              <a:defRPr/>
            </a:pPr>
            <a:r>
              <a:rPr lang="fr-FR"/>
              <a:t>Direct Cost 7.01 M€</a:t>
            </a:r>
          </a:p>
        </c:rich>
      </c:tx>
      <c:layout/>
    </c:title>
    <c:plotArea>
      <c:layout/>
      <c:pieChart>
        <c:varyColors val="1"/>
        <c:ser>
          <c:idx val="0"/>
          <c:order val="0"/>
          <c:dPt>
            <c:idx val="0"/>
            <c:spPr>
              <a:solidFill>
                <a:srgbClr val="FF9900"/>
              </a:solidFill>
            </c:spPr>
          </c:dPt>
          <c:dPt>
            <c:idx val="1"/>
            <c:spPr>
              <a:solidFill>
                <a:srgbClr val="FFCCFF"/>
              </a:solidFill>
            </c:spPr>
          </c:dPt>
          <c:dPt>
            <c:idx val="2"/>
            <c:spPr>
              <a:solidFill>
                <a:srgbClr val="92D050"/>
              </a:solidFill>
            </c:spPr>
          </c:dPt>
          <c:dPt>
            <c:idx val="3"/>
            <c:spPr>
              <a:solidFill>
                <a:srgbClr val="FFFF66"/>
              </a:solidFill>
            </c:spPr>
          </c:dPt>
          <c:dLbls>
            <c:txPr>
              <a:bodyPr/>
              <a:lstStyle/>
              <a:p>
                <a:pPr>
                  <a:defRPr sz="1200" b="1"/>
                </a:pPr>
                <a:endParaRPr lang="fr-FR"/>
              </a:p>
            </c:txPr>
            <c:showCatName val="1"/>
            <c:showPercent val="1"/>
            <c:showLeaderLines val="1"/>
          </c:dLbls>
          <c:cat>
            <c:strRef>
              <c:f>'Summary True'!$B$47:$E$47</c:f>
              <c:strCache>
                <c:ptCount val="4"/>
                <c:pt idx="0">
                  <c:v>MGT</c:v>
                </c:pt>
                <c:pt idx="1">
                  <c:v>COORD</c:v>
                </c:pt>
                <c:pt idx="2">
                  <c:v>SUPP</c:v>
                </c:pt>
                <c:pt idx="3">
                  <c:v>RDT</c:v>
                </c:pt>
              </c:strCache>
            </c:strRef>
          </c:cat>
          <c:val>
            <c:numRef>
              <c:f>'Summary True'!$B$48:$E$48</c:f>
              <c:numCache>
                <c:formatCode>0</c:formatCode>
                <c:ptCount val="4"/>
                <c:pt idx="0">
                  <c:v>689.6</c:v>
                </c:pt>
                <c:pt idx="1">
                  <c:v>1475.5039999999999</c:v>
                </c:pt>
                <c:pt idx="2">
                  <c:v>2248.94</c:v>
                </c:pt>
                <c:pt idx="3">
                  <c:v>2597.1000000000004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</c:chart>
  <c:spPr>
    <a:solidFill>
      <a:srgbClr val="FFFFCC"/>
    </a:solidFill>
  </c:sp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title>
      <c:tx>
        <c:rich>
          <a:bodyPr/>
          <a:lstStyle/>
          <a:p>
            <a:pPr>
              <a:defRPr/>
            </a:pPr>
            <a:r>
              <a:rPr lang="fr-FR"/>
              <a:t>Total Cost 10.4 M€</a:t>
            </a:r>
          </a:p>
        </c:rich>
      </c:tx>
      <c:layout/>
    </c:title>
    <c:plotArea>
      <c:layout/>
      <c:pieChart>
        <c:varyColors val="1"/>
        <c:ser>
          <c:idx val="0"/>
          <c:order val="0"/>
          <c:dPt>
            <c:idx val="0"/>
            <c:spPr>
              <a:solidFill>
                <a:srgbClr val="00B0F0"/>
              </a:solidFill>
            </c:spPr>
          </c:dPt>
          <c:dPt>
            <c:idx val="1"/>
            <c:spPr>
              <a:solidFill>
                <a:srgbClr val="FFFF66"/>
              </a:solidFill>
            </c:spPr>
          </c:dPt>
          <c:dPt>
            <c:idx val="2"/>
            <c:spPr>
              <a:solidFill>
                <a:srgbClr val="FFCCFF"/>
              </a:solidFill>
            </c:spPr>
          </c:dPt>
          <c:dPt>
            <c:idx val="3"/>
            <c:spPr>
              <a:solidFill>
                <a:srgbClr val="FF9900"/>
              </a:solidFill>
            </c:spPr>
          </c:dPt>
          <c:dPt>
            <c:idx val="6"/>
            <c:spPr>
              <a:solidFill>
                <a:srgbClr val="FF7C80"/>
              </a:solidFill>
              <a:ln>
                <a:solidFill>
                  <a:srgbClr val="FF7C80"/>
                </a:solidFill>
              </a:ln>
            </c:spPr>
          </c:dPt>
          <c:dPt>
            <c:idx val="8"/>
            <c:spPr>
              <a:solidFill>
                <a:srgbClr val="66FFCC"/>
              </a:solidFill>
            </c:spPr>
          </c:dPt>
          <c:dPt>
            <c:idx val="9"/>
            <c:spPr>
              <a:solidFill>
                <a:srgbClr val="99FF99"/>
              </a:solidFill>
            </c:spPr>
          </c:dPt>
          <c:dLbls>
            <c:dLbl>
              <c:idx val="7"/>
              <c:layout>
                <c:manualLayout>
                  <c:x val="0.11129775444736074"/>
                  <c:y val="-1.1786358030547424E-3"/>
                </c:manualLayout>
              </c:layout>
              <c:showCatName val="1"/>
              <c:showPercent val="1"/>
            </c:dLbl>
            <c:txPr>
              <a:bodyPr/>
              <a:lstStyle/>
              <a:p>
                <a:pPr>
                  <a:defRPr sz="1100" b="1"/>
                </a:pPr>
                <a:endParaRPr lang="fr-FR"/>
              </a:p>
            </c:txPr>
            <c:showCatName val="1"/>
            <c:showPercent val="1"/>
            <c:showLeaderLines val="1"/>
          </c:dLbls>
          <c:cat>
            <c:strRef>
              <c:f>'[Resources.xlsx]Summary True'!$B$16:$K$16</c:f>
              <c:strCache>
                <c:ptCount val="10"/>
                <c:pt idx="0">
                  <c:v>WP1</c:v>
                </c:pt>
                <c:pt idx="1">
                  <c:v>WP2</c:v>
                </c:pt>
                <c:pt idx="2">
                  <c:v>WP3</c:v>
                </c:pt>
                <c:pt idx="3">
                  <c:v>WP4</c:v>
                </c:pt>
                <c:pt idx="4">
                  <c:v>WP5</c:v>
                </c:pt>
                <c:pt idx="5">
                  <c:v>WP6</c:v>
                </c:pt>
                <c:pt idx="6">
                  <c:v>WP7</c:v>
                </c:pt>
                <c:pt idx="7">
                  <c:v>WP8</c:v>
                </c:pt>
                <c:pt idx="8">
                  <c:v>WP9</c:v>
                </c:pt>
                <c:pt idx="9">
                  <c:v>WP10</c:v>
                </c:pt>
              </c:strCache>
            </c:strRef>
          </c:cat>
          <c:val>
            <c:numRef>
              <c:f>'[Resources.xlsx]Summary True'!$B$28:$K$28</c:f>
              <c:numCache>
                <c:formatCode>0.0</c:formatCode>
                <c:ptCount val="10"/>
                <c:pt idx="0">
                  <c:v>1007.8399999999997</c:v>
                </c:pt>
                <c:pt idx="1">
                  <c:v>1467.4002399999999</c:v>
                </c:pt>
                <c:pt idx="2">
                  <c:v>1119.0486800000001</c:v>
                </c:pt>
                <c:pt idx="3">
                  <c:v>1144.8486800000001</c:v>
                </c:pt>
                <c:pt idx="4">
                  <c:v>801.92223999999976</c:v>
                </c:pt>
                <c:pt idx="5">
                  <c:v>1170.8591199999998</c:v>
                </c:pt>
                <c:pt idx="6">
                  <c:v>1128.48</c:v>
                </c:pt>
                <c:pt idx="7">
                  <c:v>553.07500000000005</c:v>
                </c:pt>
                <c:pt idx="8">
                  <c:v>1390.72</c:v>
                </c:pt>
                <c:pt idx="9">
                  <c:v>646.56000000000006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</c:chart>
  <c:spPr>
    <a:solidFill>
      <a:srgbClr val="FFFFCC"/>
    </a:solidFill>
  </c:sp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endParaRPr lang="fr-FR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fld id="{F21F73CF-8A3D-4FEB-97FE-B9EB1D28CDC7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endParaRPr lang="fr-FR"/>
          </a:p>
        </p:txBody>
      </p:sp>
      <p:sp>
        <p:nvSpPr>
          <p:cNvPr id="1198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4400" y="746125"/>
            <a:ext cx="49657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198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8050"/>
            <a:ext cx="543560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198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fld id="{40BFFA65-E53C-4CA9-8014-17DE60736307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BFFA65-E53C-4CA9-8014-17DE60736307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CC48D1-1435-4A0D-8927-B8A5879706D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8D833-7539-474E-B78F-0671A455C7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778547-2CBA-482D-A8A5-D1EAF4BABB6E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471424-8239-4225-9273-FDAE7F9C2BA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C24BED-A090-46EC-8ECF-3C0BEDC89A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D55B3E-4D23-43F8-9AE1-F80373EA23D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TEMP\ESGARD\Acc RandD Sustainability\TIARA\Administration\TIARA-logo\Tiara 4Fond noir 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08832" y="0"/>
            <a:ext cx="2235168" cy="1117232"/>
          </a:xfrm>
          <a:prstGeom prst="rect">
            <a:avLst/>
          </a:prstGeom>
          <a:noFill/>
        </p:spPr>
      </p:pic>
      <p:pic>
        <p:nvPicPr>
          <p:cNvPr id="1027" name="Picture 3" descr="D:\TEMP\FP6\Documentation\CARE\phototheque\EUflag-2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4908" cy="1088371"/>
          </a:xfrm>
          <a:prstGeom prst="rect">
            <a:avLst/>
          </a:prstGeom>
          <a:noFill/>
        </p:spPr>
      </p:pic>
      <p:cxnSp>
        <p:nvCxnSpPr>
          <p:cNvPr id="9" name="Connecteur droit 8"/>
          <p:cNvCxnSpPr/>
          <p:nvPr userDrawn="1"/>
        </p:nvCxnSpPr>
        <p:spPr bwMode="auto">
          <a:xfrm rot="10800000">
            <a:off x="0" y="1092169"/>
            <a:ext cx="9144000" cy="36513"/>
          </a:xfrm>
          <a:prstGeom prst="line">
            <a:avLst/>
          </a:prstGeom>
          <a:ln>
            <a:solidFill>
              <a:srgbClr val="92D050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98112E-BFC3-4111-9823-8AC4D53B354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963267-490D-4E48-B23C-282C17163A77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B2FEA2-BB8F-40B2-A27A-2C421BF2A7C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8D8CDF-F950-41CE-BC14-B6DEE70EEA4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0402" name="Group 2"/>
          <p:cNvGrpSpPr>
            <a:grpSpLocks/>
          </p:cNvGrpSpPr>
          <p:nvPr/>
        </p:nvGrpSpPr>
        <p:grpSpPr bwMode="auto">
          <a:xfrm>
            <a:off x="0" y="908050"/>
            <a:ext cx="9132888" cy="152400"/>
            <a:chOff x="0" y="720"/>
            <a:chExt cx="5753" cy="144"/>
          </a:xfrm>
        </p:grpSpPr>
        <p:sp>
          <p:nvSpPr>
            <p:cNvPr id="230403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30404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3040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040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30407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30408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pic>
        <p:nvPicPr>
          <p:cNvPr id="1026" name="Picture 2" descr="D:\TEMP\ESGARD\Acc RandD Sustainability\TIARA\Administration\TIARA-logo\Tiara 4Fond noir 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45324" y="0"/>
            <a:ext cx="1898676" cy="949039"/>
          </a:xfrm>
          <a:prstGeom prst="rect">
            <a:avLst/>
          </a:prstGeom>
          <a:noFill/>
        </p:spPr>
      </p:pic>
      <p:pic>
        <p:nvPicPr>
          <p:cNvPr id="1027" name="Picture 3" descr="D:\TEMP\FP6\Documentation\CARE\phototheque\eu-flag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395369" cy="948095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863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10350" y="152400"/>
            <a:ext cx="2000250" cy="61722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152400"/>
            <a:ext cx="5848350" cy="61722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799FDB0C-E14E-451D-A2D5-FA056A6DC3C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8BD51CC0-2C69-49E9-84E7-70A32C1D26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4069F78A-4806-4066-9CD2-5E359E3BE1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7E0F73-B8EB-4700-8D55-EAEDE980531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1B5A64-DCA5-4A64-B97C-D8ECB4F4C63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F2887834-61A5-4870-B0E0-8B2ED475790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BE06D892-B0BB-4484-AE6E-4CD8B56199BB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E0BF127E-2598-436E-8499-F02644BC72F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AA12C650-2B7E-450B-8B81-68E3923179E4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2ACC9A23-4F05-4A49-A0DF-2030AED121D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9AE2325A-2FF6-4F60-8C56-A18B4A266FF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6.xml"/><Relationship Id="rId17" Type="http://schemas.openxmlformats.org/officeDocument/2006/relationships/image" Target="../media/image11.emf"/><Relationship Id="rId2" Type="http://schemas.openxmlformats.org/officeDocument/2006/relationships/slideLayout" Target="../slideLayouts/slideLayout58.xml"/><Relationship Id="rId16" Type="http://schemas.openxmlformats.org/officeDocument/2006/relationships/image" Target="../media/image10.jpeg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5" Type="http://schemas.openxmlformats.org/officeDocument/2006/relationships/image" Target="../media/image9.png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Relationship Id="rId14" Type="http://schemas.openxmlformats.org/officeDocument/2006/relationships/image" Target="../media/image8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3D15E6-C71C-414C-A639-A6D96048D94F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57DB52-783C-4356-8BFD-36F360A5A9BD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9378" name="Group 2"/>
          <p:cNvGrpSpPr>
            <a:grpSpLocks/>
          </p:cNvGrpSpPr>
          <p:nvPr/>
        </p:nvGrpSpPr>
        <p:grpSpPr bwMode="auto">
          <a:xfrm>
            <a:off x="11113" y="908050"/>
            <a:ext cx="9132887" cy="152400"/>
            <a:chOff x="0" y="720"/>
            <a:chExt cx="5753" cy="144"/>
          </a:xfrm>
        </p:grpSpPr>
        <p:sp>
          <p:nvSpPr>
            <p:cNvPr id="229379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29380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2938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152400"/>
            <a:ext cx="6557963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29382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066800"/>
            <a:ext cx="8001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29383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29384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sp>
        <p:nvSpPr>
          <p:cNvPr id="229385" name="Text Box 9"/>
          <p:cNvSpPr txBox="1">
            <a:spLocks noChangeArrowheads="1"/>
          </p:cNvSpPr>
          <p:nvPr/>
        </p:nvSpPr>
        <p:spPr bwMode="auto">
          <a:xfrm>
            <a:off x="6584950" y="6453188"/>
            <a:ext cx="2468563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600">
                <a:latin typeface="Arial Unicode MS" pitchFamily="34" charset="-128"/>
              </a:rPr>
              <a:t>CARE 05, 23/11/2005</a:t>
            </a:r>
          </a:p>
        </p:txBody>
      </p:sp>
      <p:sp>
        <p:nvSpPr>
          <p:cNvPr id="229386" name="Text Box 10"/>
          <p:cNvSpPr txBox="1">
            <a:spLocks noChangeArrowheads="1"/>
          </p:cNvSpPr>
          <p:nvPr/>
        </p:nvSpPr>
        <p:spPr bwMode="auto">
          <a:xfrm>
            <a:off x="611188" y="6453188"/>
            <a:ext cx="4298950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400">
                <a:latin typeface="Arial" charset="0"/>
              </a:rPr>
              <a:t>R. Losito, </a:t>
            </a:r>
            <a:r>
              <a:rPr lang="en-US" sz="1800" i="1"/>
              <a:t>The PHIN Photoinjector for CTF3</a:t>
            </a:r>
          </a:p>
        </p:txBody>
      </p:sp>
      <p:pic>
        <p:nvPicPr>
          <p:cNvPr id="229387" name="Picture 11" descr="logoPHIN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554913" y="0"/>
            <a:ext cx="1589087" cy="906463"/>
          </a:xfrm>
          <a:prstGeom prst="rect">
            <a:avLst/>
          </a:prstGeom>
          <a:noFill/>
        </p:spPr>
      </p:pic>
      <p:pic>
        <p:nvPicPr>
          <p:cNvPr id="229388" name="Picture 12" descr="AB-Logo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895350" cy="89535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0000FF"/>
        </a:buClr>
        <a:buSzPct val="80000"/>
        <a:buFont typeface="Symbol" pitchFamily="18" charset="2"/>
        <a:buChar char="¨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W"/>
        <a:defRPr sz="20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FC0128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096E9E-92D5-4629-89B0-E03185FBB6D6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500B01-8C2F-4587-AFD5-A5DEA97ED669}" type="datetimeFigureOut">
              <a:rPr lang="fr-FR" smtClean="0"/>
              <a:pPr/>
              <a:t>13/11/2009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8" name="Rectangle 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54775"/>
            <a:ext cx="2133600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FF"/>
                </a:solidFill>
                <a:latin typeface="+mn-lt"/>
              </a:defRPr>
            </a:lvl1pPr>
          </a:lstStyle>
          <a:p>
            <a:r>
              <a:rPr lang="fr-FR"/>
              <a:t>              </a:t>
            </a:r>
            <a:fld id="{CE710782-01FE-490E-95F7-3873E9C503F9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280579" name="Rectangle 3"/>
          <p:cNvSpPr>
            <a:spLocks noChangeArrowheads="1"/>
          </p:cNvSpPr>
          <p:nvPr userDrawn="1"/>
        </p:nvSpPr>
        <p:spPr bwMode="auto">
          <a:xfrm>
            <a:off x="730250" y="6484938"/>
            <a:ext cx="1482725" cy="37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 i="1">
                <a:solidFill>
                  <a:srgbClr val="0000FF"/>
                </a:solidFill>
                <a:latin typeface="Arial" charset="0"/>
              </a:rPr>
              <a:t>Bernard  Visentin</a:t>
            </a:r>
          </a:p>
        </p:txBody>
      </p:sp>
      <p:pic>
        <p:nvPicPr>
          <p:cNvPr id="280580" name="Picture 4" descr="barre2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88925" y="6092825"/>
            <a:ext cx="8855075" cy="431800"/>
          </a:xfrm>
          <a:prstGeom prst="rect">
            <a:avLst/>
          </a:prstGeom>
          <a:noFill/>
        </p:spPr>
      </p:pic>
      <p:sp>
        <p:nvSpPr>
          <p:cNvPr id="280581" name="Rectangle 5"/>
          <p:cNvSpPr>
            <a:spLocks noChangeArrowheads="1"/>
          </p:cNvSpPr>
          <p:nvPr userDrawn="1"/>
        </p:nvSpPr>
        <p:spPr bwMode="auto">
          <a:xfrm>
            <a:off x="2679700" y="6496050"/>
            <a:ext cx="40703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>
                <a:solidFill>
                  <a:srgbClr val="0000FF"/>
                </a:solidFill>
                <a:latin typeface="Arial" charset="0"/>
              </a:rPr>
              <a:t>      Annual Meeting                  CERN – 23/11/ 2005</a:t>
            </a:r>
          </a:p>
        </p:txBody>
      </p:sp>
      <p:pic>
        <p:nvPicPr>
          <p:cNvPr id="280582" name="Picture 6" descr="logoCARE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327525" y="6381750"/>
            <a:ext cx="677863" cy="419100"/>
          </a:xfrm>
          <a:prstGeom prst="rect">
            <a:avLst/>
          </a:prstGeom>
          <a:noFill/>
        </p:spPr>
      </p:pic>
      <p:grpSp>
        <p:nvGrpSpPr>
          <p:cNvPr id="280583" name="Group 7"/>
          <p:cNvGrpSpPr>
            <a:grpSpLocks/>
          </p:cNvGrpSpPr>
          <p:nvPr userDrawn="1"/>
        </p:nvGrpSpPr>
        <p:grpSpPr bwMode="auto">
          <a:xfrm>
            <a:off x="150813" y="177800"/>
            <a:ext cx="8834437" cy="503238"/>
            <a:chOff x="105" y="165"/>
            <a:chExt cx="5565" cy="317"/>
          </a:xfrm>
        </p:grpSpPr>
        <p:pic>
          <p:nvPicPr>
            <p:cNvPr id="280584" name="Picture 8" descr="barre"/>
            <p:cNvPicPr>
              <a:picLocks noChangeAspect="1" noChangeArrowheads="1"/>
            </p:cNvPicPr>
            <p:nvPr userDrawn="1"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105" y="220"/>
              <a:ext cx="5565" cy="262"/>
            </a:xfrm>
            <a:prstGeom prst="rect">
              <a:avLst/>
            </a:prstGeom>
            <a:noFill/>
          </p:spPr>
        </p:pic>
        <p:pic>
          <p:nvPicPr>
            <p:cNvPr id="280585" name="Picture 9" descr="elan"/>
            <p:cNvPicPr>
              <a:picLocks noChangeAspect="1" noChangeArrowheads="1"/>
            </p:cNvPicPr>
            <p:nvPr userDrawn="1"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2370" y="165"/>
              <a:ext cx="1069" cy="309"/>
            </a:xfrm>
            <a:prstGeom prst="rect">
              <a:avLst/>
            </a:prstGeom>
            <a:noFill/>
          </p:spPr>
        </p:pic>
      </p:grpSp>
      <p:pic>
        <p:nvPicPr>
          <p:cNvPr id="280586" name="Picture 10"/>
          <p:cNvPicPr>
            <a:picLocks noChangeAspect="1" noChangeArrowheads="1"/>
          </p:cNvPicPr>
          <p:nvPr userDrawn="1"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95250" y="768350"/>
            <a:ext cx="57785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5" name="Text Box 5"/>
          <p:cNvSpPr txBox="1">
            <a:spLocks noChangeArrowheads="1"/>
          </p:cNvSpPr>
          <p:nvPr/>
        </p:nvSpPr>
        <p:spPr bwMode="auto">
          <a:xfrm>
            <a:off x="6722380" y="1166813"/>
            <a:ext cx="223657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 dirty="0" smtClean="0"/>
              <a:t>WP Leaders meeting</a:t>
            </a:r>
          </a:p>
          <a:p>
            <a:r>
              <a:rPr lang="en-US" sz="1800" b="1" dirty="0" smtClean="0"/>
              <a:t>R</a:t>
            </a:r>
            <a:r>
              <a:rPr lang="en-US" sz="1800" b="1" dirty="0"/>
              <a:t>. Aleksan</a:t>
            </a:r>
          </a:p>
          <a:p>
            <a:r>
              <a:rPr lang="en-US" sz="1800" b="1" dirty="0" smtClean="0"/>
              <a:t>November 13</a:t>
            </a:r>
            <a:r>
              <a:rPr lang="en-US" sz="1800" b="1" baseline="30000" dirty="0" smtClean="0"/>
              <a:t>th</a:t>
            </a:r>
            <a:r>
              <a:rPr lang="en-US" sz="1800" b="1" dirty="0" smtClean="0"/>
              <a:t>, </a:t>
            </a:r>
            <a:r>
              <a:rPr lang="en-US" sz="1800" b="1" dirty="0"/>
              <a:t>2009</a:t>
            </a:r>
            <a:endParaRPr lang="fr-FR" sz="1800" b="1" dirty="0"/>
          </a:p>
        </p:txBody>
      </p:sp>
      <p:sp>
        <p:nvSpPr>
          <p:cNvPr id="133144" name="Text Box 24"/>
          <p:cNvSpPr txBox="1">
            <a:spLocks noChangeArrowheads="1"/>
          </p:cNvSpPr>
          <p:nvPr/>
        </p:nvSpPr>
        <p:spPr bwMode="auto">
          <a:xfrm>
            <a:off x="2330995" y="0"/>
            <a:ext cx="3861955" cy="1015663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60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TIARA-PP</a:t>
            </a:r>
            <a:endParaRPr 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D:\TEMP\ESGARD\Acc RandD Sustainability\TIARA\Administration\TIARA-logo\Tiara 4Fond noir 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87440"/>
            <a:ext cx="9144000" cy="4570560"/>
          </a:xfrm>
          <a:prstGeom prst="rect">
            <a:avLst/>
          </a:prstGeom>
          <a:noFill/>
        </p:spPr>
      </p:pic>
      <p:sp>
        <p:nvSpPr>
          <p:cNvPr id="6" name="Text Box 28"/>
          <p:cNvSpPr txBox="1">
            <a:spLocks noChangeArrowheads="1"/>
          </p:cNvSpPr>
          <p:nvPr/>
        </p:nvSpPr>
        <p:spPr bwMode="auto">
          <a:xfrm>
            <a:off x="6507189" y="5476921"/>
            <a:ext cx="187583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 algn="l">
              <a:buFontTx/>
              <a:buAutoNum type="arabicPeriod"/>
            </a:pPr>
            <a:r>
              <a:rPr lang="en-US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Schedule</a:t>
            </a:r>
          </a:p>
          <a:p>
            <a:pPr marL="457200" indent="-457200" algn="l">
              <a:buFontTx/>
              <a:buAutoNum type="arabicPeriod"/>
            </a:pPr>
            <a:r>
              <a:rPr lang="en-US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Budget</a:t>
            </a:r>
          </a:p>
          <a:p>
            <a:pPr marL="457200" indent="-457200" algn="l">
              <a:buFontTx/>
              <a:buAutoNum type="arabicPeriod"/>
            </a:pPr>
            <a:r>
              <a:rPr lang="en-US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Guidelines</a:t>
            </a:r>
            <a:endParaRPr lang="en-US" b="1" dirty="0">
              <a:solidFill>
                <a:schemeClr val="hlin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 Box 24"/>
          <p:cNvSpPr txBox="1">
            <a:spLocks noChangeArrowheads="1"/>
          </p:cNvSpPr>
          <p:nvPr/>
        </p:nvSpPr>
        <p:spPr bwMode="auto">
          <a:xfrm>
            <a:off x="3408396" y="1311246"/>
            <a:ext cx="1595309" cy="646331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Budget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Box 24"/>
          <p:cNvSpPr txBox="1">
            <a:spLocks noChangeArrowheads="1"/>
          </p:cNvSpPr>
          <p:nvPr/>
        </p:nvSpPr>
        <p:spPr bwMode="auto">
          <a:xfrm>
            <a:off x="3289324" y="252369"/>
            <a:ext cx="1954382" cy="646331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Schedule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leau 3"/>
          <p:cNvGraphicFramePr>
            <a:graphicFrameLocks noGrp="1"/>
          </p:cNvGraphicFramePr>
          <p:nvPr/>
        </p:nvGraphicFramePr>
        <p:xfrm>
          <a:off x="44387" y="1213085"/>
          <a:ext cx="9099613" cy="5293765"/>
        </p:xfrm>
        <a:graphic>
          <a:graphicData uri="http://schemas.openxmlformats.org/drawingml/2006/table">
            <a:tbl>
              <a:tblPr/>
              <a:tblGrid>
                <a:gridCol w="1022365"/>
                <a:gridCol w="6353261"/>
                <a:gridCol w="1723987"/>
              </a:tblGrid>
              <a:tr h="25559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Date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Deliverable 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Responsible persons 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9163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25/9/2009</a:t>
                      </a:r>
                      <a:endParaRPr lang="fr-FR" sz="1600" dirty="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Finalization of the Proposal Editing Group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 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7968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2/10/2009</a:t>
                      </a:r>
                      <a:endParaRPr lang="fr-FR" sz="1600" dirty="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Formation of Editing Group for each WP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WP </a:t>
                      </a:r>
                      <a:r>
                        <a:rPr lang="en-US" sz="1400" b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PE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73724"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5/10/2009</a:t>
                      </a:r>
                      <a:endParaRPr lang="fr-FR" sz="1600" dirty="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Meeting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of Proposal Editing Group (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leaders)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 err="1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PE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72992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Presentation of Draft Structure of the WP sections for the proposal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WP PE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20755"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12/10/2009</a:t>
                      </a:r>
                      <a:endParaRPr lang="fr-FR" sz="1600" dirty="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Initial version of the WP sections for the proposal, including detailed description, task breakdown, list of deliverables and milestones, Gantt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chart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WP PE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91633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Initial version of the general sections for the proposal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989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14/10/2009</a:t>
                      </a:r>
                      <a:endParaRPr lang="fr-FR" sz="1600" dirty="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Meeting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of Proposal Editing Group (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leaders)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 err="1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PE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5379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fr-FR" sz="1600" b="1" dirty="0" smtClean="0"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28/10/2009</a:t>
                      </a:r>
                      <a:endParaRPr lang="fr-FR" sz="1600" b="1" dirty="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Advanced WP documents,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(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description, task,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deliverables, milestones, Gantt </a:t>
                      </a:r>
                      <a:endParaRPr lang="fr-FR" sz="1600" dirty="0" smtClean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fr-FR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WP PE</a:t>
                      </a:r>
                      <a:endParaRPr lang="fr-FR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3815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2/11/2009</a:t>
                      </a:r>
                      <a:endParaRPr lang="fr-FR" sz="1600" dirty="0">
                        <a:solidFill>
                          <a:schemeClr val="bg1">
                            <a:lumMod val="65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Meeting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of TIARA Contractors + Proposal Editing Group (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leaders)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Contractors 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+ </a:t>
                      </a:r>
                      <a:r>
                        <a:rPr lang="en-US" sz="1400" b="1" dirty="0" err="1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PE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832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66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9/11/2009</a:t>
                      </a:r>
                      <a:endParaRPr lang="fr-FR" sz="1600" dirty="0">
                        <a:solidFill>
                          <a:srgbClr val="FF66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Final WP documents, including description, task breakdown, list of deliverables and milestones, Gantt chart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WP PE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94689"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FF66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13/11/2009</a:t>
                      </a:r>
                      <a:endParaRPr lang="fr-FR" sz="1600" dirty="0">
                        <a:solidFill>
                          <a:srgbClr val="FF66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Meeting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of Proposal Editing Group (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leaders)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 err="1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PE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91633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Initial integration of the full TIARA proposal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832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FF66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20/11/2009</a:t>
                      </a:r>
                      <a:endParaRPr lang="fr-FR" sz="1600" dirty="0">
                        <a:solidFill>
                          <a:srgbClr val="FF66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Reserved date for meeting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of Proposal Editing Group (backup; will be used in case of crisis)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 err="1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PE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17581"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25/11/2009</a:t>
                      </a:r>
                      <a:endParaRPr lang="fr-FR" sz="1600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Final integration of all section of the proposal ready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91633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Initial Electronic submission of TIARA-PP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4777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2/12/2009</a:t>
                      </a:r>
                      <a:endParaRPr lang="fr-FR" sz="1800" dirty="0">
                        <a:solidFill>
                          <a:srgbClr val="C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Final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minor correction </a:t>
                      </a:r>
                      <a:r>
                        <a:rPr lang="fr-FR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&amp; </a:t>
                      </a:r>
                      <a:r>
                        <a:rPr lang="en-US" sz="16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Final 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Electronic submission of </a:t>
                      </a:r>
                      <a:r>
                        <a:rPr lang="en-US" sz="16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TIARA-PP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167343" y="117220"/>
            <a:ext cx="4198585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Summary Personnel</a:t>
            </a:r>
          </a:p>
        </p:txBody>
      </p:sp>
      <p:graphicFrame>
        <p:nvGraphicFramePr>
          <p:cNvPr id="5" name="Tableau 4"/>
          <p:cNvGraphicFramePr>
            <a:graphicFrameLocks noGrp="1"/>
          </p:cNvGraphicFramePr>
          <p:nvPr/>
        </p:nvGraphicFramePr>
        <p:xfrm>
          <a:off x="190440" y="1566837"/>
          <a:ext cx="8763120" cy="4044950"/>
        </p:xfrm>
        <a:graphic>
          <a:graphicData uri="http://schemas.openxmlformats.org/drawingml/2006/table">
            <a:tbl>
              <a:tblPr/>
              <a:tblGrid>
                <a:gridCol w="803286"/>
                <a:gridCol w="657234"/>
                <a:gridCol w="730260"/>
                <a:gridCol w="730260"/>
                <a:gridCol w="730260"/>
                <a:gridCol w="730260"/>
                <a:gridCol w="730260"/>
                <a:gridCol w="730260"/>
                <a:gridCol w="730260"/>
                <a:gridCol w="730260"/>
                <a:gridCol w="730260"/>
                <a:gridCol w="730260"/>
              </a:tblGrid>
              <a:tr h="156713">
                <a:tc>
                  <a:txBody>
                    <a:bodyPr/>
                    <a:lstStyle/>
                    <a:p>
                      <a:pPr algn="l" fontAlgn="b"/>
                      <a:r>
                        <a:rPr lang="fr-FR" sz="2000" b="0" i="0" u="none" strike="noStrike" dirty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p.-m.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2000" b="1" i="0" u="none" strike="noStrike" dirty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WP1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2000" b="1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WP2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2000" b="1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WP3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2000" b="1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WP4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2000" b="1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WP5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2000" b="1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WP6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2000" b="1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WP7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2000" b="1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WP8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2000" b="1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WP9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2000" b="1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WP10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2000" b="1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sum</a:t>
                      </a:r>
                    </a:p>
                  </a:txBody>
                  <a:tcPr marL="6350" marR="6350" marT="635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49250">
                <a:tc>
                  <a:txBody>
                    <a:bodyPr/>
                    <a:lstStyle/>
                    <a:p>
                      <a:pPr algn="l" fontAlgn="b"/>
                      <a:r>
                        <a:rPr lang="fr-FR" sz="2000" b="0" i="0" u="none" strike="noStrike" dirty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CEA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90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130</a:t>
                      </a:r>
                    </a:p>
                  </a:txBody>
                  <a:tcPr marL="6350" marR="6350" marT="635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49250">
                <a:tc>
                  <a:txBody>
                    <a:bodyPr/>
                    <a:lstStyle/>
                    <a:p>
                      <a:pPr algn="l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CERN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103</a:t>
                      </a:r>
                    </a:p>
                  </a:txBody>
                  <a:tcPr marL="6350" marR="6350" marT="635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49250">
                <a:tc>
                  <a:txBody>
                    <a:bodyPr/>
                    <a:lstStyle/>
                    <a:p>
                      <a:pPr algn="l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CNRS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79</a:t>
                      </a:r>
                    </a:p>
                  </a:txBody>
                  <a:tcPr marL="6350" marR="6350" marT="635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49250">
                <a:tc>
                  <a:txBody>
                    <a:bodyPr/>
                    <a:lstStyle/>
                    <a:p>
                      <a:pPr algn="l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CIEMAT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32</a:t>
                      </a:r>
                    </a:p>
                  </a:txBody>
                  <a:tcPr marL="6350" marR="6350" marT="635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49250">
                <a:tc>
                  <a:txBody>
                    <a:bodyPr/>
                    <a:lstStyle/>
                    <a:p>
                      <a:pPr algn="l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DESY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42</a:t>
                      </a:r>
                    </a:p>
                  </a:txBody>
                  <a:tcPr marL="6350" marR="6350" marT="635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49250">
                <a:tc>
                  <a:txBody>
                    <a:bodyPr/>
                    <a:lstStyle/>
                    <a:p>
                      <a:pPr algn="l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GSI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35</a:t>
                      </a:r>
                    </a:p>
                  </a:txBody>
                  <a:tcPr marL="6350" marR="6350" marT="635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49250">
                <a:tc>
                  <a:txBody>
                    <a:bodyPr/>
                    <a:lstStyle/>
                    <a:p>
                      <a:pPr algn="l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INFN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107</a:t>
                      </a:r>
                    </a:p>
                  </a:txBody>
                  <a:tcPr marL="6350" marR="6350" marT="635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49250">
                <a:tc>
                  <a:txBody>
                    <a:bodyPr/>
                    <a:lstStyle/>
                    <a:p>
                      <a:pPr algn="l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PSI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107</a:t>
                      </a:r>
                    </a:p>
                  </a:txBody>
                  <a:tcPr marL="6350" marR="6350" marT="635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49250">
                <a:tc>
                  <a:txBody>
                    <a:bodyPr/>
                    <a:lstStyle/>
                    <a:p>
                      <a:pPr algn="l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STFC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74</a:t>
                      </a:r>
                    </a:p>
                  </a:txBody>
                  <a:tcPr marL="6350" marR="6350" marT="635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49250">
                <a:tc>
                  <a:txBody>
                    <a:bodyPr/>
                    <a:lstStyle/>
                    <a:p>
                      <a:pPr algn="l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UPP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48</a:t>
                      </a:r>
                    </a:p>
                  </a:txBody>
                  <a:tcPr marL="6350" marR="6350" marT="635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56713">
                <a:tc>
                  <a:txBody>
                    <a:bodyPr/>
                    <a:lstStyle/>
                    <a:p>
                      <a:pPr algn="l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IFJ PAN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 dirty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 dirty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28</a:t>
                      </a:r>
                    </a:p>
                  </a:txBody>
                  <a:tcPr marL="6350" marR="6350" marT="635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64175">
                <a:tc>
                  <a:txBody>
                    <a:bodyPr/>
                    <a:lstStyle/>
                    <a:p>
                      <a:pPr algn="l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Total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90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116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82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89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64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82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 dirty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66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 dirty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42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 dirty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87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 dirty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67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0" i="0" u="none" strike="noStrike" dirty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785</a:t>
                      </a:r>
                    </a:p>
                  </a:txBody>
                  <a:tcPr marL="6350" marR="6350" marT="635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989740" y="76505"/>
            <a:ext cx="2386487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Total Costs</a:t>
            </a:r>
          </a:p>
        </p:txBody>
      </p:sp>
      <p:sp>
        <p:nvSpPr>
          <p:cNvPr id="8294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fr-F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fr-F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82946" name="Rectangle 2"/>
          <p:cNvSpPr>
            <a:spLocks noChangeArrowheads="1"/>
          </p:cNvSpPr>
          <p:nvPr/>
        </p:nvSpPr>
        <p:spPr bwMode="auto">
          <a:xfrm>
            <a:off x="0" y="0"/>
            <a:ext cx="3017838" cy="7938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graphicFrame>
        <p:nvGraphicFramePr>
          <p:cNvPr id="7" name="Tableau 6"/>
          <p:cNvGraphicFramePr>
            <a:graphicFrameLocks noGrp="1"/>
          </p:cNvGraphicFramePr>
          <p:nvPr/>
        </p:nvGraphicFramePr>
        <p:xfrm>
          <a:off x="2" y="1968477"/>
          <a:ext cx="8917044" cy="4114800"/>
        </p:xfrm>
        <a:graphic>
          <a:graphicData uri="http://schemas.openxmlformats.org/drawingml/2006/table">
            <a:tbl>
              <a:tblPr/>
              <a:tblGrid>
                <a:gridCol w="743087"/>
                <a:gridCol w="743087"/>
                <a:gridCol w="743087"/>
                <a:gridCol w="743087"/>
                <a:gridCol w="743087"/>
                <a:gridCol w="743087"/>
                <a:gridCol w="743087"/>
                <a:gridCol w="743087"/>
                <a:gridCol w="743087"/>
                <a:gridCol w="743087"/>
                <a:gridCol w="743087"/>
                <a:gridCol w="743087"/>
              </a:tblGrid>
              <a:tr h="297223"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Total </a:t>
                      </a:r>
                      <a:r>
                        <a:rPr lang="fr-FR" sz="1800" b="1" i="0" u="none" strike="noStrike" dirty="0" err="1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cost</a:t>
                      </a:r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 (k€)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WP1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WP2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WP3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WP4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WP5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WP6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WP7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WP8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WP9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WP10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sum</a:t>
                      </a:r>
                    </a:p>
                  </a:txBody>
                  <a:tcPr marL="0" marR="0" marT="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68877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CEA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1008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310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1591,84</a:t>
                      </a:r>
                    </a:p>
                  </a:txBody>
                  <a:tcPr marL="0" marR="0" marT="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68877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CERN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215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344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215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271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226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1782,72</a:t>
                      </a:r>
                    </a:p>
                  </a:txBody>
                  <a:tcPr marL="0" marR="0" marT="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68877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CNRS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205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256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863,68</a:t>
                      </a:r>
                    </a:p>
                  </a:txBody>
                  <a:tcPr marL="0" marR="0" marT="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68877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CIEMAT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313,10</a:t>
                      </a:r>
                    </a:p>
                  </a:txBody>
                  <a:tcPr marL="0" marR="0" marT="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68877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DESY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298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611,36</a:t>
                      </a:r>
                    </a:p>
                  </a:txBody>
                  <a:tcPr marL="0" marR="0" marT="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68877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GSI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428,80</a:t>
                      </a:r>
                    </a:p>
                  </a:txBody>
                  <a:tcPr marL="0" marR="0" marT="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68877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INFN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243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1139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1733,12</a:t>
                      </a:r>
                    </a:p>
                  </a:txBody>
                  <a:tcPr marL="0" marR="0" marT="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68877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PSI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821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228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1572,12</a:t>
                      </a:r>
                    </a:p>
                  </a:txBody>
                  <a:tcPr marL="0" marR="0" marT="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68877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STFC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365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863,30</a:t>
                      </a:r>
                    </a:p>
                  </a:txBody>
                  <a:tcPr marL="0" marR="0" marT="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68877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UPP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399,36</a:t>
                      </a:r>
                    </a:p>
                  </a:txBody>
                  <a:tcPr marL="0" marR="0" marT="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77320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IFJ PAN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271,36</a:t>
                      </a:r>
                    </a:p>
                  </a:txBody>
                  <a:tcPr marL="0" marR="0" marT="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77320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Total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1008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1467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1119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1145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802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1171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1128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553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1391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647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10431</a:t>
                      </a:r>
                    </a:p>
                  </a:txBody>
                  <a:tcPr marL="0" marR="0" marT="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96556" y="76505"/>
            <a:ext cx="3172856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TIARA Budget</a:t>
            </a:r>
          </a:p>
        </p:txBody>
      </p:sp>
      <p:graphicFrame>
        <p:nvGraphicFramePr>
          <p:cNvPr id="24" name="Graphique 23"/>
          <p:cNvGraphicFramePr/>
          <p:nvPr/>
        </p:nvGraphicFramePr>
        <p:xfrm>
          <a:off x="1" y="2078020"/>
          <a:ext cx="4452880" cy="41513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5" name="Graphique 24"/>
          <p:cNvGraphicFramePr/>
          <p:nvPr/>
        </p:nvGraphicFramePr>
        <p:xfrm>
          <a:off x="4572000" y="2078020"/>
          <a:ext cx="4572000" cy="42084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667185" y="-3222"/>
            <a:ext cx="3031599" cy="1200329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Guidelines for </a:t>
            </a:r>
          </a:p>
          <a:p>
            <a:r>
              <a:rPr lang="en-US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final write up</a:t>
            </a:r>
            <a:endParaRPr lang="en-US" sz="36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74648" y="4419451"/>
            <a:ext cx="412151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sz="2400" b="1" dirty="0" smtClean="0">
                <a:solidFill>
                  <a:schemeClr val="bg1"/>
                </a:solidFill>
              </a:rPr>
              <a:t>Manpower</a:t>
            </a:r>
          </a:p>
          <a:p>
            <a:pPr algn="l">
              <a:buFont typeface="Wingdings" pitchFamily="2" charset="2"/>
              <a:buChar char="v"/>
            </a:pP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only</a:t>
            </a:r>
            <a:r>
              <a:rPr lang="fr-FR" sz="2400" b="1" dirty="0" smtClean="0">
                <a:solidFill>
                  <a:schemeClr val="bg1"/>
                </a:solidFill>
              </a:rPr>
              <a:t> round </a:t>
            </a:r>
            <a:r>
              <a:rPr lang="fr-FR" sz="2400" b="1" dirty="0" err="1" smtClean="0">
                <a:solidFill>
                  <a:schemeClr val="bg1"/>
                </a:solidFill>
              </a:rPr>
              <a:t>numbers</a:t>
            </a:r>
            <a:endParaRPr lang="fr-FR" sz="2400" b="1" dirty="0" smtClean="0">
              <a:solidFill>
                <a:schemeClr val="bg1"/>
              </a:solidFill>
            </a:endParaRPr>
          </a:p>
          <a:p>
            <a:pPr algn="l">
              <a:buFont typeface="Wingdings" pitchFamily="2" charset="2"/>
              <a:buChar char="v"/>
            </a:pPr>
            <a:r>
              <a:rPr lang="fr-FR" sz="2400" b="1" dirty="0" smtClean="0">
                <a:solidFill>
                  <a:schemeClr val="bg1"/>
                </a:solidFill>
              </a:rPr>
              <a:t> In WP (3-6) </a:t>
            </a:r>
            <a:r>
              <a:rPr lang="fr-FR" sz="2400" b="1" dirty="0" err="1" smtClean="0">
                <a:solidFill>
                  <a:schemeClr val="bg1"/>
                </a:solidFill>
              </a:rPr>
              <a:t>may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be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too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low</a:t>
            </a:r>
            <a:endParaRPr lang="fr-FR" sz="2400" b="1" dirty="0" smtClean="0">
              <a:solidFill>
                <a:schemeClr val="bg1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74648" y="1530324"/>
            <a:ext cx="25355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sz="2400" b="1" dirty="0" err="1" smtClean="0">
                <a:solidFill>
                  <a:schemeClr val="bg1"/>
                </a:solidFill>
              </a:rPr>
              <a:t>Text</a:t>
            </a:r>
            <a:r>
              <a:rPr lang="fr-FR" sz="2400" b="1" dirty="0" smtClean="0">
                <a:solidFill>
                  <a:schemeClr val="bg1"/>
                </a:solidFill>
              </a:rPr>
              <a:t>: ARIAL 11pt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8" name="Étoile à 4 branches 7"/>
          <p:cNvSpPr/>
          <p:nvPr/>
        </p:nvSpPr>
        <p:spPr bwMode="auto">
          <a:xfrm>
            <a:off x="226953" y="1566837"/>
            <a:ext cx="438156" cy="401643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9" name="Étoile à 4 branches 8"/>
          <p:cNvSpPr/>
          <p:nvPr/>
        </p:nvSpPr>
        <p:spPr bwMode="auto">
          <a:xfrm>
            <a:off x="263466" y="4455964"/>
            <a:ext cx="438156" cy="401643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774648" y="2479662"/>
            <a:ext cx="78454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sz="2400" b="1" dirty="0" err="1" smtClean="0">
                <a:solidFill>
                  <a:schemeClr val="bg1"/>
                </a:solidFill>
              </a:rPr>
              <a:t>Organization</a:t>
            </a:r>
            <a:endParaRPr lang="fr-FR" sz="2400" b="1" dirty="0" smtClean="0">
              <a:solidFill>
                <a:schemeClr val="bg1"/>
              </a:solidFill>
            </a:endParaRPr>
          </a:p>
          <a:p>
            <a:pPr algn="l">
              <a:buFont typeface="Wingdings" pitchFamily="2" charset="2"/>
              <a:buChar char="v"/>
            </a:pPr>
            <a:r>
              <a:rPr lang="fr-FR" sz="2400" b="1" dirty="0" smtClean="0">
                <a:solidFill>
                  <a:schemeClr val="bg1"/>
                </a:solidFill>
              </a:rPr>
              <a:t> Formation of TIC (TIARA Infrastructure Committee?</a:t>
            </a:r>
          </a:p>
          <a:p>
            <a:pPr algn="l"/>
            <a:r>
              <a:rPr lang="fr-FR" sz="2400" b="1" dirty="0" smtClean="0">
                <a:solidFill>
                  <a:schemeClr val="bg1"/>
                </a:solidFill>
              </a:rPr>
              <a:t>     Leaders of WP3 , WP7, WP8, WP9, WP10</a:t>
            </a:r>
          </a:p>
          <a:p>
            <a:pPr algn="l"/>
            <a:r>
              <a:rPr lang="fr-FR" sz="2400" b="1" dirty="0" smtClean="0">
                <a:solidFill>
                  <a:schemeClr val="bg1"/>
                </a:solidFill>
              </a:rPr>
              <a:t>     </a:t>
            </a:r>
            <a:r>
              <a:rPr lang="fr-FR" sz="2400" b="1" dirty="0" err="1" smtClean="0">
                <a:solidFill>
                  <a:schemeClr val="bg1"/>
                </a:solidFill>
              </a:rPr>
              <a:t>Draw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lessons</a:t>
            </a:r>
            <a:r>
              <a:rPr lang="fr-FR" sz="2400" b="1" dirty="0" smtClean="0">
                <a:solidFill>
                  <a:schemeClr val="bg1"/>
                </a:solidFill>
              </a:rPr>
              <a:t> on collaborative upgrade of R&amp;D </a:t>
            </a:r>
            <a:r>
              <a:rPr lang="fr-FR" sz="2400" b="1" dirty="0" err="1" smtClean="0">
                <a:solidFill>
                  <a:schemeClr val="bg1"/>
                </a:solidFill>
              </a:rPr>
              <a:t>infrast</a:t>
            </a:r>
            <a:r>
              <a:rPr lang="fr-FR" sz="2400" b="1" dirty="0" smtClean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4" name="Étoile à 4 branches 13"/>
          <p:cNvSpPr/>
          <p:nvPr/>
        </p:nvSpPr>
        <p:spPr bwMode="auto">
          <a:xfrm>
            <a:off x="263466" y="2516175"/>
            <a:ext cx="438156" cy="401643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667185" y="-3222"/>
            <a:ext cx="3031599" cy="1200329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Guidelines for </a:t>
            </a:r>
          </a:p>
          <a:p>
            <a:r>
              <a:rPr lang="en-US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final write up</a:t>
            </a:r>
            <a:endParaRPr lang="en-US" sz="36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74648" y="4406846"/>
            <a:ext cx="831516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sz="2400" b="1" dirty="0" smtClean="0">
                <a:solidFill>
                  <a:schemeClr val="bg1"/>
                </a:solidFill>
              </a:rPr>
              <a:t>Gantt </a:t>
            </a:r>
            <a:r>
              <a:rPr lang="fr-FR" sz="2400" b="1" dirty="0" err="1" smtClean="0">
                <a:solidFill>
                  <a:schemeClr val="bg1"/>
                </a:solidFill>
              </a:rPr>
              <a:t>Chart</a:t>
            </a:r>
            <a:r>
              <a:rPr lang="fr-FR" sz="2400" b="1" dirty="0" smtClean="0">
                <a:solidFill>
                  <a:schemeClr val="bg1"/>
                </a:solidFill>
              </a:rPr>
              <a:t>: </a:t>
            </a:r>
          </a:p>
          <a:p>
            <a:pPr algn="l">
              <a:buFont typeface="Wingdings" pitchFamily="2" charset="2"/>
              <a:buChar char="v"/>
            </a:pP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start</a:t>
            </a:r>
            <a:r>
              <a:rPr lang="fr-FR" sz="2400" b="1" dirty="0" smtClean="0">
                <a:solidFill>
                  <a:schemeClr val="bg1"/>
                </a:solidFill>
              </a:rPr>
              <a:t> date 1/1/2010</a:t>
            </a:r>
          </a:p>
          <a:p>
            <a:pPr algn="l">
              <a:buFont typeface="Wingdings" pitchFamily="2" charset="2"/>
              <a:buChar char="v"/>
            </a:pPr>
            <a:r>
              <a:rPr lang="fr-FR" sz="2400" b="1" dirty="0" smtClean="0">
                <a:solidFill>
                  <a:schemeClr val="bg1"/>
                </a:solidFill>
              </a:rPr>
              <a:t> no dates </a:t>
            </a:r>
            <a:r>
              <a:rPr lang="fr-FR" sz="2400" b="1" dirty="0" err="1" smtClean="0">
                <a:solidFill>
                  <a:schemeClr val="bg1"/>
                </a:solidFill>
              </a:rPr>
              <a:t>nor</a:t>
            </a:r>
            <a:r>
              <a:rPr lang="fr-FR" sz="2400" b="1" dirty="0" smtClean="0">
                <a:solidFill>
                  <a:schemeClr val="bg1"/>
                </a:solidFill>
              </a:rPr>
              <a:t> items on </a:t>
            </a:r>
            <a:r>
              <a:rPr lang="fr-FR" sz="2400" b="1" dirty="0" err="1" smtClean="0">
                <a:solidFill>
                  <a:schemeClr val="bg1"/>
                </a:solidFill>
              </a:rPr>
              <a:t>chart</a:t>
            </a:r>
            <a:endParaRPr lang="fr-FR" sz="2400" b="1" dirty="0" smtClean="0">
              <a:solidFill>
                <a:schemeClr val="bg1"/>
              </a:solidFill>
            </a:endParaRPr>
          </a:p>
          <a:p>
            <a:pPr algn="l">
              <a:buFont typeface="Wingdings" pitchFamily="2" charset="2"/>
              <a:buChar char="v"/>
            </a:pP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Indicate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task</a:t>
            </a:r>
            <a:r>
              <a:rPr lang="fr-FR" sz="2400" b="1" dirty="0" smtClean="0">
                <a:solidFill>
                  <a:schemeClr val="bg1"/>
                </a:solidFill>
              </a:rPr>
              <a:t> and D/M # in 2 </a:t>
            </a:r>
            <a:r>
              <a:rPr lang="fr-FR" sz="2400" b="1" dirty="0" err="1" smtClean="0">
                <a:solidFill>
                  <a:schemeClr val="bg1"/>
                </a:solidFill>
              </a:rPr>
              <a:t>column</a:t>
            </a:r>
            <a:r>
              <a:rPr lang="fr-FR" sz="2400" b="1" dirty="0" smtClean="0">
                <a:solidFill>
                  <a:schemeClr val="bg1"/>
                </a:solidFill>
              </a:rPr>
              <a:t> (</a:t>
            </a:r>
            <a:r>
              <a:rPr lang="fr-FR" sz="2400" b="1" dirty="0" err="1" smtClean="0">
                <a:solidFill>
                  <a:schemeClr val="bg1"/>
                </a:solidFill>
              </a:rPr>
              <a:t>see</a:t>
            </a:r>
            <a:r>
              <a:rPr lang="fr-FR" sz="2400" b="1" dirty="0" smtClean="0">
                <a:solidFill>
                  <a:schemeClr val="bg1"/>
                </a:solidFill>
              </a:rPr>
              <a:t> WP2)</a:t>
            </a:r>
          </a:p>
          <a:p>
            <a:pPr algn="l">
              <a:buFont typeface="Wingdings" pitchFamily="2" charset="2"/>
              <a:buChar char="v"/>
            </a:pP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Indicate</a:t>
            </a:r>
            <a:r>
              <a:rPr lang="fr-FR" sz="2400" b="1" dirty="0" smtClean="0">
                <a:solidFill>
                  <a:schemeClr val="bg1"/>
                </a:solidFill>
              </a:rPr>
              <a:t>  </a:t>
            </a:r>
            <a:r>
              <a:rPr lang="fr-FR" sz="2400" b="1" dirty="0" err="1" smtClean="0">
                <a:solidFill>
                  <a:schemeClr val="bg1"/>
                </a:solidFill>
              </a:rPr>
              <a:t>also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task</a:t>
            </a:r>
            <a:r>
              <a:rPr lang="fr-FR" sz="2400" b="1" dirty="0" smtClean="0">
                <a:solidFill>
                  <a:schemeClr val="bg1"/>
                </a:solidFill>
              </a:rPr>
              <a:t> and D/M # in </a:t>
            </a:r>
            <a:r>
              <a:rPr lang="fr-FR" sz="2400" b="1" dirty="0" err="1" smtClean="0">
                <a:solidFill>
                  <a:schemeClr val="bg1"/>
                </a:solidFill>
              </a:rPr>
              <a:t>text</a:t>
            </a:r>
            <a:r>
              <a:rPr lang="fr-FR" sz="2400" b="1" dirty="0" smtClean="0">
                <a:solidFill>
                  <a:schemeClr val="bg1"/>
                </a:solidFill>
              </a:rPr>
              <a:t> (</a:t>
            </a:r>
            <a:r>
              <a:rPr lang="fr-FR" sz="2400" b="1" dirty="0" err="1" smtClean="0">
                <a:solidFill>
                  <a:schemeClr val="bg1"/>
                </a:solidFill>
              </a:rPr>
              <a:t>see</a:t>
            </a:r>
            <a:r>
              <a:rPr lang="fr-FR" sz="2400" b="1" dirty="0" smtClean="0">
                <a:solidFill>
                  <a:schemeClr val="bg1"/>
                </a:solidFill>
              </a:rPr>
              <a:t> WP2)</a:t>
            </a:r>
          </a:p>
          <a:p>
            <a:pPr algn="l">
              <a:buFont typeface="Wingdings" pitchFamily="2" charset="2"/>
              <a:buChar char="v"/>
            </a:pP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Indicate</a:t>
            </a:r>
            <a:r>
              <a:rPr lang="fr-FR" sz="2400" b="1" dirty="0" smtClean="0">
                <a:solidFill>
                  <a:schemeClr val="bg1"/>
                </a:solidFill>
              </a:rPr>
              <a:t> « input </a:t>
            </a:r>
            <a:r>
              <a:rPr lang="fr-FR" sz="2400" b="1" dirty="0" err="1" smtClean="0">
                <a:solidFill>
                  <a:schemeClr val="bg1"/>
                </a:solidFill>
              </a:rPr>
              <a:t>from</a:t>
            </a:r>
            <a:r>
              <a:rPr lang="fr-FR" sz="2400" b="1" dirty="0" smtClean="0">
                <a:solidFill>
                  <a:schemeClr val="bg1"/>
                </a:solidFill>
              </a:rPr>
              <a:t> » on </a:t>
            </a:r>
            <a:r>
              <a:rPr lang="fr-FR" sz="2400" b="1" dirty="0" err="1" smtClean="0">
                <a:solidFill>
                  <a:schemeClr val="bg1"/>
                </a:solidFill>
              </a:rPr>
              <a:t>left</a:t>
            </a:r>
            <a:r>
              <a:rPr lang="fr-FR" sz="2400" b="1" dirty="0" smtClean="0">
                <a:solidFill>
                  <a:schemeClr val="bg1"/>
                </a:solidFill>
              </a:rPr>
              <a:t> and/or « output to » on right 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12" name="Étoile à 4 branches 11"/>
          <p:cNvSpPr/>
          <p:nvPr/>
        </p:nvSpPr>
        <p:spPr bwMode="auto">
          <a:xfrm>
            <a:off x="263466" y="4443359"/>
            <a:ext cx="438156" cy="401643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824450" y="2735652"/>
            <a:ext cx="838710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sz="2400" b="1" dirty="0" err="1" smtClean="0">
                <a:solidFill>
                  <a:schemeClr val="bg1"/>
                </a:solidFill>
              </a:rPr>
              <a:t>Text</a:t>
            </a:r>
            <a:r>
              <a:rPr lang="fr-FR" sz="2400" b="1" dirty="0" smtClean="0">
                <a:solidFill>
                  <a:schemeClr val="bg1"/>
                </a:solidFill>
              </a:rPr>
              <a:t> : </a:t>
            </a:r>
          </a:p>
          <a:p>
            <a:pPr algn="l">
              <a:buFont typeface="Wingdings" pitchFamily="2" charset="2"/>
              <a:buChar char="v"/>
            </a:pPr>
            <a:r>
              <a:rPr lang="fr-FR" sz="2400" b="1" dirty="0" smtClean="0">
                <a:solidFill>
                  <a:schemeClr val="bg1"/>
                </a:solidFill>
              </a:rPr>
              <a:t> Objective: </a:t>
            </a:r>
            <a:r>
              <a:rPr lang="fr-FR" sz="2400" b="1" dirty="0" err="1" smtClean="0">
                <a:solidFill>
                  <a:schemeClr val="bg1"/>
                </a:solidFill>
              </a:rPr>
              <a:t>write</a:t>
            </a:r>
            <a:r>
              <a:rPr lang="fr-FR" sz="2400" b="1" dirty="0" smtClean="0">
                <a:solidFill>
                  <a:schemeClr val="bg1"/>
                </a:solidFill>
              </a:rPr>
              <a:t> first the main objectives</a:t>
            </a:r>
          </a:p>
          <a:p>
            <a:pPr algn="l">
              <a:buFont typeface="Wingdings" pitchFamily="2" charset="2"/>
              <a:buChar char="v"/>
            </a:pP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Work</a:t>
            </a:r>
            <a:r>
              <a:rPr lang="fr-FR" sz="2400" b="1" dirty="0" smtClean="0">
                <a:solidFill>
                  <a:schemeClr val="bg1"/>
                </a:solidFill>
              </a:rPr>
              <a:t> description: </a:t>
            </a:r>
            <a:r>
              <a:rPr lang="fr-FR" sz="2400" b="1" dirty="0" err="1" smtClean="0">
                <a:solidFill>
                  <a:schemeClr val="bg1"/>
                </a:solidFill>
              </a:rPr>
              <a:t>indicate</a:t>
            </a:r>
            <a:r>
              <a:rPr lang="fr-FR" sz="2400" b="1" dirty="0" smtClean="0">
                <a:solidFill>
                  <a:schemeClr val="bg1"/>
                </a:solidFill>
              </a:rPr>
              <a:t> the </a:t>
            </a:r>
            <a:r>
              <a:rPr lang="fr-FR" sz="2400" b="1" dirty="0" err="1" smtClean="0">
                <a:solidFill>
                  <a:schemeClr val="bg1"/>
                </a:solidFill>
              </a:rPr>
              <a:t>task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when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detailing</a:t>
            </a:r>
            <a:r>
              <a:rPr lang="fr-FR" sz="2400" b="1" dirty="0" smtClean="0">
                <a:solidFill>
                  <a:schemeClr val="bg1"/>
                </a:solidFill>
              </a:rPr>
              <a:t> the </a:t>
            </a:r>
            <a:r>
              <a:rPr lang="fr-FR" sz="2400" b="1" dirty="0" err="1" smtClean="0">
                <a:solidFill>
                  <a:schemeClr val="bg1"/>
                </a:solidFill>
              </a:rPr>
              <a:t>work</a:t>
            </a:r>
            <a:endParaRPr lang="fr-FR" sz="2400" b="1" dirty="0" smtClean="0">
              <a:solidFill>
                <a:schemeClr val="bg1"/>
              </a:solidFill>
            </a:endParaRPr>
          </a:p>
          <a:p>
            <a:pPr algn="l">
              <a:buFont typeface="Wingdings" pitchFamily="2" charset="2"/>
              <a:buChar char="v"/>
            </a:pP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Deliverable</a:t>
            </a:r>
            <a:r>
              <a:rPr lang="fr-FR" sz="2400" b="1" dirty="0" smtClean="0">
                <a:solidFill>
                  <a:schemeClr val="bg1"/>
                </a:solidFill>
              </a:rPr>
              <a:t>/</a:t>
            </a:r>
            <a:r>
              <a:rPr lang="fr-FR" sz="2400" b="1" dirty="0" err="1" smtClean="0">
                <a:solidFill>
                  <a:schemeClr val="bg1"/>
                </a:solidFill>
              </a:rPr>
              <a:t>Milestones</a:t>
            </a:r>
            <a:r>
              <a:rPr lang="fr-FR" sz="2400" b="1" dirty="0" smtClean="0">
                <a:solidFill>
                  <a:schemeClr val="bg1"/>
                </a:solidFill>
              </a:rPr>
              <a:t> code: D/M«WP# ». #D/M (ex D2.1)</a:t>
            </a:r>
          </a:p>
        </p:txBody>
      </p:sp>
      <p:sp>
        <p:nvSpPr>
          <p:cNvPr id="14" name="Étoile à 4 branches 13"/>
          <p:cNvSpPr/>
          <p:nvPr/>
        </p:nvSpPr>
        <p:spPr bwMode="auto">
          <a:xfrm>
            <a:off x="313268" y="2772165"/>
            <a:ext cx="438156" cy="401643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860963" y="1238220"/>
            <a:ext cx="828303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sz="2400" b="1" dirty="0" err="1" smtClean="0">
                <a:solidFill>
                  <a:schemeClr val="bg1"/>
                </a:solidFill>
              </a:rPr>
              <a:t>Travel</a:t>
            </a:r>
            <a:r>
              <a:rPr lang="fr-FR" sz="2400" b="1" dirty="0" smtClean="0">
                <a:solidFill>
                  <a:schemeClr val="bg1"/>
                </a:solidFill>
              </a:rPr>
              <a:t> &amp; </a:t>
            </a:r>
            <a:r>
              <a:rPr lang="fr-FR" sz="2400" b="1" dirty="0" err="1" smtClean="0">
                <a:solidFill>
                  <a:schemeClr val="bg1"/>
                </a:solidFill>
              </a:rPr>
              <a:t>Other</a:t>
            </a:r>
            <a:r>
              <a:rPr lang="fr-FR" sz="2400" b="1" dirty="0" smtClean="0">
                <a:solidFill>
                  <a:schemeClr val="bg1"/>
                </a:solidFill>
              </a:rPr>
              <a:t> (for WP2-6)</a:t>
            </a:r>
          </a:p>
          <a:p>
            <a:pPr algn="l">
              <a:buFont typeface="Wingdings" pitchFamily="2" charset="2"/>
              <a:buChar char="v"/>
            </a:pP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Should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we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foresee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additional</a:t>
            </a:r>
            <a:r>
              <a:rPr lang="fr-FR" sz="2400" b="1" dirty="0" smtClean="0">
                <a:solidFill>
                  <a:schemeClr val="bg1"/>
                </a:solidFill>
              </a:rPr>
              <a:t>  </a:t>
            </a:r>
            <a:r>
              <a:rPr lang="fr-FR" sz="2400" b="1" dirty="0" err="1" smtClean="0">
                <a:solidFill>
                  <a:schemeClr val="bg1"/>
                </a:solidFill>
              </a:rPr>
              <a:t>travel</a:t>
            </a:r>
            <a:r>
              <a:rPr lang="fr-FR" sz="2400" b="1" dirty="0" smtClean="0">
                <a:solidFill>
                  <a:schemeClr val="bg1"/>
                </a:solidFill>
              </a:rPr>
              <a:t> for </a:t>
            </a:r>
            <a:r>
              <a:rPr lang="fr-FR" sz="2400" b="1" dirty="0" err="1" smtClean="0">
                <a:solidFill>
                  <a:schemeClr val="bg1"/>
                </a:solidFill>
              </a:rPr>
              <a:t>inviting</a:t>
            </a:r>
            <a:r>
              <a:rPr lang="fr-FR" sz="2400" b="1" dirty="0" smtClean="0">
                <a:solidFill>
                  <a:schemeClr val="bg1"/>
                </a:solidFill>
              </a:rPr>
              <a:t> experts </a:t>
            </a:r>
          </a:p>
          <a:p>
            <a:pPr algn="l">
              <a:buFont typeface="Wingdings" pitchFamily="2" charset="2"/>
              <a:buChar char="v"/>
            </a:pPr>
            <a:r>
              <a:rPr lang="fr-FR" sz="2400" b="1" dirty="0" smtClean="0">
                <a:solidFill>
                  <a:schemeClr val="bg1"/>
                </a:solidFill>
              </a:rPr>
              <a:t> and </a:t>
            </a:r>
            <a:r>
              <a:rPr lang="fr-FR" sz="2400" b="1" dirty="0" err="1" smtClean="0">
                <a:solidFill>
                  <a:schemeClr val="bg1"/>
                </a:solidFill>
              </a:rPr>
              <a:t>some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funding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organizing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special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event</a:t>
            </a:r>
            <a:r>
              <a:rPr lang="fr-FR" sz="2400" b="1" dirty="0" smtClean="0">
                <a:solidFill>
                  <a:schemeClr val="bg1"/>
                </a:solidFill>
              </a:rPr>
              <a:t> (</a:t>
            </a:r>
            <a:r>
              <a:rPr lang="fr-FR" sz="2400" b="1" dirty="0" err="1" smtClean="0">
                <a:solidFill>
                  <a:schemeClr val="bg1"/>
                </a:solidFill>
              </a:rPr>
              <a:t>industry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day</a:t>
            </a:r>
            <a:r>
              <a:rPr lang="fr-FR" sz="2400" b="1" dirty="0" smtClean="0">
                <a:solidFill>
                  <a:schemeClr val="bg1"/>
                </a:solidFill>
              </a:rPr>
              <a:t>…)</a:t>
            </a:r>
          </a:p>
        </p:txBody>
      </p:sp>
      <p:sp>
        <p:nvSpPr>
          <p:cNvPr id="16" name="Étoile à 4 branches 15"/>
          <p:cNvSpPr/>
          <p:nvPr/>
        </p:nvSpPr>
        <p:spPr bwMode="auto">
          <a:xfrm>
            <a:off x="313268" y="1274733"/>
            <a:ext cx="438156" cy="401643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667185" y="-3222"/>
            <a:ext cx="3031599" cy="1200329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Guidelines for </a:t>
            </a:r>
          </a:p>
          <a:p>
            <a:r>
              <a:rPr lang="en-US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final write up</a:t>
            </a:r>
            <a:endParaRPr lang="en-US" sz="36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7" name="Picture 3" descr="D:\TEMP\ESGARD\Acc RandD Sustainability\TIARA\TIARA proposal\WP2\WP2_13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09675"/>
            <a:ext cx="9144000" cy="5648325"/>
          </a:xfrm>
          <a:prstGeom prst="rect">
            <a:avLst/>
          </a:prstGeom>
          <a:noFill/>
        </p:spPr>
      </p:pic>
      <p:cxnSp>
        <p:nvCxnSpPr>
          <p:cNvPr id="10" name="Connecteur droit avec flèche 9"/>
          <p:cNvCxnSpPr/>
          <p:nvPr/>
        </p:nvCxnSpPr>
        <p:spPr bwMode="auto">
          <a:xfrm rot="5400000">
            <a:off x="245209" y="854834"/>
            <a:ext cx="511182" cy="182565"/>
          </a:xfrm>
          <a:prstGeom prst="straightConnector1">
            <a:avLst/>
          </a:prstGeom>
          <a:solidFill>
            <a:srgbClr val="FFFF00">
              <a:alpha val="67000"/>
            </a:srgbClr>
          </a:solidFill>
          <a:ln w="57150" cap="flat" cmpd="sng" algn="ctr">
            <a:solidFill>
              <a:schemeClr val="hlink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3" name="Connecteur droit avec flèche 12"/>
          <p:cNvCxnSpPr/>
          <p:nvPr/>
        </p:nvCxnSpPr>
        <p:spPr bwMode="auto">
          <a:xfrm rot="5400000">
            <a:off x="756391" y="1402529"/>
            <a:ext cx="511182" cy="182565"/>
          </a:xfrm>
          <a:prstGeom prst="straightConnector1">
            <a:avLst/>
          </a:prstGeom>
          <a:solidFill>
            <a:srgbClr val="FFFF00">
              <a:alpha val="67000"/>
            </a:srgbClr>
          </a:solidFill>
          <a:ln w="57150" cap="flat" cmpd="sng" algn="ctr">
            <a:solidFill>
              <a:schemeClr val="hlink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4" name="Connecteur droit avec flèche 13"/>
          <p:cNvCxnSpPr/>
          <p:nvPr/>
        </p:nvCxnSpPr>
        <p:spPr bwMode="auto">
          <a:xfrm rot="16200000" flipH="1">
            <a:off x="665109" y="3100384"/>
            <a:ext cx="547694" cy="182565"/>
          </a:xfrm>
          <a:prstGeom prst="straightConnector1">
            <a:avLst/>
          </a:prstGeom>
          <a:solidFill>
            <a:srgbClr val="FFFF00">
              <a:alpha val="67000"/>
            </a:srgbClr>
          </a:solidFill>
          <a:ln w="57150" cap="flat" cmpd="sng" algn="ctr">
            <a:solidFill>
              <a:schemeClr val="hlink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6" name="Connecteur droit avec flèche 15"/>
          <p:cNvCxnSpPr/>
          <p:nvPr/>
        </p:nvCxnSpPr>
        <p:spPr bwMode="auto">
          <a:xfrm rot="5400000" flipH="1" flipV="1">
            <a:off x="4791078" y="3903669"/>
            <a:ext cx="328618" cy="328618"/>
          </a:xfrm>
          <a:prstGeom prst="straightConnector1">
            <a:avLst/>
          </a:prstGeom>
          <a:solidFill>
            <a:srgbClr val="FFFF00">
              <a:alpha val="67000"/>
            </a:srgbClr>
          </a:solidFill>
          <a:ln w="57150" cap="flat" cmpd="sng" algn="ctr">
            <a:solidFill>
              <a:schemeClr val="hlink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154499" y="-3222"/>
            <a:ext cx="2056973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Subgroup</a:t>
            </a:r>
            <a:endParaRPr lang="en-US" sz="36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28596" y="2297097"/>
            <a:ext cx="3870378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O. Bruning is referee for WP4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F. Cervelli is referee for WP3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P. Burrows is referee for WP2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W. Singer is referee for WP5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R. Aleksan is referee for WP6 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E. Jensen is referee for WP8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K. Long is referee for WP10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M. Biagini is referee for WP7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S. Bousson is referee for WP9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5083182" y="3027357"/>
            <a:ext cx="3760839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G1:</a:t>
            </a:r>
            <a:r>
              <a:rPr kumimoji="0" lang="en-US" b="0" i="1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WP3+WP4</a:t>
            </a:r>
            <a:endParaRPr kumimoji="0" lang="en-US" b="0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G2: WP2+WP5+WP6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G3: WP7+W8+WP9+WP10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74648" y="1384272"/>
            <a:ext cx="31228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err="1" smtClean="0">
                <a:solidFill>
                  <a:schemeClr val="bg1"/>
                </a:solidFill>
              </a:rPr>
              <a:t>Working</a:t>
            </a:r>
            <a:r>
              <a:rPr lang="fr-FR" sz="2400" b="1" dirty="0" smtClean="0">
                <a:solidFill>
                  <a:schemeClr val="bg1"/>
                </a:solidFill>
              </a:rPr>
              <a:t> in </a:t>
            </a:r>
            <a:r>
              <a:rPr lang="fr-FR" sz="2400" b="1" dirty="0" err="1" smtClean="0">
                <a:solidFill>
                  <a:schemeClr val="bg1"/>
                </a:solidFill>
              </a:rPr>
              <a:t>subgroups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17" name="Accolade fermante 16"/>
          <p:cNvSpPr/>
          <p:nvPr/>
        </p:nvSpPr>
        <p:spPr bwMode="auto">
          <a:xfrm>
            <a:off x="4389435" y="2370123"/>
            <a:ext cx="219078" cy="511182"/>
          </a:xfrm>
          <a:prstGeom prst="rightBrace">
            <a:avLst/>
          </a:prstGeom>
          <a:noFill/>
          <a:ln w="38100" cap="flat" cmpd="sng" algn="ctr">
            <a:solidFill>
              <a:srgbClr val="FFFF6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" name="Accolade fermante 19"/>
          <p:cNvSpPr/>
          <p:nvPr/>
        </p:nvSpPr>
        <p:spPr bwMode="auto">
          <a:xfrm>
            <a:off x="4389435" y="3027357"/>
            <a:ext cx="219078" cy="766773"/>
          </a:xfrm>
          <a:prstGeom prst="rightBrace">
            <a:avLst/>
          </a:prstGeom>
          <a:noFill/>
          <a:ln w="38100" cap="flat" cmpd="sng" algn="ctr">
            <a:solidFill>
              <a:srgbClr val="FFFF6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1" name="Accolade fermante 20"/>
          <p:cNvSpPr/>
          <p:nvPr/>
        </p:nvSpPr>
        <p:spPr bwMode="auto">
          <a:xfrm>
            <a:off x="4389435" y="3940182"/>
            <a:ext cx="255591" cy="1095390"/>
          </a:xfrm>
          <a:prstGeom prst="rightBrace">
            <a:avLst/>
          </a:prstGeom>
          <a:noFill/>
          <a:ln w="38100" cap="flat" cmpd="sng" algn="ctr">
            <a:solidFill>
              <a:srgbClr val="FFFF6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cxnSp>
        <p:nvCxnSpPr>
          <p:cNvPr id="23" name="Connecteur droit avec flèche 22"/>
          <p:cNvCxnSpPr/>
          <p:nvPr/>
        </p:nvCxnSpPr>
        <p:spPr bwMode="auto">
          <a:xfrm>
            <a:off x="4681539" y="2735253"/>
            <a:ext cx="693747" cy="401643"/>
          </a:xfrm>
          <a:prstGeom prst="straightConnector1">
            <a:avLst/>
          </a:prstGeom>
          <a:solidFill>
            <a:srgbClr val="FFFF00">
              <a:alpha val="67000"/>
            </a:srgbClr>
          </a:solidFill>
          <a:ln w="38100" cap="flat" cmpd="sng" algn="ctr">
            <a:solidFill>
              <a:srgbClr val="FFFF66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5" name="Connecteur droit avec flèche 24"/>
          <p:cNvCxnSpPr/>
          <p:nvPr/>
        </p:nvCxnSpPr>
        <p:spPr bwMode="auto">
          <a:xfrm>
            <a:off x="4791078" y="3392487"/>
            <a:ext cx="547695" cy="109539"/>
          </a:xfrm>
          <a:prstGeom prst="straightConnector1">
            <a:avLst/>
          </a:prstGeom>
          <a:solidFill>
            <a:srgbClr val="FFFF00">
              <a:alpha val="67000"/>
            </a:srgbClr>
          </a:solidFill>
          <a:ln w="38100" cap="flat" cmpd="sng" algn="ctr">
            <a:solidFill>
              <a:srgbClr val="FFFF66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8" name="Connecteur droit avec flèche 27"/>
          <p:cNvCxnSpPr/>
          <p:nvPr/>
        </p:nvCxnSpPr>
        <p:spPr bwMode="auto">
          <a:xfrm flipV="1">
            <a:off x="4791078" y="4013208"/>
            <a:ext cx="511182" cy="474669"/>
          </a:xfrm>
          <a:prstGeom prst="straightConnector1">
            <a:avLst/>
          </a:prstGeom>
          <a:solidFill>
            <a:srgbClr val="FFFF00">
              <a:alpha val="67000"/>
            </a:srgbClr>
          </a:solidFill>
          <a:ln w="38100" cap="flat" cmpd="sng" algn="ctr">
            <a:solidFill>
              <a:srgbClr val="FFFF66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SL Talk template">
  <a:themeElements>
    <a:clrScheme name="">
      <a:dk1>
        <a:srgbClr val="000000"/>
      </a:dk1>
      <a:lt1>
        <a:srgbClr val="FFFFFF"/>
      </a:lt1>
      <a:dk2>
        <a:srgbClr val="006B61"/>
      </a:dk2>
      <a:lt2>
        <a:srgbClr val="C0C0C0"/>
      </a:lt2>
      <a:accent1>
        <a:srgbClr val="FF00FF"/>
      </a:accent1>
      <a:accent2>
        <a:srgbClr val="00C0C0"/>
      </a:accent2>
      <a:accent3>
        <a:srgbClr val="FFFFFF"/>
      </a:accent3>
      <a:accent4>
        <a:srgbClr val="000000"/>
      </a:accent4>
      <a:accent5>
        <a:srgbClr val="FFAAFF"/>
      </a:accent5>
      <a:accent6>
        <a:srgbClr val="00AEAE"/>
      </a:accent6>
      <a:hlink>
        <a:srgbClr val="00C000"/>
      </a:hlink>
      <a:folHlink>
        <a:srgbClr val="800080"/>
      </a:folHlink>
    </a:clrScheme>
    <a:fontScheme name="SL Talk templat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L Talk template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 Talk template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Conception personnalisée">
  <a:themeElements>
    <a:clrScheme name="4_Conception personnalisé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Conception personnalisé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4_Conception personnalisé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23801</TotalTime>
  <Words>817</Words>
  <Application>Microsoft Office PowerPoint</Application>
  <PresentationFormat>Affichage à l'écran (4:3)</PresentationFormat>
  <Paragraphs>417</Paragraphs>
  <Slides>9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6</vt:i4>
      </vt:variant>
      <vt:variant>
        <vt:lpstr>Titres des diapositives</vt:lpstr>
      </vt:variant>
      <vt:variant>
        <vt:i4>9</vt:i4>
      </vt:variant>
    </vt:vector>
  </HeadingPairs>
  <TitlesOfParts>
    <vt:vector size="15" baseType="lpstr">
      <vt:lpstr>Modèle par défaut</vt:lpstr>
      <vt:lpstr>2_Conception personnalisée</vt:lpstr>
      <vt:lpstr>SL Talk template</vt:lpstr>
      <vt:lpstr>1_Conception personnalisée</vt:lpstr>
      <vt:lpstr>Conception personnalisée</vt:lpstr>
      <vt:lpstr>4_Conception personnalisée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</vt:vector>
  </TitlesOfParts>
  <Company>CEA/DSM/DAPNIA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aleksan</dc:creator>
  <cp:lastModifiedBy>Aleksan</cp:lastModifiedBy>
  <cp:revision>1044</cp:revision>
  <dcterms:created xsi:type="dcterms:W3CDTF">2002-09-23T10:15:47Z</dcterms:created>
  <dcterms:modified xsi:type="dcterms:W3CDTF">2009-11-12T23:14:49Z</dcterms:modified>
</cp:coreProperties>
</file>