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docx" ContentType="application/vnd.openxmlformats-officedocument.wordprocessingml.document"/>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bookmarkIdSeed="2">
  <p:sldMasterIdLst>
    <p:sldMasterId id="2147483648" r:id="rId1"/>
  </p:sldMasterIdLst>
  <p:notesMasterIdLst>
    <p:notesMasterId r:id="rId14"/>
  </p:notesMasterIdLst>
  <p:sldIdLst>
    <p:sldId id="256" r:id="rId2"/>
    <p:sldId id="257" r:id="rId3"/>
    <p:sldId id="258" r:id="rId4"/>
    <p:sldId id="259" r:id="rId5"/>
    <p:sldId id="260" r:id="rId6"/>
    <p:sldId id="261" r:id="rId7"/>
    <p:sldId id="262" r:id="rId8"/>
    <p:sldId id="263" r:id="rId9"/>
    <p:sldId id="267" r:id="rId10"/>
    <p:sldId id="264" r:id="rId11"/>
    <p:sldId id="265" r:id="rId12"/>
    <p:sldId id="266"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642" y="-10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D858696-1103-46C2-BC55-BE9AD3F3A02E}" type="datetimeFigureOut">
              <a:rPr lang="en-US" smtClean="0"/>
              <a:pPr/>
              <a:t>10/15/2009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52F389F-D8BB-4E27-9CAD-D1F842F77395}" type="slidenum">
              <a:rPr lang="en-US" smtClean="0"/>
              <a:pPr/>
              <a:t>‹N°›</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14 oct 2009</a:t>
            </a:r>
            <a:endParaRPr lang="en-US"/>
          </a:p>
        </p:txBody>
      </p:sp>
      <p:sp>
        <p:nvSpPr>
          <p:cNvPr id="5" name="Footer Placeholder 4"/>
          <p:cNvSpPr>
            <a:spLocks noGrp="1"/>
          </p:cNvSpPr>
          <p:nvPr>
            <p:ph type="ftr" sz="quarter" idx="11"/>
          </p:nvPr>
        </p:nvSpPr>
        <p:spPr/>
        <p:txBody>
          <a:bodyPr/>
          <a:lstStyle/>
          <a:p>
            <a:r>
              <a:rPr lang="en-US" smtClean="0"/>
              <a:t>L. Rossi @ TIARA meeting  - CERN</a:t>
            </a:r>
            <a:endParaRPr lang="en-US"/>
          </a:p>
        </p:txBody>
      </p:sp>
      <p:sp>
        <p:nvSpPr>
          <p:cNvPr id="6" name="Slide Number Placeholder 5"/>
          <p:cNvSpPr>
            <a:spLocks noGrp="1"/>
          </p:cNvSpPr>
          <p:nvPr>
            <p:ph type="sldNum" sz="quarter" idx="12"/>
          </p:nvPr>
        </p:nvSpPr>
        <p:spPr/>
        <p:txBody>
          <a:bodyPr/>
          <a:lstStyle/>
          <a:p>
            <a:fld id="{DE81F269-DC22-4922-87E9-A1EDCAB86301}" type="slidenum">
              <a:rPr lang="en-US" smtClean="0"/>
              <a:pPr/>
              <a:t>‹N°›</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a:p>
        </p:txBody>
      </p:sp>
      <p:sp>
        <p:nvSpPr>
          <p:cNvPr id="3" name="Content Placeholder 2"/>
          <p:cNvSpPr>
            <a:spLocks noGrp="1"/>
          </p:cNvSpPr>
          <p:nvPr>
            <p:ph idx="1"/>
          </p:nvPr>
        </p:nvSpPr>
        <p:spPr/>
        <p:txBody>
          <a:bodyPr/>
          <a:lstStyle>
            <a:lvl1pPr>
              <a:defRPr sz="2800"/>
            </a:lvl1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r>
              <a:rPr lang="en-US" smtClean="0"/>
              <a:t>14 oct 2009</a:t>
            </a:r>
            <a:endParaRPr lang="en-US"/>
          </a:p>
        </p:txBody>
      </p:sp>
      <p:sp>
        <p:nvSpPr>
          <p:cNvPr id="5" name="Footer Placeholder 4"/>
          <p:cNvSpPr>
            <a:spLocks noGrp="1"/>
          </p:cNvSpPr>
          <p:nvPr>
            <p:ph type="ftr" sz="quarter" idx="11"/>
          </p:nvPr>
        </p:nvSpPr>
        <p:spPr/>
        <p:txBody>
          <a:bodyPr/>
          <a:lstStyle/>
          <a:p>
            <a:r>
              <a:rPr lang="en-US" smtClean="0"/>
              <a:t>L. Rossi @ TIARA meeting  - CERN</a:t>
            </a:r>
            <a:endParaRPr lang="en-US"/>
          </a:p>
        </p:txBody>
      </p:sp>
      <p:sp>
        <p:nvSpPr>
          <p:cNvPr id="6" name="Slide Number Placeholder 5"/>
          <p:cNvSpPr>
            <a:spLocks noGrp="1"/>
          </p:cNvSpPr>
          <p:nvPr>
            <p:ph type="sldNum" sz="quarter" idx="12"/>
          </p:nvPr>
        </p:nvSpPr>
        <p:spPr/>
        <p:txBody>
          <a:bodyPr/>
          <a:lstStyle/>
          <a:p>
            <a:fld id="{DE81F269-DC22-4922-87E9-A1EDCAB86301}" type="slidenum">
              <a:rPr lang="en-US" smtClean="0"/>
              <a:pPr/>
              <a:t>‹N°›</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r>
              <a:rPr lang="en-US" smtClean="0"/>
              <a:t>14 oct 2009</a:t>
            </a:r>
            <a:endParaRPr lang="en-US"/>
          </a:p>
        </p:txBody>
      </p:sp>
      <p:sp>
        <p:nvSpPr>
          <p:cNvPr id="5" name="Footer Placeholder 4"/>
          <p:cNvSpPr>
            <a:spLocks noGrp="1"/>
          </p:cNvSpPr>
          <p:nvPr>
            <p:ph type="ftr" sz="quarter" idx="11"/>
          </p:nvPr>
        </p:nvSpPr>
        <p:spPr/>
        <p:txBody>
          <a:bodyPr/>
          <a:lstStyle/>
          <a:p>
            <a:r>
              <a:rPr lang="en-US" smtClean="0"/>
              <a:t>L. Rossi @ TIARA meeting  - CERN</a:t>
            </a:r>
            <a:endParaRPr lang="en-US"/>
          </a:p>
        </p:txBody>
      </p:sp>
      <p:sp>
        <p:nvSpPr>
          <p:cNvPr id="6" name="Slide Number Placeholder 5"/>
          <p:cNvSpPr>
            <a:spLocks noGrp="1"/>
          </p:cNvSpPr>
          <p:nvPr>
            <p:ph type="sldNum" sz="quarter" idx="12"/>
          </p:nvPr>
        </p:nvSpPr>
        <p:spPr/>
        <p:txBody>
          <a:bodyPr/>
          <a:lstStyle/>
          <a:p>
            <a:fld id="{DE81F269-DC22-4922-87E9-A1EDCAB86301}" type="slidenum">
              <a:rPr lang="en-US" smtClean="0"/>
              <a:pPr/>
              <a:t>‹N°›</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14 oct 2009</a:t>
            </a:r>
            <a:endParaRPr lang="en-US"/>
          </a:p>
        </p:txBody>
      </p:sp>
      <p:sp>
        <p:nvSpPr>
          <p:cNvPr id="6" name="Footer Placeholder 5"/>
          <p:cNvSpPr>
            <a:spLocks noGrp="1"/>
          </p:cNvSpPr>
          <p:nvPr>
            <p:ph type="ftr" sz="quarter" idx="11"/>
          </p:nvPr>
        </p:nvSpPr>
        <p:spPr/>
        <p:txBody>
          <a:bodyPr/>
          <a:lstStyle/>
          <a:p>
            <a:r>
              <a:rPr lang="en-US" smtClean="0"/>
              <a:t>L. Rossi @ TIARA meeting  - CERN</a:t>
            </a:r>
            <a:endParaRPr lang="en-US"/>
          </a:p>
        </p:txBody>
      </p:sp>
      <p:sp>
        <p:nvSpPr>
          <p:cNvPr id="7" name="Slide Number Placeholder 6"/>
          <p:cNvSpPr>
            <a:spLocks noGrp="1"/>
          </p:cNvSpPr>
          <p:nvPr>
            <p:ph type="sldNum" sz="quarter" idx="12"/>
          </p:nvPr>
        </p:nvSpPr>
        <p:spPr/>
        <p:txBody>
          <a:bodyPr/>
          <a:lstStyle/>
          <a:p>
            <a:fld id="{DE81F269-DC22-4922-87E9-A1EDCAB86301}" type="slidenum">
              <a:rPr lang="en-US" smtClean="0"/>
              <a:pPr/>
              <a:t>‹N°›</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14 oct 2009</a:t>
            </a:r>
            <a:endParaRPr lang="en-US"/>
          </a:p>
        </p:txBody>
      </p:sp>
      <p:sp>
        <p:nvSpPr>
          <p:cNvPr id="8" name="Footer Placeholder 7"/>
          <p:cNvSpPr>
            <a:spLocks noGrp="1"/>
          </p:cNvSpPr>
          <p:nvPr>
            <p:ph type="ftr" sz="quarter" idx="11"/>
          </p:nvPr>
        </p:nvSpPr>
        <p:spPr/>
        <p:txBody>
          <a:bodyPr/>
          <a:lstStyle/>
          <a:p>
            <a:r>
              <a:rPr lang="en-US" smtClean="0"/>
              <a:t>L. Rossi @ TIARA meeting  - CERN</a:t>
            </a:r>
            <a:endParaRPr lang="en-US"/>
          </a:p>
        </p:txBody>
      </p:sp>
      <p:sp>
        <p:nvSpPr>
          <p:cNvPr id="9" name="Slide Number Placeholder 8"/>
          <p:cNvSpPr>
            <a:spLocks noGrp="1"/>
          </p:cNvSpPr>
          <p:nvPr>
            <p:ph type="sldNum" sz="quarter" idx="12"/>
          </p:nvPr>
        </p:nvSpPr>
        <p:spPr/>
        <p:txBody>
          <a:bodyPr/>
          <a:lstStyle/>
          <a:p>
            <a:fld id="{DE81F269-DC22-4922-87E9-A1EDCAB86301}" type="slidenum">
              <a:rPr lang="en-US" smtClean="0"/>
              <a:pPr/>
              <a:t>‹N°›</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r>
              <a:rPr lang="en-US" smtClean="0"/>
              <a:t>14 oct 2009</a:t>
            </a:r>
            <a:endParaRPr lang="en-US"/>
          </a:p>
        </p:txBody>
      </p:sp>
      <p:sp>
        <p:nvSpPr>
          <p:cNvPr id="4" name="Footer Placeholder 3"/>
          <p:cNvSpPr>
            <a:spLocks noGrp="1"/>
          </p:cNvSpPr>
          <p:nvPr>
            <p:ph type="ftr" sz="quarter" idx="11"/>
          </p:nvPr>
        </p:nvSpPr>
        <p:spPr/>
        <p:txBody>
          <a:bodyPr/>
          <a:lstStyle/>
          <a:p>
            <a:r>
              <a:rPr lang="en-US" smtClean="0"/>
              <a:t>L. Rossi @ TIARA meeting  - CERN</a:t>
            </a:r>
            <a:endParaRPr lang="en-US"/>
          </a:p>
        </p:txBody>
      </p:sp>
      <p:sp>
        <p:nvSpPr>
          <p:cNvPr id="5" name="Slide Number Placeholder 4"/>
          <p:cNvSpPr>
            <a:spLocks noGrp="1"/>
          </p:cNvSpPr>
          <p:nvPr>
            <p:ph type="sldNum" sz="quarter" idx="12"/>
          </p:nvPr>
        </p:nvSpPr>
        <p:spPr/>
        <p:txBody>
          <a:bodyPr/>
          <a:lstStyle/>
          <a:p>
            <a:fld id="{DE81F269-DC22-4922-87E9-A1EDCAB86301}" type="slidenum">
              <a:rPr lang="en-US" smtClean="0"/>
              <a:pPr/>
              <a:t>‹N°›</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14 oct 2009</a:t>
            </a:r>
            <a:endParaRPr lang="en-US"/>
          </a:p>
        </p:txBody>
      </p:sp>
      <p:sp>
        <p:nvSpPr>
          <p:cNvPr id="3" name="Footer Placeholder 2"/>
          <p:cNvSpPr>
            <a:spLocks noGrp="1"/>
          </p:cNvSpPr>
          <p:nvPr>
            <p:ph type="ftr" sz="quarter" idx="11"/>
          </p:nvPr>
        </p:nvSpPr>
        <p:spPr/>
        <p:txBody>
          <a:bodyPr/>
          <a:lstStyle/>
          <a:p>
            <a:r>
              <a:rPr lang="en-US" smtClean="0"/>
              <a:t>L. Rossi @ TIARA meeting  - CERN</a:t>
            </a:r>
            <a:endParaRPr lang="en-US"/>
          </a:p>
        </p:txBody>
      </p:sp>
      <p:sp>
        <p:nvSpPr>
          <p:cNvPr id="4" name="Slide Number Placeholder 3"/>
          <p:cNvSpPr>
            <a:spLocks noGrp="1"/>
          </p:cNvSpPr>
          <p:nvPr>
            <p:ph type="sldNum" sz="quarter" idx="12"/>
          </p:nvPr>
        </p:nvSpPr>
        <p:spPr/>
        <p:txBody>
          <a:bodyPr/>
          <a:lstStyle/>
          <a:p>
            <a:fld id="{DE81F269-DC22-4922-87E9-A1EDCAB86301}" type="slidenum">
              <a:rPr lang="en-US" smtClean="0"/>
              <a:pPr/>
              <a:t>‹N°›</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r>
              <a:rPr lang="en-US" smtClean="0"/>
              <a:t>14 oct 2009</a:t>
            </a:r>
            <a:endParaRPr lang="en-US"/>
          </a:p>
        </p:txBody>
      </p:sp>
      <p:sp>
        <p:nvSpPr>
          <p:cNvPr id="6" name="Footer Placeholder 5"/>
          <p:cNvSpPr>
            <a:spLocks noGrp="1"/>
          </p:cNvSpPr>
          <p:nvPr>
            <p:ph type="ftr" sz="quarter" idx="11"/>
          </p:nvPr>
        </p:nvSpPr>
        <p:spPr/>
        <p:txBody>
          <a:bodyPr/>
          <a:lstStyle/>
          <a:p>
            <a:r>
              <a:rPr lang="en-US" smtClean="0"/>
              <a:t>L. Rossi @ TIARA meeting  - CERN</a:t>
            </a:r>
            <a:endParaRPr lang="en-US"/>
          </a:p>
        </p:txBody>
      </p:sp>
      <p:sp>
        <p:nvSpPr>
          <p:cNvPr id="7" name="Slide Number Placeholder 6"/>
          <p:cNvSpPr>
            <a:spLocks noGrp="1"/>
          </p:cNvSpPr>
          <p:nvPr>
            <p:ph type="sldNum" sz="quarter" idx="12"/>
          </p:nvPr>
        </p:nvSpPr>
        <p:spPr/>
        <p:txBody>
          <a:bodyPr/>
          <a:lstStyle/>
          <a:p>
            <a:fld id="{DE81F269-DC22-4922-87E9-A1EDCAB86301}" type="slidenum">
              <a:rPr lang="en-US" smtClean="0"/>
              <a:pPr/>
              <a:t>‹N°›</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r>
              <a:rPr lang="en-US" smtClean="0"/>
              <a:t>14 oct 2009</a:t>
            </a:r>
            <a:endParaRPr lang="en-US"/>
          </a:p>
        </p:txBody>
      </p:sp>
      <p:sp>
        <p:nvSpPr>
          <p:cNvPr id="6" name="Footer Placeholder 5"/>
          <p:cNvSpPr>
            <a:spLocks noGrp="1"/>
          </p:cNvSpPr>
          <p:nvPr>
            <p:ph type="ftr" sz="quarter" idx="11"/>
          </p:nvPr>
        </p:nvSpPr>
        <p:spPr/>
        <p:txBody>
          <a:bodyPr/>
          <a:lstStyle/>
          <a:p>
            <a:r>
              <a:rPr lang="en-US" smtClean="0"/>
              <a:t>L. Rossi @ TIARA meeting  - CERN</a:t>
            </a:r>
            <a:endParaRPr lang="en-US"/>
          </a:p>
        </p:txBody>
      </p:sp>
      <p:sp>
        <p:nvSpPr>
          <p:cNvPr id="7" name="Slide Number Placeholder 6"/>
          <p:cNvSpPr>
            <a:spLocks noGrp="1"/>
          </p:cNvSpPr>
          <p:nvPr>
            <p:ph type="sldNum" sz="quarter" idx="12"/>
          </p:nvPr>
        </p:nvSpPr>
        <p:spPr/>
        <p:txBody>
          <a:bodyPr/>
          <a:lstStyle/>
          <a:p>
            <a:fld id="{DE81F269-DC22-4922-87E9-A1EDCAB86301}" type="slidenum">
              <a:rPr lang="en-US" smtClean="0"/>
              <a:pPr/>
              <a:t>‹N°›</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14 oct 2009</a:t>
            </a:r>
            <a:endParaRPr lang="en-US"/>
          </a:p>
        </p:txBody>
      </p:sp>
      <p:sp>
        <p:nvSpPr>
          <p:cNvPr id="5" name="Footer Placeholder 4"/>
          <p:cNvSpPr>
            <a:spLocks noGrp="1"/>
          </p:cNvSpPr>
          <p:nvPr>
            <p:ph type="ftr" sz="quarter" idx="11"/>
          </p:nvPr>
        </p:nvSpPr>
        <p:spPr/>
        <p:txBody>
          <a:bodyPr/>
          <a:lstStyle/>
          <a:p>
            <a:r>
              <a:rPr lang="en-US" smtClean="0"/>
              <a:t>L. Rossi @ TIARA meeting  - CERN</a:t>
            </a:r>
            <a:endParaRPr lang="en-US"/>
          </a:p>
        </p:txBody>
      </p:sp>
      <p:sp>
        <p:nvSpPr>
          <p:cNvPr id="6" name="Slide Number Placeholder 5"/>
          <p:cNvSpPr>
            <a:spLocks noGrp="1"/>
          </p:cNvSpPr>
          <p:nvPr>
            <p:ph type="sldNum" sz="quarter" idx="12"/>
          </p:nvPr>
        </p:nvSpPr>
        <p:spPr/>
        <p:txBody>
          <a:bodyPr/>
          <a:lstStyle/>
          <a:p>
            <a:fld id="{DE81F269-DC22-4922-87E9-A1EDCAB86301}" type="slidenum">
              <a:rPr lang="en-US" smtClean="0"/>
              <a:pPr/>
              <a:t>‹N°›</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14 oct 2009</a:t>
            </a:r>
            <a:endParaRPr lang="en-US"/>
          </a:p>
        </p:txBody>
      </p:sp>
      <p:sp>
        <p:nvSpPr>
          <p:cNvPr id="5" name="Footer Placeholder 4"/>
          <p:cNvSpPr>
            <a:spLocks noGrp="1"/>
          </p:cNvSpPr>
          <p:nvPr>
            <p:ph type="ftr" sz="quarter" idx="11"/>
          </p:nvPr>
        </p:nvSpPr>
        <p:spPr/>
        <p:txBody>
          <a:bodyPr/>
          <a:lstStyle/>
          <a:p>
            <a:r>
              <a:rPr lang="en-US" smtClean="0"/>
              <a:t>L. Rossi @ TIARA meeting  - CERN</a:t>
            </a:r>
            <a:endParaRPr lang="en-US"/>
          </a:p>
        </p:txBody>
      </p:sp>
      <p:sp>
        <p:nvSpPr>
          <p:cNvPr id="6" name="Slide Number Placeholder 5"/>
          <p:cNvSpPr>
            <a:spLocks noGrp="1"/>
          </p:cNvSpPr>
          <p:nvPr>
            <p:ph type="sldNum" sz="quarter" idx="12"/>
          </p:nvPr>
        </p:nvSpPr>
        <p:spPr/>
        <p:txBody>
          <a:bodyPr/>
          <a:lstStyle/>
          <a:p>
            <a:fld id="{DE81F269-DC22-4922-87E9-A1EDCAB86301}" type="slidenum">
              <a:rPr lang="en-US" smtClean="0"/>
              <a:pPr/>
              <a:t>‹N°›</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14 oct 2009</a:t>
            </a:r>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t>L. Rossi @ TIARA meeting  - CERN</a:t>
            </a:r>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E81F269-DC22-4922-87E9-A1EDCAB86301}" type="slidenum">
              <a:rPr lang="en-US" smtClean="0"/>
              <a:pPr/>
              <a:t>‹N°›</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ctr" defTabSz="914400" rtl="0" eaLnBrk="1" latinLnBrk="0" hangingPunct="1">
        <a:spcBef>
          <a:spcPct val="0"/>
        </a:spcBef>
        <a:buNone/>
        <a:defRPr sz="4400" b="1" kern="1200" baseline="0">
          <a:solidFill>
            <a:srgbClr val="0070C0"/>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package" Target="../embeddings/Document_Microsoft_Office_Word1.docx"/><Relationship Id="rId2" Type="http://schemas.openxmlformats.org/officeDocument/2006/relationships/slideLayout" Target="../slideLayouts/slideLayout6.xml"/><Relationship Id="rId1" Type="http://schemas.openxmlformats.org/officeDocument/2006/relationships/vmlDrawing" Target="../drawings/vmlDrawing1.v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hyperlink" Target="#_ftnref1"/><Relationship Id="rId2" Type="http://schemas.openxmlformats.org/officeDocument/2006/relationships/hyperlink" Target="#_ftnref1"/><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TIARA – WP6</a:t>
            </a:r>
            <a:br>
              <a:rPr lang="en-US" dirty="0" smtClean="0"/>
            </a:br>
            <a:r>
              <a:rPr lang="en-US" dirty="0" smtClean="0"/>
              <a:t>Involving Industry in TIARA</a:t>
            </a:r>
            <a:endParaRPr lang="en-US" dirty="0"/>
          </a:p>
        </p:txBody>
      </p:sp>
      <p:sp>
        <p:nvSpPr>
          <p:cNvPr id="3" name="Subtitle 2"/>
          <p:cNvSpPr>
            <a:spLocks noGrp="1"/>
          </p:cNvSpPr>
          <p:nvPr>
            <p:ph type="subTitle" idx="1"/>
          </p:nvPr>
        </p:nvSpPr>
        <p:spPr/>
        <p:txBody>
          <a:bodyPr/>
          <a:lstStyle/>
          <a:p>
            <a:r>
              <a:rPr lang="en-US" dirty="0" smtClean="0"/>
              <a:t>Lucio Rossi (WPD)</a:t>
            </a:r>
          </a:p>
          <a:p>
            <a:r>
              <a:rPr lang="en-US" dirty="0" smtClean="0"/>
              <a:t>CERN</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WP6 – Description of work</a:t>
            </a:r>
            <a:endParaRPr lang="en-US" dirty="0"/>
          </a:p>
        </p:txBody>
      </p:sp>
      <p:sp>
        <p:nvSpPr>
          <p:cNvPr id="3" name="Content Placeholder 2"/>
          <p:cNvSpPr>
            <a:spLocks noGrp="1"/>
          </p:cNvSpPr>
          <p:nvPr>
            <p:ph idx="1"/>
          </p:nvPr>
        </p:nvSpPr>
        <p:spPr/>
        <p:txBody>
          <a:bodyPr>
            <a:normAutofit fontScale="77500" lnSpcReduction="20000"/>
          </a:bodyPr>
          <a:lstStyle/>
          <a:p>
            <a:r>
              <a:rPr lang="en-US" dirty="0"/>
              <a:t>The central objective of WP6 is to bring together research institutes and universities working in the field of accelerator technology and industrial companies interested both in supplying products to scientific projects based on this technology and in supplying an accelerators user community (industrial accelerators, medical accelerators). </a:t>
            </a:r>
            <a:endParaRPr lang="en-US" dirty="0" smtClean="0"/>
          </a:p>
          <a:p>
            <a:r>
              <a:rPr lang="en-GB" dirty="0" smtClean="0"/>
              <a:t>The </a:t>
            </a:r>
            <a:r>
              <a:rPr lang="en-GB" dirty="0"/>
              <a:t>aim is to create a framework intellectually and economically attractive to develop industrial products both for the research facilities and medical and industrial accelerators. The WP6 activity has to increase the speed of the R&amp;D industrialization, facilitate the technology and knowledge transfer, cost optimization.</a:t>
            </a:r>
            <a:endParaRPr lang="en-US" dirty="0"/>
          </a:p>
          <a:p>
            <a:r>
              <a:rPr lang="en-US" dirty="0"/>
              <a:t>The main task of this work package is to identify and organize long term collaboration between the TIARA Consortium and industry and lay the groundwork for a permanent and closer association on the basis of long term mutual interest for all the sectors above. </a:t>
            </a:r>
          </a:p>
          <a:p>
            <a:endParaRPr lang="en-US" dirty="0"/>
          </a:p>
        </p:txBody>
      </p:sp>
      <p:sp>
        <p:nvSpPr>
          <p:cNvPr id="4" name="Date Placeholder 3"/>
          <p:cNvSpPr>
            <a:spLocks noGrp="1"/>
          </p:cNvSpPr>
          <p:nvPr>
            <p:ph type="dt" sz="half" idx="10"/>
          </p:nvPr>
        </p:nvSpPr>
        <p:spPr/>
        <p:txBody>
          <a:bodyPr/>
          <a:lstStyle/>
          <a:p>
            <a:r>
              <a:rPr lang="en-US" smtClean="0"/>
              <a:t>14 oct 2009</a:t>
            </a:r>
            <a:endParaRPr lang="en-US"/>
          </a:p>
        </p:txBody>
      </p:sp>
      <p:sp>
        <p:nvSpPr>
          <p:cNvPr id="5" name="Footer Placeholder 4"/>
          <p:cNvSpPr>
            <a:spLocks noGrp="1"/>
          </p:cNvSpPr>
          <p:nvPr>
            <p:ph type="ftr" sz="quarter" idx="11"/>
          </p:nvPr>
        </p:nvSpPr>
        <p:spPr/>
        <p:txBody>
          <a:bodyPr/>
          <a:lstStyle/>
          <a:p>
            <a:r>
              <a:rPr lang="en-US" smtClean="0"/>
              <a:t>L. Rossi @ TIARA meeting  - CERN</a:t>
            </a:r>
            <a:endParaRPr lang="en-US"/>
          </a:p>
        </p:txBody>
      </p:sp>
      <p:sp>
        <p:nvSpPr>
          <p:cNvPr id="6" name="Slide Number Placeholder 5"/>
          <p:cNvSpPr>
            <a:spLocks noGrp="1"/>
          </p:cNvSpPr>
          <p:nvPr>
            <p:ph type="sldNum" sz="quarter" idx="12"/>
          </p:nvPr>
        </p:nvSpPr>
        <p:spPr/>
        <p:txBody>
          <a:bodyPr/>
          <a:lstStyle/>
          <a:p>
            <a:fld id="{DE81F269-DC22-4922-87E9-A1EDCAB86301}" type="slidenum">
              <a:rPr lang="en-US" smtClean="0"/>
              <a:pPr/>
              <a:t>2</a:t>
            </a:fld>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WP6.1 - </a:t>
            </a:r>
            <a:r>
              <a:rPr lang="en-GB" dirty="0" smtClean="0"/>
              <a:t>Establishing </a:t>
            </a:r>
            <a:r>
              <a:rPr lang="en-GB" dirty="0"/>
              <a:t>efficient communication with industry</a:t>
            </a:r>
            <a:endParaRPr lang="en-US" dirty="0"/>
          </a:p>
        </p:txBody>
      </p:sp>
      <p:sp>
        <p:nvSpPr>
          <p:cNvPr id="3" name="Content Placeholder 2"/>
          <p:cNvSpPr>
            <a:spLocks noGrp="1"/>
          </p:cNvSpPr>
          <p:nvPr>
            <p:ph idx="1"/>
          </p:nvPr>
        </p:nvSpPr>
        <p:spPr/>
        <p:txBody>
          <a:bodyPr>
            <a:normAutofit fontScale="92500" lnSpcReduction="20000"/>
          </a:bodyPr>
          <a:lstStyle/>
          <a:p>
            <a:r>
              <a:rPr lang="en-US" dirty="0"/>
              <a:t>The accelerators industry sectors relevant for TIARA has to be defined, industry need has to be understood and a formal liaison between TIARA and the industry will be established.</a:t>
            </a:r>
          </a:p>
          <a:p>
            <a:r>
              <a:rPr lang="fr-FR" dirty="0" err="1"/>
              <a:t>Creation</a:t>
            </a:r>
            <a:r>
              <a:rPr lang="fr-FR" dirty="0"/>
              <a:t> of the </a:t>
            </a:r>
            <a:r>
              <a:rPr lang="fr-FR" b="1" dirty="0"/>
              <a:t>web-</a:t>
            </a:r>
            <a:r>
              <a:rPr lang="fr-FR" b="1" dirty="0" err="1"/>
              <a:t>based</a:t>
            </a:r>
            <a:r>
              <a:rPr lang="fr-FR" b="1" dirty="0"/>
              <a:t> data base</a:t>
            </a:r>
            <a:r>
              <a:rPr lang="fr-FR" dirty="0"/>
              <a:t> </a:t>
            </a:r>
            <a:r>
              <a:rPr lang="fr-FR" dirty="0" err="1"/>
              <a:t>collecting</a:t>
            </a:r>
            <a:r>
              <a:rPr lang="fr-FR" dirty="0"/>
              <a:t> the information about </a:t>
            </a:r>
            <a:r>
              <a:rPr lang="fr-FR" dirty="0" err="1"/>
              <a:t>industrial</a:t>
            </a:r>
            <a:r>
              <a:rPr lang="fr-FR" dirty="0"/>
              <a:t> </a:t>
            </a:r>
            <a:r>
              <a:rPr lang="fr-FR" dirty="0" err="1"/>
              <a:t>technology</a:t>
            </a:r>
            <a:r>
              <a:rPr lang="fr-FR" dirty="0"/>
              <a:t> and </a:t>
            </a:r>
            <a:r>
              <a:rPr lang="fr-FR" dirty="0" err="1"/>
              <a:t>industrial</a:t>
            </a:r>
            <a:r>
              <a:rPr lang="fr-FR" dirty="0"/>
              <a:t> application in the </a:t>
            </a:r>
            <a:r>
              <a:rPr lang="fr-FR" dirty="0" err="1"/>
              <a:t>accelerating</a:t>
            </a:r>
            <a:r>
              <a:rPr lang="fr-FR" dirty="0"/>
              <a:t> area </a:t>
            </a:r>
            <a:r>
              <a:rPr lang="fr-FR" dirty="0" err="1"/>
              <a:t>will</a:t>
            </a:r>
            <a:r>
              <a:rPr lang="fr-FR" dirty="0"/>
              <a:t> </a:t>
            </a:r>
            <a:r>
              <a:rPr lang="fr-FR" dirty="0" err="1"/>
              <a:t>be</a:t>
            </a:r>
            <a:r>
              <a:rPr lang="fr-FR" dirty="0"/>
              <a:t> an important </a:t>
            </a:r>
            <a:r>
              <a:rPr lang="fr-FR" dirty="0" err="1"/>
              <a:t>tool</a:t>
            </a:r>
            <a:r>
              <a:rPr lang="fr-FR" dirty="0"/>
              <a:t> for </a:t>
            </a:r>
            <a:r>
              <a:rPr lang="fr-FR" dirty="0" err="1"/>
              <a:t>defining</a:t>
            </a:r>
            <a:r>
              <a:rPr lang="fr-FR" dirty="0"/>
              <a:t> the </a:t>
            </a:r>
            <a:r>
              <a:rPr lang="fr-FR" dirty="0" err="1"/>
              <a:t>industry</a:t>
            </a:r>
            <a:r>
              <a:rPr lang="fr-FR" dirty="0"/>
              <a:t> </a:t>
            </a:r>
            <a:r>
              <a:rPr lang="fr-FR" dirty="0" err="1"/>
              <a:t>sectors</a:t>
            </a:r>
            <a:r>
              <a:rPr lang="fr-FR" dirty="0"/>
              <a:t> relevant for TIARA. </a:t>
            </a:r>
            <a:endParaRPr lang="fr-FR" dirty="0" smtClean="0"/>
          </a:p>
          <a:p>
            <a:r>
              <a:rPr lang="fr-FR" dirty="0" smtClean="0"/>
              <a:t>An </a:t>
            </a:r>
            <a:r>
              <a:rPr lang="fr-FR" dirty="0"/>
              <a:t>open and </a:t>
            </a:r>
            <a:r>
              <a:rPr lang="fr-FR" dirty="0" err="1" smtClean="0"/>
              <a:t>recognized</a:t>
            </a:r>
            <a:r>
              <a:rPr lang="fr-FR" dirty="0" smtClean="0"/>
              <a:t> </a:t>
            </a:r>
            <a:r>
              <a:rPr lang="fr-FR" dirty="0" err="1"/>
              <a:t>way</a:t>
            </a:r>
            <a:r>
              <a:rPr lang="fr-FR" dirty="0"/>
              <a:t> of communication </a:t>
            </a:r>
            <a:r>
              <a:rPr lang="fr-FR" dirty="0" err="1"/>
              <a:t>will</a:t>
            </a:r>
            <a:r>
              <a:rPr lang="fr-FR" dirty="0"/>
              <a:t> </a:t>
            </a:r>
            <a:r>
              <a:rPr lang="fr-FR" dirty="0" err="1"/>
              <a:t>allow</a:t>
            </a:r>
            <a:r>
              <a:rPr lang="fr-FR" dirty="0"/>
              <a:t> </a:t>
            </a:r>
            <a:r>
              <a:rPr lang="fr-FR" dirty="0" err="1"/>
              <a:t>also</a:t>
            </a:r>
            <a:r>
              <a:rPr lang="fr-FR" dirty="0"/>
              <a:t> to </a:t>
            </a:r>
            <a:r>
              <a:rPr lang="fr-FR" dirty="0" err="1"/>
              <a:t>industry</a:t>
            </a:r>
            <a:r>
              <a:rPr lang="fr-FR" dirty="0"/>
              <a:t> to </a:t>
            </a:r>
            <a:r>
              <a:rPr lang="fr-FR" dirty="0" err="1"/>
              <a:t>give</a:t>
            </a:r>
            <a:r>
              <a:rPr lang="fr-FR" dirty="0"/>
              <a:t> </a:t>
            </a:r>
            <a:r>
              <a:rPr lang="fr-FR" dirty="0" err="1"/>
              <a:t>their</a:t>
            </a:r>
            <a:r>
              <a:rPr lang="fr-FR" dirty="0"/>
              <a:t> inputs to the </a:t>
            </a:r>
            <a:r>
              <a:rPr lang="fr-FR" dirty="0" err="1"/>
              <a:t>technology</a:t>
            </a:r>
            <a:r>
              <a:rPr lang="fr-FR" dirty="0"/>
              <a:t> programs and the </a:t>
            </a:r>
            <a:r>
              <a:rPr lang="fr-FR" dirty="0" err="1" smtClean="0"/>
              <a:t>most</a:t>
            </a:r>
            <a:r>
              <a:rPr lang="fr-FR" dirty="0" smtClean="0"/>
              <a:t> </a:t>
            </a:r>
            <a:r>
              <a:rPr lang="fr-FR" dirty="0" err="1" smtClean="0"/>
              <a:t>useful</a:t>
            </a:r>
            <a:r>
              <a:rPr lang="fr-FR" dirty="0" smtClean="0"/>
              <a:t> direction for </a:t>
            </a:r>
            <a:r>
              <a:rPr lang="fr-FR" dirty="0" err="1"/>
              <a:t>industrial</a:t>
            </a:r>
            <a:r>
              <a:rPr lang="fr-FR" dirty="0"/>
              <a:t>-</a:t>
            </a:r>
            <a:r>
              <a:rPr lang="fr-FR" dirty="0" err="1"/>
              <a:t>medical</a:t>
            </a:r>
            <a:r>
              <a:rPr lang="fr-FR" dirty="0"/>
              <a:t> applications.</a:t>
            </a:r>
            <a:endParaRPr lang="en-US" dirty="0"/>
          </a:p>
        </p:txBody>
      </p:sp>
      <p:sp>
        <p:nvSpPr>
          <p:cNvPr id="4" name="Date Placeholder 3"/>
          <p:cNvSpPr>
            <a:spLocks noGrp="1"/>
          </p:cNvSpPr>
          <p:nvPr>
            <p:ph type="dt" sz="half" idx="10"/>
          </p:nvPr>
        </p:nvSpPr>
        <p:spPr/>
        <p:txBody>
          <a:bodyPr/>
          <a:lstStyle/>
          <a:p>
            <a:r>
              <a:rPr lang="en-US" smtClean="0"/>
              <a:t>14 oct 2009</a:t>
            </a:r>
            <a:endParaRPr lang="en-US"/>
          </a:p>
        </p:txBody>
      </p:sp>
      <p:sp>
        <p:nvSpPr>
          <p:cNvPr id="5" name="Footer Placeholder 4"/>
          <p:cNvSpPr>
            <a:spLocks noGrp="1"/>
          </p:cNvSpPr>
          <p:nvPr>
            <p:ph type="ftr" sz="quarter" idx="11"/>
          </p:nvPr>
        </p:nvSpPr>
        <p:spPr/>
        <p:txBody>
          <a:bodyPr/>
          <a:lstStyle/>
          <a:p>
            <a:r>
              <a:rPr lang="en-US" smtClean="0"/>
              <a:t>L. Rossi @ TIARA meeting  - CERN</a:t>
            </a:r>
            <a:endParaRPr lang="en-US"/>
          </a:p>
        </p:txBody>
      </p:sp>
      <p:sp>
        <p:nvSpPr>
          <p:cNvPr id="6" name="Slide Number Placeholder 5"/>
          <p:cNvSpPr>
            <a:spLocks noGrp="1"/>
          </p:cNvSpPr>
          <p:nvPr>
            <p:ph type="sldNum" sz="quarter" idx="12"/>
          </p:nvPr>
        </p:nvSpPr>
        <p:spPr/>
        <p:txBody>
          <a:bodyPr/>
          <a:lstStyle/>
          <a:p>
            <a:fld id="{DE81F269-DC22-4922-87E9-A1EDCAB86301}" type="slidenum">
              <a:rPr lang="en-US" smtClean="0"/>
              <a:pPr/>
              <a:t>3</a:t>
            </a:fld>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dirty="0" smtClean="0"/>
              <a:t>WP6.2 - </a:t>
            </a:r>
            <a:r>
              <a:rPr lang="fr-FR" sz="3200" dirty="0" err="1" smtClean="0"/>
              <a:t>Establishing</a:t>
            </a:r>
            <a:r>
              <a:rPr lang="fr-FR" sz="3200" dirty="0" smtClean="0"/>
              <a:t> </a:t>
            </a:r>
            <a:r>
              <a:rPr lang="fr-FR" sz="3200" dirty="0"/>
              <a:t>a joint </a:t>
            </a:r>
            <a:r>
              <a:rPr lang="fr-FR" sz="3200" dirty="0" err="1"/>
              <a:t>framework</a:t>
            </a:r>
            <a:r>
              <a:rPr lang="fr-FR" sz="3200" dirty="0"/>
              <a:t> for </a:t>
            </a:r>
            <a:r>
              <a:rPr lang="fr-FR" sz="3200" dirty="0" err="1"/>
              <a:t>developing</a:t>
            </a:r>
            <a:r>
              <a:rPr lang="fr-FR" sz="3200" dirty="0"/>
              <a:t> joint R&amp;D </a:t>
            </a:r>
            <a:r>
              <a:rPr lang="fr-FR" sz="3200" dirty="0" err="1"/>
              <a:t>projects</a:t>
            </a:r>
            <a:r>
              <a:rPr lang="fr-FR" sz="3200" dirty="0"/>
              <a:t> and </a:t>
            </a:r>
            <a:r>
              <a:rPr lang="fr-FR" sz="3200" dirty="0" err="1"/>
              <a:t>industrializing</a:t>
            </a:r>
            <a:r>
              <a:rPr lang="fr-FR" sz="3200" dirty="0"/>
              <a:t> </a:t>
            </a:r>
            <a:r>
              <a:rPr lang="fr-FR" sz="3200" dirty="0" err="1"/>
              <a:t>recent</a:t>
            </a:r>
            <a:r>
              <a:rPr lang="fr-FR" sz="3200" dirty="0"/>
              <a:t> technologies</a:t>
            </a:r>
            <a:endParaRPr lang="en-US" sz="3200" dirty="0"/>
          </a:p>
        </p:txBody>
      </p:sp>
      <p:sp>
        <p:nvSpPr>
          <p:cNvPr id="3" name="Content Placeholder 2"/>
          <p:cNvSpPr>
            <a:spLocks noGrp="1"/>
          </p:cNvSpPr>
          <p:nvPr>
            <p:ph idx="1"/>
          </p:nvPr>
        </p:nvSpPr>
        <p:spPr/>
        <p:txBody>
          <a:bodyPr>
            <a:normAutofit fontScale="92500"/>
          </a:bodyPr>
          <a:lstStyle/>
          <a:p>
            <a:r>
              <a:rPr lang="en-GB" dirty="0"/>
              <a:t>The joint framework has to be established for the construction of accelerator components and test systems and for the development of industrial accelerators. Protecting of IPR (intellectual property rights) in technology transfer plays a very important role for industry and will be investigated also in relation with the open access style typical of the research funded by public money. The main issues of intellectual property policy will be: exchange of knowledge and confidentiality, who owns knowledge, who owns inventions,  under what condition  a license can be granted etc. </a:t>
            </a:r>
            <a:endParaRPr lang="en-US" dirty="0"/>
          </a:p>
        </p:txBody>
      </p:sp>
      <p:sp>
        <p:nvSpPr>
          <p:cNvPr id="4" name="Date Placeholder 3"/>
          <p:cNvSpPr>
            <a:spLocks noGrp="1"/>
          </p:cNvSpPr>
          <p:nvPr>
            <p:ph type="dt" sz="half" idx="10"/>
          </p:nvPr>
        </p:nvSpPr>
        <p:spPr/>
        <p:txBody>
          <a:bodyPr/>
          <a:lstStyle/>
          <a:p>
            <a:r>
              <a:rPr lang="en-US" smtClean="0"/>
              <a:t>14 oct 2009</a:t>
            </a:r>
            <a:endParaRPr lang="en-US"/>
          </a:p>
        </p:txBody>
      </p:sp>
      <p:sp>
        <p:nvSpPr>
          <p:cNvPr id="5" name="Footer Placeholder 4"/>
          <p:cNvSpPr>
            <a:spLocks noGrp="1"/>
          </p:cNvSpPr>
          <p:nvPr>
            <p:ph type="ftr" sz="quarter" idx="11"/>
          </p:nvPr>
        </p:nvSpPr>
        <p:spPr/>
        <p:txBody>
          <a:bodyPr/>
          <a:lstStyle/>
          <a:p>
            <a:r>
              <a:rPr lang="en-US" smtClean="0"/>
              <a:t>L. Rossi @ TIARA meeting  - CERN</a:t>
            </a:r>
            <a:endParaRPr lang="en-US"/>
          </a:p>
        </p:txBody>
      </p:sp>
      <p:sp>
        <p:nvSpPr>
          <p:cNvPr id="6" name="Slide Number Placeholder 5"/>
          <p:cNvSpPr>
            <a:spLocks noGrp="1"/>
          </p:cNvSpPr>
          <p:nvPr>
            <p:ph type="sldNum" sz="quarter" idx="12"/>
          </p:nvPr>
        </p:nvSpPr>
        <p:spPr/>
        <p:txBody>
          <a:bodyPr/>
          <a:lstStyle/>
          <a:p>
            <a:fld id="{DE81F269-DC22-4922-87E9-A1EDCAB86301}" type="slidenum">
              <a:rPr lang="en-US" smtClean="0"/>
              <a:pPr/>
              <a:t>4</a:t>
            </a:fld>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r-FR" dirty="0" smtClean="0"/>
              <a:t>WP6.3 -Sharing </a:t>
            </a:r>
            <a:r>
              <a:rPr lang="fr-FR" dirty="0"/>
              <a:t>R&amp;D infrastructures and </a:t>
            </a:r>
            <a:r>
              <a:rPr lang="fr-FR" dirty="0" err="1"/>
              <a:t>developing</a:t>
            </a:r>
            <a:r>
              <a:rPr lang="fr-FR" dirty="0"/>
              <a:t> joint R&amp;D infrastructures</a:t>
            </a:r>
            <a:endParaRPr lang="en-US" dirty="0"/>
          </a:p>
        </p:txBody>
      </p:sp>
      <p:sp>
        <p:nvSpPr>
          <p:cNvPr id="3" name="Content Placeholder 2"/>
          <p:cNvSpPr>
            <a:spLocks noGrp="1"/>
          </p:cNvSpPr>
          <p:nvPr>
            <p:ph idx="1"/>
          </p:nvPr>
        </p:nvSpPr>
        <p:spPr/>
        <p:txBody>
          <a:bodyPr>
            <a:normAutofit fontScale="92500" lnSpcReduction="20000"/>
          </a:bodyPr>
          <a:lstStyle/>
          <a:p>
            <a:r>
              <a:rPr lang="en-GB" dirty="0"/>
              <a:t>The rules for sharing R&amp;D infrastructures will be established. A financial model for joint R&amp;D infrastructures will be developed. The industry infrastructures and accelerator R&amp;D infrastructure complexes have to be integrated. Rules governing the access by industry to research facility will be defined, too.</a:t>
            </a:r>
            <a:endParaRPr lang="en-US" dirty="0"/>
          </a:p>
          <a:p>
            <a:r>
              <a:rPr lang="en-GB" dirty="0"/>
              <a:t>The existing examples of the infrastructure sharing will be analyzed (for example the access today granted in existing synchrotron radiation facilities, neutron and irradiation facilities), the alternatives will be taken into consideration and on this base the general model will be developed.</a:t>
            </a:r>
            <a:endParaRPr lang="en-US" dirty="0"/>
          </a:p>
        </p:txBody>
      </p:sp>
      <p:sp>
        <p:nvSpPr>
          <p:cNvPr id="4" name="Date Placeholder 3"/>
          <p:cNvSpPr>
            <a:spLocks noGrp="1"/>
          </p:cNvSpPr>
          <p:nvPr>
            <p:ph type="dt" sz="half" idx="10"/>
          </p:nvPr>
        </p:nvSpPr>
        <p:spPr/>
        <p:txBody>
          <a:bodyPr/>
          <a:lstStyle/>
          <a:p>
            <a:r>
              <a:rPr lang="en-US" smtClean="0"/>
              <a:t>14 oct 2009</a:t>
            </a:r>
            <a:endParaRPr lang="en-US"/>
          </a:p>
        </p:txBody>
      </p:sp>
      <p:sp>
        <p:nvSpPr>
          <p:cNvPr id="5" name="Footer Placeholder 4"/>
          <p:cNvSpPr>
            <a:spLocks noGrp="1"/>
          </p:cNvSpPr>
          <p:nvPr>
            <p:ph type="ftr" sz="quarter" idx="11"/>
          </p:nvPr>
        </p:nvSpPr>
        <p:spPr/>
        <p:txBody>
          <a:bodyPr/>
          <a:lstStyle/>
          <a:p>
            <a:r>
              <a:rPr lang="en-US" smtClean="0"/>
              <a:t>L. Rossi @ TIARA meeting  - CERN</a:t>
            </a:r>
            <a:endParaRPr lang="en-US"/>
          </a:p>
        </p:txBody>
      </p:sp>
      <p:sp>
        <p:nvSpPr>
          <p:cNvPr id="6" name="Slide Number Placeholder 5"/>
          <p:cNvSpPr>
            <a:spLocks noGrp="1"/>
          </p:cNvSpPr>
          <p:nvPr>
            <p:ph type="sldNum" sz="quarter" idx="12"/>
          </p:nvPr>
        </p:nvSpPr>
        <p:spPr/>
        <p:txBody>
          <a:bodyPr/>
          <a:lstStyle/>
          <a:p>
            <a:fld id="{DE81F269-DC22-4922-87E9-A1EDCAB86301}" type="slidenum">
              <a:rPr lang="en-US" smtClean="0"/>
              <a:pPr/>
              <a:t>5</a:t>
            </a:fld>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r-FR" dirty="0" smtClean="0"/>
              <a:t>WP6.4 - </a:t>
            </a:r>
            <a:r>
              <a:rPr lang="fr-FR" dirty="0" err="1" smtClean="0"/>
              <a:t>Definition</a:t>
            </a:r>
            <a:r>
              <a:rPr lang="fr-FR" dirty="0" smtClean="0"/>
              <a:t> </a:t>
            </a:r>
            <a:r>
              <a:rPr lang="fr-FR" dirty="0"/>
              <a:t>of a </a:t>
            </a:r>
            <a:r>
              <a:rPr lang="fr-FR" dirty="0" err="1"/>
              <a:t>technology</a:t>
            </a:r>
            <a:r>
              <a:rPr lang="fr-FR" dirty="0"/>
              <a:t> </a:t>
            </a:r>
            <a:r>
              <a:rPr lang="fr-FR" dirty="0" err="1"/>
              <a:t>Roadmap</a:t>
            </a:r>
            <a:r>
              <a:rPr lang="fr-FR" dirty="0"/>
              <a:t> for the </a:t>
            </a:r>
            <a:r>
              <a:rPr lang="fr-FR" dirty="0" err="1"/>
              <a:t>development</a:t>
            </a:r>
            <a:r>
              <a:rPr lang="fr-FR" dirty="0"/>
              <a:t> of future </a:t>
            </a:r>
            <a:r>
              <a:rPr lang="fr-FR" dirty="0" err="1"/>
              <a:t>accelerator</a:t>
            </a:r>
            <a:r>
              <a:rPr lang="fr-FR" dirty="0"/>
              <a:t> components in </a:t>
            </a:r>
            <a:r>
              <a:rPr lang="fr-FR" dirty="0" err="1"/>
              <a:t>industry</a:t>
            </a:r>
            <a:endParaRPr lang="en-US" dirty="0"/>
          </a:p>
        </p:txBody>
      </p:sp>
      <p:sp>
        <p:nvSpPr>
          <p:cNvPr id="3" name="Content Placeholder 2"/>
          <p:cNvSpPr>
            <a:spLocks noGrp="1"/>
          </p:cNvSpPr>
          <p:nvPr>
            <p:ph idx="1"/>
          </p:nvPr>
        </p:nvSpPr>
        <p:spPr/>
        <p:txBody>
          <a:bodyPr>
            <a:normAutofit fontScale="92500" lnSpcReduction="10000"/>
          </a:bodyPr>
          <a:lstStyle/>
          <a:p>
            <a:r>
              <a:rPr lang="en-GB" dirty="0"/>
              <a:t>The critical requirements and their targets (costs, reliability etc.) have to be identified. </a:t>
            </a:r>
            <a:endParaRPr lang="en-GB" dirty="0" smtClean="0"/>
          </a:p>
          <a:p>
            <a:r>
              <a:rPr lang="en-GB" dirty="0" smtClean="0"/>
              <a:t>The </a:t>
            </a:r>
            <a:r>
              <a:rPr lang="en-GB" dirty="0"/>
              <a:t>technology alternatives that can satisfy the targets must be identified and the cost (material and human resources) evaluated. The timeline from each alternative has to be identified. The best information has to be consolidated and consensus from many experts both from industries and laboratories-universities has to be developed. </a:t>
            </a:r>
            <a:endParaRPr lang="en-GB" dirty="0" smtClean="0"/>
          </a:p>
          <a:p>
            <a:r>
              <a:rPr lang="en-GB" dirty="0" smtClean="0"/>
              <a:t>Finally</a:t>
            </a:r>
            <a:r>
              <a:rPr lang="en-GB" dirty="0"/>
              <a:t>, a mechanism to decide which technology alternative has to be pursue will be proposed</a:t>
            </a:r>
            <a:r>
              <a:rPr lang="en-GB" dirty="0" smtClean="0"/>
              <a:t>.</a:t>
            </a:r>
            <a:endParaRPr lang="en-US" dirty="0"/>
          </a:p>
        </p:txBody>
      </p:sp>
      <p:sp>
        <p:nvSpPr>
          <p:cNvPr id="4" name="Date Placeholder 3"/>
          <p:cNvSpPr>
            <a:spLocks noGrp="1"/>
          </p:cNvSpPr>
          <p:nvPr>
            <p:ph type="dt" sz="half" idx="10"/>
          </p:nvPr>
        </p:nvSpPr>
        <p:spPr/>
        <p:txBody>
          <a:bodyPr/>
          <a:lstStyle/>
          <a:p>
            <a:r>
              <a:rPr lang="en-US" smtClean="0"/>
              <a:t>14 oct 2009</a:t>
            </a:r>
            <a:endParaRPr lang="en-US"/>
          </a:p>
        </p:txBody>
      </p:sp>
      <p:sp>
        <p:nvSpPr>
          <p:cNvPr id="5" name="Footer Placeholder 4"/>
          <p:cNvSpPr>
            <a:spLocks noGrp="1"/>
          </p:cNvSpPr>
          <p:nvPr>
            <p:ph type="ftr" sz="quarter" idx="11"/>
          </p:nvPr>
        </p:nvSpPr>
        <p:spPr/>
        <p:txBody>
          <a:bodyPr/>
          <a:lstStyle/>
          <a:p>
            <a:r>
              <a:rPr lang="en-US" smtClean="0"/>
              <a:t>L. Rossi @ TIARA meeting  - CERN</a:t>
            </a:r>
            <a:endParaRPr lang="en-US"/>
          </a:p>
        </p:txBody>
      </p:sp>
      <p:sp>
        <p:nvSpPr>
          <p:cNvPr id="6" name="Slide Number Placeholder 5"/>
          <p:cNvSpPr>
            <a:spLocks noGrp="1"/>
          </p:cNvSpPr>
          <p:nvPr>
            <p:ph type="sldNum" sz="quarter" idx="12"/>
          </p:nvPr>
        </p:nvSpPr>
        <p:spPr/>
        <p:txBody>
          <a:bodyPr/>
          <a:lstStyle/>
          <a:p>
            <a:fld id="{DE81F269-DC22-4922-87E9-A1EDCAB86301}" type="slidenum">
              <a:rPr lang="en-US" smtClean="0"/>
              <a:pPr/>
              <a:t>6</a:t>
            </a:fld>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r-FR" dirty="0" smtClean="0"/>
              <a:t>WP6.5 - </a:t>
            </a:r>
            <a:r>
              <a:rPr lang="fr-FR" dirty="0" err="1" smtClean="0"/>
              <a:t>Definition</a:t>
            </a:r>
            <a:r>
              <a:rPr lang="fr-FR" dirty="0" smtClean="0"/>
              <a:t> </a:t>
            </a:r>
            <a:r>
              <a:rPr lang="fr-FR" dirty="0"/>
              <a:t>of the best model for </a:t>
            </a:r>
            <a:r>
              <a:rPr lang="fr-FR" dirty="0" err="1"/>
              <a:t>associating</a:t>
            </a:r>
            <a:r>
              <a:rPr lang="fr-FR" dirty="0"/>
              <a:t> </a:t>
            </a:r>
            <a:r>
              <a:rPr lang="fr-FR" dirty="0" err="1"/>
              <a:t>industry</a:t>
            </a:r>
            <a:r>
              <a:rPr lang="fr-FR" dirty="0"/>
              <a:t> to TIARA and </a:t>
            </a:r>
            <a:r>
              <a:rPr lang="fr-FR" dirty="0" err="1"/>
              <a:t>definition</a:t>
            </a:r>
            <a:r>
              <a:rPr lang="fr-FR" dirty="0"/>
              <a:t> of the </a:t>
            </a:r>
            <a:r>
              <a:rPr lang="fr-FR" dirty="0" err="1"/>
              <a:t>appropriate</a:t>
            </a:r>
            <a:r>
              <a:rPr lang="fr-FR" dirty="0"/>
              <a:t> structure</a:t>
            </a:r>
            <a:endParaRPr lang="en-US" dirty="0"/>
          </a:p>
        </p:txBody>
      </p:sp>
      <p:sp>
        <p:nvSpPr>
          <p:cNvPr id="3" name="Content Placeholder 2"/>
          <p:cNvSpPr>
            <a:spLocks noGrp="1"/>
          </p:cNvSpPr>
          <p:nvPr>
            <p:ph idx="1"/>
          </p:nvPr>
        </p:nvSpPr>
        <p:spPr/>
        <p:txBody>
          <a:bodyPr>
            <a:normAutofit/>
          </a:bodyPr>
          <a:lstStyle/>
          <a:p>
            <a:r>
              <a:rPr lang="en-GB" dirty="0"/>
              <a:t>The models (in which industry are associated to accelerator R&amp;D and infrastructure) already used in other areas, like USA and Japan, will be examined and evaluated. </a:t>
            </a:r>
            <a:endParaRPr lang="en-GB" dirty="0" smtClean="0"/>
          </a:p>
          <a:p>
            <a:r>
              <a:rPr lang="en-GB" dirty="0" smtClean="0"/>
              <a:t>Finally </a:t>
            </a:r>
            <a:r>
              <a:rPr lang="en-GB" dirty="0"/>
              <a:t>a proposal for Europe will be suggested, taking into account its peculiarity of having strong </a:t>
            </a:r>
            <a:r>
              <a:rPr lang="en-GB" dirty="0" smtClean="0"/>
              <a:t>National </a:t>
            </a:r>
            <a:r>
              <a:rPr lang="en-GB" dirty="0"/>
              <a:t>Institutes or </a:t>
            </a:r>
            <a:r>
              <a:rPr lang="en-GB" dirty="0" smtClean="0"/>
              <a:t>Agencies </a:t>
            </a:r>
            <a:r>
              <a:rPr lang="en-GB" dirty="0"/>
              <a:t>already with Technology </a:t>
            </a:r>
            <a:r>
              <a:rPr lang="en-GB" dirty="0" smtClean="0"/>
              <a:t>Transfer </a:t>
            </a:r>
            <a:r>
              <a:rPr lang="en-GB" dirty="0"/>
              <a:t>and close association to Industry</a:t>
            </a:r>
            <a:endParaRPr lang="en-US" dirty="0"/>
          </a:p>
        </p:txBody>
      </p:sp>
      <p:sp>
        <p:nvSpPr>
          <p:cNvPr id="4" name="Date Placeholder 3"/>
          <p:cNvSpPr>
            <a:spLocks noGrp="1"/>
          </p:cNvSpPr>
          <p:nvPr>
            <p:ph type="dt" sz="half" idx="10"/>
          </p:nvPr>
        </p:nvSpPr>
        <p:spPr/>
        <p:txBody>
          <a:bodyPr/>
          <a:lstStyle/>
          <a:p>
            <a:r>
              <a:rPr lang="en-US" smtClean="0"/>
              <a:t>14 oct 2009</a:t>
            </a:r>
            <a:endParaRPr lang="en-US"/>
          </a:p>
        </p:txBody>
      </p:sp>
      <p:sp>
        <p:nvSpPr>
          <p:cNvPr id="5" name="Footer Placeholder 4"/>
          <p:cNvSpPr>
            <a:spLocks noGrp="1"/>
          </p:cNvSpPr>
          <p:nvPr>
            <p:ph type="ftr" sz="quarter" idx="11"/>
          </p:nvPr>
        </p:nvSpPr>
        <p:spPr/>
        <p:txBody>
          <a:bodyPr/>
          <a:lstStyle/>
          <a:p>
            <a:r>
              <a:rPr lang="en-US" smtClean="0"/>
              <a:t>L. Rossi @ TIARA meeting  - CERN</a:t>
            </a:r>
            <a:endParaRPr lang="en-US"/>
          </a:p>
        </p:txBody>
      </p:sp>
      <p:sp>
        <p:nvSpPr>
          <p:cNvPr id="6" name="Slide Number Placeholder 5"/>
          <p:cNvSpPr>
            <a:spLocks noGrp="1"/>
          </p:cNvSpPr>
          <p:nvPr>
            <p:ph type="sldNum" sz="quarter" idx="12"/>
          </p:nvPr>
        </p:nvSpPr>
        <p:spPr/>
        <p:txBody>
          <a:bodyPr/>
          <a:lstStyle/>
          <a:p>
            <a:fld id="{DE81F269-DC22-4922-87E9-A1EDCAB86301}" type="slidenum">
              <a:rPr lang="en-US" smtClean="0"/>
              <a:pPr/>
              <a:t>7</a:t>
            </a:fld>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WP 6 participants and resources</a:t>
            </a:r>
            <a:endParaRPr lang="en-US" dirty="0"/>
          </a:p>
        </p:txBody>
      </p:sp>
      <p:sp>
        <p:nvSpPr>
          <p:cNvPr id="3" name="Date Placeholder 2"/>
          <p:cNvSpPr>
            <a:spLocks noGrp="1"/>
          </p:cNvSpPr>
          <p:nvPr>
            <p:ph type="dt" sz="half" idx="10"/>
          </p:nvPr>
        </p:nvSpPr>
        <p:spPr/>
        <p:txBody>
          <a:bodyPr/>
          <a:lstStyle/>
          <a:p>
            <a:r>
              <a:rPr lang="en-US" smtClean="0"/>
              <a:t>14 oct 2009</a:t>
            </a:r>
            <a:endParaRPr lang="en-US"/>
          </a:p>
        </p:txBody>
      </p:sp>
      <p:sp>
        <p:nvSpPr>
          <p:cNvPr id="4" name="Footer Placeholder 3"/>
          <p:cNvSpPr>
            <a:spLocks noGrp="1"/>
          </p:cNvSpPr>
          <p:nvPr>
            <p:ph type="ftr" sz="quarter" idx="11"/>
          </p:nvPr>
        </p:nvSpPr>
        <p:spPr/>
        <p:txBody>
          <a:bodyPr/>
          <a:lstStyle/>
          <a:p>
            <a:r>
              <a:rPr lang="en-US" smtClean="0"/>
              <a:t>L. Rossi @ TIARA meeting  - CERN</a:t>
            </a:r>
            <a:endParaRPr lang="en-US"/>
          </a:p>
        </p:txBody>
      </p:sp>
      <p:sp>
        <p:nvSpPr>
          <p:cNvPr id="5" name="Slide Number Placeholder 4"/>
          <p:cNvSpPr>
            <a:spLocks noGrp="1"/>
          </p:cNvSpPr>
          <p:nvPr>
            <p:ph type="sldNum" sz="quarter" idx="12"/>
          </p:nvPr>
        </p:nvSpPr>
        <p:spPr/>
        <p:txBody>
          <a:bodyPr/>
          <a:lstStyle/>
          <a:p>
            <a:fld id="{DE81F269-DC22-4922-87E9-A1EDCAB86301}" type="slidenum">
              <a:rPr lang="en-US" smtClean="0"/>
              <a:pPr/>
              <a:t>8</a:t>
            </a:fld>
            <a:endParaRPr lang="en-US" dirty="0"/>
          </a:p>
        </p:txBody>
      </p:sp>
      <p:graphicFrame>
        <p:nvGraphicFramePr>
          <p:cNvPr id="1026" name="Object 2"/>
          <p:cNvGraphicFramePr>
            <a:graphicFrameLocks noChangeAspect="1"/>
          </p:cNvGraphicFramePr>
          <p:nvPr/>
        </p:nvGraphicFramePr>
        <p:xfrm>
          <a:off x="533400" y="1295400"/>
          <a:ext cx="7856571" cy="2743200"/>
        </p:xfrm>
        <a:graphic>
          <a:graphicData uri="http://schemas.openxmlformats.org/presentationml/2006/ole">
            <p:oleObj spid="_x0000_s1026" name="Document" r:id="rId3" imgW="6520542" imgH="2276579" progId="Word.Document.12">
              <p:embed/>
            </p:oleObj>
          </a:graphicData>
        </a:graphic>
      </p:graphicFrame>
      <p:sp>
        <p:nvSpPr>
          <p:cNvPr id="7" name="TextBox 6"/>
          <p:cNvSpPr txBox="1"/>
          <p:nvPr/>
        </p:nvSpPr>
        <p:spPr>
          <a:xfrm>
            <a:off x="609600" y="4114800"/>
            <a:ext cx="7391400" cy="1754326"/>
          </a:xfrm>
          <a:prstGeom prst="rect">
            <a:avLst/>
          </a:prstGeom>
          <a:noFill/>
        </p:spPr>
        <p:txBody>
          <a:bodyPr wrap="square" rtlCol="0">
            <a:spAutoFit/>
          </a:bodyPr>
          <a:lstStyle/>
          <a:p>
            <a:r>
              <a:rPr lang="en-US" dirty="0" smtClean="0"/>
              <a:t>The extra </a:t>
            </a:r>
            <a:r>
              <a:rPr lang="en-US" dirty="0" err="1" smtClean="0"/>
              <a:t>wrt</a:t>
            </a:r>
            <a:r>
              <a:rPr lang="en-US" dirty="0" smtClean="0"/>
              <a:t> to standard is 9 p-m (</a:t>
            </a:r>
            <a:r>
              <a:rPr lang="en-US" dirty="0" err="1" smtClean="0"/>
              <a:t>Desy</a:t>
            </a:r>
            <a:r>
              <a:rPr lang="en-US" dirty="0" smtClean="0"/>
              <a:t>), 12 p-m (CERN),  9 p-m (IN2P3)</a:t>
            </a:r>
          </a:p>
          <a:p>
            <a:r>
              <a:rPr lang="en-US" b="1" dirty="0" smtClean="0">
                <a:solidFill>
                  <a:srgbClr val="FF0000"/>
                </a:solidFill>
              </a:rPr>
              <a:t>This corresponds to 2 FTE-years in order to have </a:t>
            </a:r>
            <a:r>
              <a:rPr lang="en-US" b="1" dirty="0" err="1" smtClean="0">
                <a:solidFill>
                  <a:srgbClr val="FF0000"/>
                </a:solidFill>
              </a:rPr>
              <a:t>professinal</a:t>
            </a:r>
            <a:r>
              <a:rPr lang="en-US" b="1" dirty="0" smtClean="0">
                <a:solidFill>
                  <a:srgbClr val="FF0000"/>
                </a:solidFill>
              </a:rPr>
              <a:t> work for </a:t>
            </a:r>
          </a:p>
          <a:p>
            <a:pPr marL="342900" indent="-342900">
              <a:buAutoNum type="arabicParenR"/>
            </a:pPr>
            <a:r>
              <a:rPr lang="en-US" dirty="0" smtClean="0"/>
              <a:t>Data base</a:t>
            </a:r>
          </a:p>
          <a:p>
            <a:pPr marL="342900" indent="-342900">
              <a:buAutoNum type="arabicParenR"/>
            </a:pPr>
            <a:r>
              <a:rPr lang="en-US" dirty="0" smtClean="0"/>
              <a:t>Study models of dissemination in Industry</a:t>
            </a:r>
          </a:p>
          <a:p>
            <a:pPr marL="342900" indent="-342900">
              <a:buAutoNum type="arabicParenR"/>
            </a:pPr>
            <a:r>
              <a:rPr lang="en-US" dirty="0" smtClean="0"/>
              <a:t>Study models of funding R&amp;D in Industry (example: DOE-SBIR and others)</a:t>
            </a:r>
          </a:p>
          <a:p>
            <a:pPr marL="342900" indent="-342900">
              <a:buAutoNum type="arabicParenR"/>
            </a:pPr>
            <a:r>
              <a:rPr lang="en-US" dirty="0" smtClean="0"/>
              <a:t>Having advice also form legal people/service about IPR and open access</a:t>
            </a: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WP6 : structure</a:t>
            </a:r>
            <a:endParaRPr lang="en-US" dirty="0"/>
          </a:p>
        </p:txBody>
      </p:sp>
      <p:sp>
        <p:nvSpPr>
          <p:cNvPr id="3" name="Content Placeholder 2"/>
          <p:cNvSpPr>
            <a:spLocks noGrp="1"/>
          </p:cNvSpPr>
          <p:nvPr>
            <p:ph idx="1"/>
          </p:nvPr>
        </p:nvSpPr>
        <p:spPr/>
        <p:txBody>
          <a:bodyPr>
            <a:normAutofit lnSpcReduction="10000"/>
          </a:bodyPr>
          <a:lstStyle/>
          <a:p>
            <a:r>
              <a:rPr lang="en-US" dirty="0" err="1" smtClean="0"/>
              <a:t>Waldemar</a:t>
            </a:r>
            <a:r>
              <a:rPr lang="en-US" dirty="0" smtClean="0"/>
              <a:t> Singer (</a:t>
            </a:r>
            <a:r>
              <a:rPr lang="en-US" dirty="0" err="1" smtClean="0"/>
              <a:t>Desy</a:t>
            </a:r>
            <a:r>
              <a:rPr lang="en-US" dirty="0" smtClean="0"/>
              <a:t>): WP Leader</a:t>
            </a:r>
          </a:p>
          <a:p>
            <a:r>
              <a:rPr lang="en-US" dirty="0" smtClean="0"/>
              <a:t>Lucio Rossi (</a:t>
            </a:r>
            <a:r>
              <a:rPr lang="en-US" dirty="0" err="1" smtClean="0"/>
              <a:t>Cern</a:t>
            </a:r>
            <a:r>
              <a:rPr lang="en-US" dirty="0" smtClean="0"/>
              <a:t>) : WP Deputy leader</a:t>
            </a:r>
          </a:p>
          <a:p>
            <a:r>
              <a:rPr lang="en-US" dirty="0" smtClean="0"/>
              <a:t>Marcel </a:t>
            </a:r>
            <a:r>
              <a:rPr lang="en-US" dirty="0" err="1" smtClean="0"/>
              <a:t>Soberman</a:t>
            </a:r>
            <a:r>
              <a:rPr lang="en-US" dirty="0" smtClean="0"/>
              <a:t> (In2p3): WP Deputy leader</a:t>
            </a:r>
          </a:p>
          <a:p>
            <a:r>
              <a:rPr lang="en-US" dirty="0" smtClean="0"/>
              <a:t>(CEA) ?</a:t>
            </a:r>
          </a:p>
          <a:p>
            <a:r>
              <a:rPr lang="en-US" dirty="0" smtClean="0"/>
              <a:t>U. </a:t>
            </a:r>
            <a:r>
              <a:rPr lang="en-US" dirty="0" err="1" smtClean="0"/>
              <a:t>Weinrich</a:t>
            </a:r>
            <a:r>
              <a:rPr lang="en-US" dirty="0" smtClean="0"/>
              <a:t> (GSI): participant</a:t>
            </a:r>
          </a:p>
          <a:p>
            <a:r>
              <a:rPr lang="en-US" dirty="0" smtClean="0"/>
              <a:t>Eduardo Molina (</a:t>
            </a:r>
            <a:r>
              <a:rPr lang="en-US" dirty="0" err="1" smtClean="0"/>
              <a:t>Ciemat</a:t>
            </a:r>
            <a:r>
              <a:rPr lang="en-US" dirty="0" smtClean="0"/>
              <a:t>): participant</a:t>
            </a:r>
          </a:p>
          <a:p>
            <a:r>
              <a:rPr lang="en-US" dirty="0" smtClean="0"/>
              <a:t>Robert Rudolph (PSI) : participant</a:t>
            </a:r>
          </a:p>
          <a:p>
            <a:r>
              <a:rPr lang="en-US" dirty="0" smtClean="0"/>
              <a:t>Peter </a:t>
            </a:r>
            <a:r>
              <a:rPr lang="en-US" dirty="0" err="1" smtClean="0"/>
              <a:t>Mcintosh</a:t>
            </a:r>
            <a:r>
              <a:rPr lang="en-US" dirty="0" smtClean="0"/>
              <a:t> (STCF) : participant</a:t>
            </a:r>
          </a:p>
          <a:p>
            <a:r>
              <a:rPr lang="en-US" dirty="0" err="1" smtClean="0"/>
              <a:t>Hannu</a:t>
            </a:r>
            <a:r>
              <a:rPr lang="en-US" dirty="0" smtClean="0"/>
              <a:t> </a:t>
            </a:r>
            <a:r>
              <a:rPr lang="en-US" dirty="0" err="1" smtClean="0"/>
              <a:t>Juuso</a:t>
            </a:r>
            <a:r>
              <a:rPr lang="en-US" dirty="0" smtClean="0"/>
              <a:t> (</a:t>
            </a:r>
            <a:r>
              <a:rPr lang="en-US" dirty="0" err="1" smtClean="0"/>
              <a:t>Tekes</a:t>
            </a:r>
            <a:r>
              <a:rPr lang="en-US" dirty="0" smtClean="0"/>
              <a:t>) : participant</a:t>
            </a:r>
          </a:p>
        </p:txBody>
      </p:sp>
      <p:sp>
        <p:nvSpPr>
          <p:cNvPr id="4" name="Date Placeholder 3"/>
          <p:cNvSpPr>
            <a:spLocks noGrp="1"/>
          </p:cNvSpPr>
          <p:nvPr>
            <p:ph type="dt" sz="half" idx="10"/>
          </p:nvPr>
        </p:nvSpPr>
        <p:spPr/>
        <p:txBody>
          <a:bodyPr/>
          <a:lstStyle/>
          <a:p>
            <a:r>
              <a:rPr lang="en-US" smtClean="0"/>
              <a:t>14 oct 2009</a:t>
            </a:r>
            <a:endParaRPr lang="en-US"/>
          </a:p>
        </p:txBody>
      </p:sp>
      <p:sp>
        <p:nvSpPr>
          <p:cNvPr id="5" name="Footer Placeholder 4"/>
          <p:cNvSpPr>
            <a:spLocks noGrp="1"/>
          </p:cNvSpPr>
          <p:nvPr>
            <p:ph type="ftr" sz="quarter" idx="11"/>
          </p:nvPr>
        </p:nvSpPr>
        <p:spPr/>
        <p:txBody>
          <a:bodyPr/>
          <a:lstStyle/>
          <a:p>
            <a:r>
              <a:rPr lang="en-US" smtClean="0"/>
              <a:t>L. Rossi @ TIARA meeting  - CERN</a:t>
            </a:r>
            <a:endParaRPr lang="en-US"/>
          </a:p>
        </p:txBody>
      </p:sp>
      <p:sp>
        <p:nvSpPr>
          <p:cNvPr id="6" name="Slide Number Placeholder 5"/>
          <p:cNvSpPr>
            <a:spLocks noGrp="1"/>
          </p:cNvSpPr>
          <p:nvPr>
            <p:ph type="sldNum" sz="quarter" idx="12"/>
          </p:nvPr>
        </p:nvSpPr>
        <p:spPr/>
        <p:txBody>
          <a:bodyPr/>
          <a:lstStyle/>
          <a:p>
            <a:fld id="{DE81F269-DC22-4922-87E9-A1EDCAB86301}" type="slidenum">
              <a:rPr lang="en-US" smtClean="0"/>
              <a:pPr/>
              <a:t>9</a:t>
            </a:fld>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WP 6 : task description</a:t>
            </a:r>
            <a:endParaRPr lang="en-US" dirty="0"/>
          </a:p>
        </p:txBody>
      </p:sp>
      <p:sp>
        <p:nvSpPr>
          <p:cNvPr id="3" name="Date Placeholder 2"/>
          <p:cNvSpPr>
            <a:spLocks noGrp="1"/>
          </p:cNvSpPr>
          <p:nvPr>
            <p:ph type="dt" sz="half" idx="10"/>
          </p:nvPr>
        </p:nvSpPr>
        <p:spPr/>
        <p:txBody>
          <a:bodyPr/>
          <a:lstStyle/>
          <a:p>
            <a:r>
              <a:rPr lang="en-US" smtClean="0"/>
              <a:t>14 oct 2009</a:t>
            </a:r>
            <a:endParaRPr lang="en-US"/>
          </a:p>
        </p:txBody>
      </p:sp>
      <p:sp>
        <p:nvSpPr>
          <p:cNvPr id="4" name="Footer Placeholder 3"/>
          <p:cNvSpPr>
            <a:spLocks noGrp="1"/>
          </p:cNvSpPr>
          <p:nvPr>
            <p:ph type="ftr" sz="quarter" idx="11"/>
          </p:nvPr>
        </p:nvSpPr>
        <p:spPr/>
        <p:txBody>
          <a:bodyPr/>
          <a:lstStyle/>
          <a:p>
            <a:r>
              <a:rPr lang="en-US" smtClean="0"/>
              <a:t>L. Rossi @ TIARA meeting  - CERN</a:t>
            </a:r>
            <a:endParaRPr lang="en-US"/>
          </a:p>
        </p:txBody>
      </p:sp>
      <p:sp>
        <p:nvSpPr>
          <p:cNvPr id="5" name="Slide Number Placeholder 4"/>
          <p:cNvSpPr>
            <a:spLocks noGrp="1"/>
          </p:cNvSpPr>
          <p:nvPr>
            <p:ph type="sldNum" sz="quarter" idx="12"/>
          </p:nvPr>
        </p:nvSpPr>
        <p:spPr/>
        <p:txBody>
          <a:bodyPr/>
          <a:lstStyle/>
          <a:p>
            <a:fld id="{DE81F269-DC22-4922-87E9-A1EDCAB86301}" type="slidenum">
              <a:rPr lang="en-US" smtClean="0"/>
              <a:pPr/>
              <a:t>10</a:t>
            </a:fld>
            <a:endParaRPr lang="en-US"/>
          </a:p>
        </p:txBody>
      </p:sp>
      <p:graphicFrame>
        <p:nvGraphicFramePr>
          <p:cNvPr id="10" name="Table 9"/>
          <p:cNvGraphicFramePr>
            <a:graphicFrameLocks noGrp="1"/>
          </p:cNvGraphicFramePr>
          <p:nvPr/>
        </p:nvGraphicFramePr>
        <p:xfrm>
          <a:off x="2438400" y="1524000"/>
          <a:ext cx="4800599" cy="4785360"/>
        </p:xfrm>
        <a:graphic>
          <a:graphicData uri="http://schemas.openxmlformats.org/drawingml/2006/table">
            <a:tbl>
              <a:tblPr/>
              <a:tblGrid>
                <a:gridCol w="425759"/>
                <a:gridCol w="590955"/>
                <a:gridCol w="3783885"/>
              </a:tblGrid>
              <a:tr h="154366">
                <a:tc gridSpan="3">
                  <a:txBody>
                    <a:bodyPr/>
                    <a:lstStyle/>
                    <a:p>
                      <a:pPr marL="0" marR="0">
                        <a:spcBef>
                          <a:spcPts val="0"/>
                        </a:spcBef>
                        <a:spcAft>
                          <a:spcPts val="0"/>
                        </a:spcAft>
                      </a:pPr>
                      <a:r>
                        <a:rPr lang="en-US" sz="900" b="1">
                          <a:latin typeface="Times New Roman"/>
                          <a:ea typeface="Times New Roman"/>
                          <a:cs typeface="ArialMT"/>
                        </a:rPr>
                        <a:t>Task breakdown</a:t>
                      </a:r>
                      <a:endParaRPr lang="en-US" sz="700">
                        <a:latin typeface="Times"/>
                        <a:ea typeface="Times New Roman"/>
                        <a:cs typeface="Times New Roman"/>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r>
              <a:tr h="308733">
                <a:tc>
                  <a:txBody>
                    <a:bodyPr/>
                    <a:lstStyle/>
                    <a:p>
                      <a:pPr marL="0" marR="0">
                        <a:spcBef>
                          <a:spcPts val="0"/>
                        </a:spcBef>
                        <a:spcAft>
                          <a:spcPts val="0"/>
                        </a:spcAft>
                      </a:pPr>
                      <a:r>
                        <a:rPr lang="en-US" sz="900">
                          <a:latin typeface="Times New Roman"/>
                          <a:ea typeface="Times New Roman"/>
                          <a:cs typeface="ArialMT"/>
                        </a:rPr>
                        <a:t>Task Num</a:t>
                      </a:r>
                      <a:endParaRPr lang="en-US" sz="700">
                        <a:latin typeface="Times"/>
                        <a:ea typeface="Times New Roman"/>
                        <a:cs typeface="Times New Roman"/>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900">
                          <a:latin typeface="Times New Roman"/>
                          <a:ea typeface="Times New Roman"/>
                          <a:cs typeface="ArialMT"/>
                        </a:rPr>
                        <a:t>Short Name</a:t>
                      </a:r>
                      <a:endParaRPr lang="en-US" sz="700">
                        <a:latin typeface="Times"/>
                        <a:ea typeface="Times New Roman"/>
                        <a:cs typeface="Times New Roman"/>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900">
                          <a:latin typeface="Times New Roman"/>
                          <a:ea typeface="Times New Roman"/>
                          <a:cs typeface="ArialMT"/>
                        </a:rPr>
                        <a:t>Description</a:t>
                      </a:r>
                      <a:endParaRPr lang="en-US" sz="700">
                        <a:latin typeface="Times"/>
                        <a:ea typeface="Times New Roman"/>
                        <a:cs typeface="Times New Roman"/>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8733">
                <a:tc>
                  <a:txBody>
                    <a:bodyPr/>
                    <a:lstStyle/>
                    <a:p>
                      <a:pPr marL="0" marR="0">
                        <a:spcBef>
                          <a:spcPts val="0"/>
                        </a:spcBef>
                        <a:spcAft>
                          <a:spcPts val="0"/>
                        </a:spcAft>
                      </a:pPr>
                      <a:r>
                        <a:rPr lang="en-US" sz="900">
                          <a:latin typeface="Times New Roman"/>
                          <a:ea typeface="Times New Roman"/>
                          <a:cs typeface="ArialMT"/>
                        </a:rPr>
                        <a:t>6.1</a:t>
                      </a:r>
                      <a:endParaRPr lang="en-US" sz="700">
                        <a:latin typeface="Times"/>
                        <a:ea typeface="Times New Roman"/>
                        <a:cs typeface="Times New Roman"/>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900">
                          <a:latin typeface="Times New Roman"/>
                          <a:ea typeface="Times New Roman"/>
                          <a:cs typeface="ArialMT"/>
                        </a:rPr>
                        <a:t>6.1_CMT</a:t>
                      </a:r>
                      <a:endParaRPr lang="en-US" sz="700">
                        <a:latin typeface="Times"/>
                        <a:ea typeface="Times New Roman"/>
                        <a:cs typeface="Times New Roman"/>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900" b="0">
                          <a:latin typeface="Times"/>
                          <a:ea typeface="Times New Roman"/>
                          <a:cs typeface="Arial"/>
                        </a:rPr>
                        <a:t>Establish a sustainable </a:t>
                      </a:r>
                      <a:r>
                        <a:rPr lang="en-US" sz="900" b="1">
                          <a:latin typeface="Times"/>
                          <a:ea typeface="Times New Roman"/>
                          <a:cs typeface="Arial"/>
                        </a:rPr>
                        <a:t>Communication Mechanism </a:t>
                      </a:r>
                      <a:r>
                        <a:rPr lang="en-US" sz="900" b="0">
                          <a:latin typeface="Times"/>
                          <a:ea typeface="Times New Roman"/>
                          <a:cs typeface="Arial"/>
                        </a:rPr>
                        <a:t>and</a:t>
                      </a:r>
                      <a:r>
                        <a:rPr lang="en-US" sz="900" b="1">
                          <a:latin typeface="Times"/>
                          <a:ea typeface="Times New Roman"/>
                          <a:cs typeface="Arial"/>
                        </a:rPr>
                        <a:t> </a:t>
                      </a:r>
                      <a:r>
                        <a:rPr lang="en-US" sz="900" b="0">
                          <a:latin typeface="Times"/>
                          <a:ea typeface="Times New Roman"/>
                          <a:cs typeface="Arial"/>
                        </a:rPr>
                        <a:t>related</a:t>
                      </a:r>
                      <a:r>
                        <a:rPr lang="en-US" sz="900" b="1">
                          <a:latin typeface="Times"/>
                          <a:ea typeface="Times New Roman"/>
                          <a:cs typeface="Arial"/>
                        </a:rPr>
                        <a:t> Tools</a:t>
                      </a:r>
                      <a:r>
                        <a:rPr lang="en-US" sz="900" b="0">
                          <a:latin typeface="Times"/>
                          <a:ea typeface="Times New Roman"/>
                          <a:cs typeface="Arial"/>
                        </a:rPr>
                        <a:t> with industry</a:t>
                      </a:r>
                      <a:endParaRPr lang="en-US" sz="700">
                        <a:latin typeface="Times"/>
                        <a:ea typeface="Times New Roman"/>
                        <a:cs typeface="Times New Roman"/>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8733">
                <a:tc>
                  <a:txBody>
                    <a:bodyPr/>
                    <a:lstStyle/>
                    <a:p>
                      <a:pPr marL="0" marR="0">
                        <a:spcBef>
                          <a:spcPts val="0"/>
                        </a:spcBef>
                        <a:spcAft>
                          <a:spcPts val="0"/>
                        </a:spcAft>
                      </a:pPr>
                      <a:r>
                        <a:rPr lang="en-US" sz="900">
                          <a:latin typeface="Times New Roman"/>
                          <a:ea typeface="Times New Roman"/>
                          <a:cs typeface="ArialMT"/>
                        </a:rPr>
                        <a:t>6.1.1</a:t>
                      </a:r>
                      <a:endParaRPr lang="en-US" sz="700">
                        <a:latin typeface="Times"/>
                        <a:ea typeface="Times New Roman"/>
                        <a:cs typeface="Times New Roman"/>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900">
                          <a:latin typeface="Times New Roman"/>
                          <a:ea typeface="Times New Roman"/>
                          <a:cs typeface="ArialMT"/>
                        </a:rPr>
                        <a:t>6.1_LTI</a:t>
                      </a:r>
                      <a:endParaRPr lang="en-US" sz="700">
                        <a:latin typeface="Times"/>
                        <a:ea typeface="Times New Roman"/>
                        <a:cs typeface="Times New Roman"/>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900">
                          <a:latin typeface="Times New Roman"/>
                          <a:ea typeface="Times New Roman"/>
                          <a:cs typeface="Arial"/>
                        </a:rPr>
                        <a:t>Establishing a formal </a:t>
                      </a:r>
                      <a:r>
                        <a:rPr lang="en-US" sz="900" b="1">
                          <a:latin typeface="Times New Roman"/>
                          <a:ea typeface="Times New Roman"/>
                          <a:cs typeface="Arial"/>
                        </a:rPr>
                        <a:t>Liaison</a:t>
                      </a:r>
                      <a:r>
                        <a:rPr lang="en-US" sz="900">
                          <a:latin typeface="Times New Roman"/>
                          <a:ea typeface="Times New Roman"/>
                          <a:cs typeface="Arial"/>
                        </a:rPr>
                        <a:t> between </a:t>
                      </a:r>
                      <a:r>
                        <a:rPr lang="en-US" sz="900" b="1">
                          <a:latin typeface="Times New Roman"/>
                          <a:ea typeface="Times New Roman"/>
                          <a:cs typeface="Arial"/>
                        </a:rPr>
                        <a:t>TIARA</a:t>
                      </a:r>
                      <a:r>
                        <a:rPr lang="en-US" sz="900">
                          <a:latin typeface="Times New Roman"/>
                          <a:ea typeface="Times New Roman"/>
                          <a:cs typeface="Arial"/>
                        </a:rPr>
                        <a:t> and the relevant </a:t>
                      </a:r>
                      <a:r>
                        <a:rPr lang="en-US" sz="900" b="1">
                          <a:latin typeface="Times New Roman"/>
                          <a:ea typeface="Times New Roman"/>
                          <a:cs typeface="Arial"/>
                        </a:rPr>
                        <a:t>Industry</a:t>
                      </a:r>
                      <a:endParaRPr lang="en-US" sz="700">
                        <a:latin typeface="Times"/>
                        <a:ea typeface="Times New Roman"/>
                        <a:cs typeface="Times New Roman"/>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8733">
                <a:tc>
                  <a:txBody>
                    <a:bodyPr/>
                    <a:lstStyle/>
                    <a:p>
                      <a:pPr marL="0" marR="0">
                        <a:spcBef>
                          <a:spcPts val="0"/>
                        </a:spcBef>
                        <a:spcAft>
                          <a:spcPts val="0"/>
                        </a:spcAft>
                      </a:pPr>
                      <a:r>
                        <a:rPr lang="en-US" sz="900">
                          <a:latin typeface="Times New Roman"/>
                          <a:ea typeface="Times New Roman"/>
                          <a:cs typeface="ArialMT"/>
                        </a:rPr>
                        <a:t>6.1.2</a:t>
                      </a:r>
                      <a:endParaRPr lang="en-US" sz="700">
                        <a:latin typeface="Times"/>
                        <a:ea typeface="Times New Roman"/>
                        <a:cs typeface="Times New Roman"/>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900">
                          <a:latin typeface="Times New Roman"/>
                          <a:ea typeface="Times New Roman"/>
                          <a:cs typeface="ArialMT"/>
                        </a:rPr>
                        <a:t>6.1_INA</a:t>
                      </a:r>
                      <a:endParaRPr lang="en-US" sz="700">
                        <a:latin typeface="Times"/>
                        <a:ea typeface="Times New Roman"/>
                        <a:cs typeface="Times New Roman"/>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900">
                          <a:latin typeface="Times New Roman"/>
                          <a:ea typeface="Times New Roman"/>
                          <a:cs typeface="Arial"/>
                        </a:rPr>
                        <a:t>Understanding the </a:t>
                      </a:r>
                      <a:r>
                        <a:rPr lang="en-US" sz="900" b="1">
                          <a:latin typeface="Times New Roman"/>
                          <a:ea typeface="Times New Roman"/>
                          <a:cs typeface="Arial"/>
                        </a:rPr>
                        <a:t>Industry</a:t>
                      </a:r>
                      <a:r>
                        <a:rPr lang="en-US" sz="900">
                          <a:latin typeface="Times New Roman"/>
                          <a:ea typeface="Times New Roman"/>
                          <a:cs typeface="Arial"/>
                        </a:rPr>
                        <a:t> </a:t>
                      </a:r>
                      <a:r>
                        <a:rPr lang="en-US" sz="900" b="1">
                          <a:latin typeface="Times New Roman"/>
                          <a:ea typeface="Times New Roman"/>
                          <a:cs typeface="Arial"/>
                        </a:rPr>
                        <a:t>Needs</a:t>
                      </a:r>
                      <a:r>
                        <a:rPr lang="en-US" sz="900">
                          <a:latin typeface="Times New Roman"/>
                          <a:ea typeface="Times New Roman"/>
                          <a:cs typeface="Arial"/>
                        </a:rPr>
                        <a:t> for </a:t>
                      </a:r>
                      <a:r>
                        <a:rPr lang="en-US" sz="900" b="1">
                          <a:latin typeface="Times New Roman"/>
                          <a:ea typeface="Times New Roman"/>
                          <a:cs typeface="Arial"/>
                        </a:rPr>
                        <a:t>Accelerators</a:t>
                      </a:r>
                      <a:r>
                        <a:rPr lang="en-US" sz="900">
                          <a:latin typeface="Times New Roman"/>
                          <a:ea typeface="Times New Roman"/>
                          <a:cs typeface="Arial"/>
                        </a:rPr>
                        <a:t> and related Accelerator R&amp;D infrastructures and Programs.</a:t>
                      </a:r>
                      <a:endParaRPr lang="en-US" sz="700">
                        <a:latin typeface="Times"/>
                        <a:ea typeface="Times New Roman"/>
                        <a:cs typeface="Times New Roman"/>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8733">
                <a:tc>
                  <a:txBody>
                    <a:bodyPr/>
                    <a:lstStyle/>
                    <a:p>
                      <a:pPr marL="0" marR="0">
                        <a:spcBef>
                          <a:spcPts val="0"/>
                        </a:spcBef>
                        <a:spcAft>
                          <a:spcPts val="0"/>
                        </a:spcAft>
                      </a:pPr>
                      <a:r>
                        <a:rPr lang="en-US" sz="900">
                          <a:latin typeface="Times New Roman"/>
                          <a:ea typeface="Times New Roman"/>
                          <a:cs typeface="ArialMT"/>
                        </a:rPr>
                        <a:t>6.2</a:t>
                      </a:r>
                      <a:endParaRPr lang="en-US" sz="700">
                        <a:latin typeface="Times"/>
                        <a:ea typeface="Times New Roman"/>
                        <a:cs typeface="Times New Roman"/>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900">
                          <a:latin typeface="Times New Roman"/>
                          <a:ea typeface="Times New Roman"/>
                          <a:cs typeface="ArialMT"/>
                        </a:rPr>
                        <a:t>6.2_FPT</a:t>
                      </a:r>
                      <a:endParaRPr lang="en-US" sz="700">
                        <a:latin typeface="Times"/>
                        <a:ea typeface="Times New Roman"/>
                        <a:cs typeface="Times New Roman"/>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900">
                          <a:latin typeface="Times New Roman"/>
                          <a:ea typeface="Times New Roman"/>
                          <a:cs typeface="Arial"/>
                        </a:rPr>
                        <a:t>Define and establish a most appropriate</a:t>
                      </a:r>
                      <a:r>
                        <a:rPr lang="en-US" sz="900" b="1">
                          <a:latin typeface="Times New Roman"/>
                          <a:ea typeface="Times New Roman"/>
                          <a:cs typeface="Arial"/>
                        </a:rPr>
                        <a:t> Framework</a:t>
                      </a:r>
                      <a:r>
                        <a:rPr lang="en-US" sz="900">
                          <a:latin typeface="Times New Roman"/>
                          <a:ea typeface="Times New Roman"/>
                          <a:cs typeface="Arial"/>
                        </a:rPr>
                        <a:t> for developing joint R&amp;D </a:t>
                      </a:r>
                      <a:r>
                        <a:rPr lang="en-US" sz="900" b="1">
                          <a:latin typeface="Times New Roman"/>
                          <a:ea typeface="Times New Roman"/>
                          <a:cs typeface="Arial"/>
                        </a:rPr>
                        <a:t>Projects</a:t>
                      </a:r>
                      <a:r>
                        <a:rPr lang="en-US" sz="900">
                          <a:latin typeface="Times New Roman"/>
                          <a:ea typeface="Times New Roman"/>
                          <a:cs typeface="Arial"/>
                        </a:rPr>
                        <a:t> and industrializing recent </a:t>
                      </a:r>
                      <a:r>
                        <a:rPr lang="en-US" sz="900" b="1">
                          <a:latin typeface="Times New Roman"/>
                          <a:ea typeface="Times New Roman"/>
                          <a:cs typeface="Arial"/>
                        </a:rPr>
                        <a:t>Technologies</a:t>
                      </a:r>
                      <a:endParaRPr lang="en-US" sz="700">
                        <a:latin typeface="Times"/>
                        <a:ea typeface="Times New Roman"/>
                        <a:cs typeface="Times New Roman"/>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8733">
                <a:tc>
                  <a:txBody>
                    <a:bodyPr/>
                    <a:lstStyle/>
                    <a:p>
                      <a:pPr marL="0" marR="0">
                        <a:spcBef>
                          <a:spcPts val="0"/>
                        </a:spcBef>
                        <a:spcAft>
                          <a:spcPts val="0"/>
                        </a:spcAft>
                      </a:pPr>
                      <a:r>
                        <a:rPr lang="en-US" sz="900">
                          <a:latin typeface="Times New Roman"/>
                          <a:ea typeface="Times New Roman"/>
                          <a:cs typeface="ArialMT"/>
                        </a:rPr>
                        <a:t>6.2.1</a:t>
                      </a:r>
                      <a:endParaRPr lang="en-US" sz="700">
                        <a:latin typeface="Times"/>
                        <a:ea typeface="Times New Roman"/>
                        <a:cs typeface="Times New Roman"/>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900">
                          <a:latin typeface="Times New Roman"/>
                          <a:ea typeface="Times New Roman"/>
                          <a:cs typeface="ArialMT"/>
                        </a:rPr>
                        <a:t>6.2_JRD</a:t>
                      </a:r>
                      <a:endParaRPr lang="en-US" sz="700">
                        <a:latin typeface="Times"/>
                        <a:ea typeface="Times New Roman"/>
                        <a:cs typeface="Times New Roman"/>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900">
                          <a:latin typeface="Times New Roman"/>
                          <a:ea typeface="Times New Roman"/>
                          <a:cs typeface="Arial"/>
                        </a:rPr>
                        <a:t>Identifying the topics that are most appropriate for </a:t>
                      </a:r>
                      <a:r>
                        <a:rPr lang="en-US" sz="900" b="1">
                          <a:latin typeface="Times New Roman"/>
                          <a:ea typeface="Times New Roman"/>
                          <a:cs typeface="Arial"/>
                        </a:rPr>
                        <a:t>Joint R&amp;D</a:t>
                      </a:r>
                      <a:r>
                        <a:rPr lang="en-US" sz="900">
                          <a:latin typeface="Times New Roman"/>
                          <a:ea typeface="Times New Roman"/>
                          <a:cs typeface="Arial"/>
                        </a:rPr>
                        <a:t> concerning accelerator components and test systems</a:t>
                      </a:r>
                      <a:endParaRPr lang="en-US" sz="700">
                        <a:latin typeface="Times"/>
                        <a:ea typeface="Times New Roman"/>
                        <a:cs typeface="Times New Roman"/>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8733">
                <a:tc>
                  <a:txBody>
                    <a:bodyPr/>
                    <a:lstStyle/>
                    <a:p>
                      <a:pPr marL="0" marR="0">
                        <a:spcBef>
                          <a:spcPts val="0"/>
                        </a:spcBef>
                        <a:spcAft>
                          <a:spcPts val="0"/>
                        </a:spcAft>
                      </a:pPr>
                      <a:r>
                        <a:rPr lang="en-US" sz="900">
                          <a:latin typeface="Times New Roman"/>
                          <a:ea typeface="Times New Roman"/>
                          <a:cs typeface="ArialMT"/>
                        </a:rPr>
                        <a:t>6.2.2</a:t>
                      </a:r>
                      <a:endParaRPr lang="en-US" sz="700">
                        <a:latin typeface="Times"/>
                        <a:ea typeface="Times New Roman"/>
                        <a:cs typeface="Times New Roman"/>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900">
                          <a:latin typeface="Times New Roman"/>
                          <a:ea typeface="Times New Roman"/>
                          <a:cs typeface="ArialMT"/>
                        </a:rPr>
                        <a:t>6.2_MIA</a:t>
                      </a:r>
                      <a:endParaRPr lang="en-US" sz="700">
                        <a:latin typeface="Times"/>
                        <a:ea typeface="Times New Roman"/>
                        <a:cs typeface="Times New Roman"/>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900">
                          <a:latin typeface="Times New Roman"/>
                          <a:ea typeface="Times New Roman"/>
                          <a:cs typeface="Arial"/>
                        </a:rPr>
                        <a:t>Identifying recent technologies that can be used for the development of </a:t>
                      </a:r>
                      <a:r>
                        <a:rPr lang="en-US" sz="900" b="1">
                          <a:latin typeface="Times New Roman"/>
                          <a:ea typeface="Times New Roman"/>
                          <a:cs typeface="Arial"/>
                        </a:rPr>
                        <a:t>Medical and Industrial Accelerators</a:t>
                      </a:r>
                      <a:endParaRPr lang="en-US" sz="700">
                        <a:latin typeface="Times"/>
                        <a:ea typeface="Times New Roman"/>
                        <a:cs typeface="Times New Roman"/>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4366">
                <a:tc>
                  <a:txBody>
                    <a:bodyPr/>
                    <a:lstStyle/>
                    <a:p>
                      <a:pPr marL="0" marR="0">
                        <a:spcBef>
                          <a:spcPts val="0"/>
                        </a:spcBef>
                        <a:spcAft>
                          <a:spcPts val="0"/>
                        </a:spcAft>
                      </a:pPr>
                      <a:r>
                        <a:rPr lang="en-US" sz="900">
                          <a:latin typeface="Times New Roman"/>
                          <a:ea typeface="Times New Roman"/>
                          <a:cs typeface="ArialMT"/>
                        </a:rPr>
                        <a:t>6.2.3</a:t>
                      </a:r>
                      <a:endParaRPr lang="en-US" sz="700">
                        <a:latin typeface="Times"/>
                        <a:ea typeface="Times New Roman"/>
                        <a:cs typeface="Times New Roman"/>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900">
                          <a:latin typeface="Times New Roman"/>
                          <a:ea typeface="Times New Roman"/>
                          <a:cs typeface="ArialMT"/>
                        </a:rPr>
                        <a:t>6.2_</a:t>
                      </a:r>
                      <a:endParaRPr lang="en-US" sz="700">
                        <a:latin typeface="Times"/>
                        <a:ea typeface="Times New Roman"/>
                        <a:cs typeface="Times New Roman"/>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900">
                          <a:latin typeface="Times New Roman"/>
                          <a:ea typeface="Times New Roman"/>
                          <a:cs typeface="Arial"/>
                        </a:rPr>
                        <a:t>Studying how to enforce the </a:t>
                      </a:r>
                      <a:r>
                        <a:rPr lang="en-US" sz="900" b="1">
                          <a:latin typeface="Times New Roman"/>
                          <a:ea typeface="Times New Roman"/>
                          <a:cs typeface="Arial"/>
                        </a:rPr>
                        <a:t>IPR </a:t>
                      </a:r>
                      <a:r>
                        <a:rPr lang="en-US" sz="900">
                          <a:latin typeface="Times New Roman"/>
                          <a:ea typeface="Times New Roman"/>
                          <a:cs typeface="Arial"/>
                        </a:rPr>
                        <a:t>within this joint framework</a:t>
                      </a:r>
                      <a:endParaRPr lang="en-US" sz="700">
                        <a:latin typeface="Times"/>
                        <a:ea typeface="Times New Roman"/>
                        <a:cs typeface="Times New Roman"/>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8733">
                <a:tc>
                  <a:txBody>
                    <a:bodyPr/>
                    <a:lstStyle/>
                    <a:p>
                      <a:pPr marL="0" marR="0">
                        <a:spcBef>
                          <a:spcPts val="0"/>
                        </a:spcBef>
                        <a:spcAft>
                          <a:spcPts val="0"/>
                        </a:spcAft>
                      </a:pPr>
                      <a:r>
                        <a:rPr lang="en-US" sz="900">
                          <a:latin typeface="Times New Roman"/>
                          <a:ea typeface="Times New Roman"/>
                          <a:cs typeface="ArialMT"/>
                        </a:rPr>
                        <a:t>6.3</a:t>
                      </a:r>
                      <a:endParaRPr lang="en-US" sz="700">
                        <a:latin typeface="Times"/>
                        <a:ea typeface="Times New Roman"/>
                        <a:cs typeface="Times New Roman"/>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900">
                          <a:latin typeface="Times New Roman"/>
                          <a:ea typeface="Times New Roman"/>
                          <a:cs typeface="ArialMT"/>
                        </a:rPr>
                        <a:t>6.3_SDI</a:t>
                      </a:r>
                      <a:endParaRPr lang="en-US" sz="700">
                        <a:latin typeface="Times"/>
                        <a:ea typeface="Times New Roman"/>
                        <a:cs typeface="Times New Roman"/>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900" b="1">
                          <a:latin typeface="Times New Roman"/>
                          <a:ea typeface="Times New Roman"/>
                          <a:cs typeface="Arial"/>
                        </a:rPr>
                        <a:t>Sharing</a:t>
                      </a:r>
                      <a:r>
                        <a:rPr lang="en-US" sz="900">
                          <a:latin typeface="Times New Roman"/>
                          <a:ea typeface="Times New Roman"/>
                          <a:cs typeface="Arial"/>
                        </a:rPr>
                        <a:t> R&amp;D Infrastructures and</a:t>
                      </a:r>
                      <a:r>
                        <a:rPr lang="en-US" sz="900" b="1">
                          <a:latin typeface="Times New Roman"/>
                          <a:ea typeface="Times New Roman"/>
                          <a:cs typeface="Arial"/>
                        </a:rPr>
                        <a:t> Developing </a:t>
                      </a:r>
                      <a:r>
                        <a:rPr lang="en-US" sz="900">
                          <a:latin typeface="Times New Roman"/>
                          <a:ea typeface="Times New Roman"/>
                          <a:cs typeface="Arial"/>
                        </a:rPr>
                        <a:t>joint R&amp;D</a:t>
                      </a:r>
                      <a:r>
                        <a:rPr lang="en-US" sz="900" b="1">
                          <a:latin typeface="Times New Roman"/>
                          <a:ea typeface="Times New Roman"/>
                          <a:cs typeface="Arial"/>
                        </a:rPr>
                        <a:t> Infrastructures</a:t>
                      </a:r>
                      <a:endParaRPr lang="en-US" sz="700">
                        <a:latin typeface="Times"/>
                        <a:ea typeface="Times New Roman"/>
                        <a:cs typeface="Times New Roman"/>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8733">
                <a:tc>
                  <a:txBody>
                    <a:bodyPr/>
                    <a:lstStyle/>
                    <a:p>
                      <a:pPr marL="0" marR="0">
                        <a:spcBef>
                          <a:spcPts val="0"/>
                        </a:spcBef>
                        <a:spcAft>
                          <a:spcPts val="0"/>
                        </a:spcAft>
                      </a:pPr>
                      <a:r>
                        <a:rPr lang="en-US" sz="900">
                          <a:latin typeface="Times New Roman"/>
                          <a:ea typeface="Times New Roman"/>
                          <a:cs typeface="ArialMT"/>
                        </a:rPr>
                        <a:t>6.3.1</a:t>
                      </a:r>
                      <a:endParaRPr lang="en-US" sz="700">
                        <a:latin typeface="Times"/>
                        <a:ea typeface="Times New Roman"/>
                        <a:cs typeface="Times New Roman"/>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900">
                          <a:latin typeface="Times New Roman"/>
                          <a:ea typeface="Times New Roman"/>
                          <a:cs typeface="ArialMT"/>
                        </a:rPr>
                        <a:t>6.3_CRI</a:t>
                      </a:r>
                      <a:endParaRPr lang="en-US" sz="700">
                        <a:latin typeface="Times"/>
                        <a:ea typeface="Times New Roman"/>
                        <a:cs typeface="Times New Roman"/>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900">
                          <a:latin typeface="Times New Roman"/>
                          <a:ea typeface="Times New Roman"/>
                          <a:cs typeface="Arial"/>
                        </a:rPr>
                        <a:t>Determining the </a:t>
                      </a:r>
                      <a:r>
                        <a:rPr lang="en-US" sz="900" b="1">
                          <a:latin typeface="Times New Roman"/>
                          <a:ea typeface="Times New Roman"/>
                          <a:cs typeface="Arial"/>
                        </a:rPr>
                        <a:t>Criteria</a:t>
                      </a:r>
                      <a:r>
                        <a:rPr lang="en-US" sz="900">
                          <a:latin typeface="Times New Roman"/>
                          <a:ea typeface="Times New Roman"/>
                          <a:cs typeface="Arial"/>
                        </a:rPr>
                        <a:t> and establishing the </a:t>
                      </a:r>
                      <a:r>
                        <a:rPr lang="en-US" sz="900" b="1">
                          <a:latin typeface="Times New Roman"/>
                          <a:ea typeface="Times New Roman"/>
                          <a:cs typeface="Arial"/>
                        </a:rPr>
                        <a:t>Rules</a:t>
                      </a:r>
                      <a:r>
                        <a:rPr lang="en-US" sz="900">
                          <a:latin typeface="Times New Roman"/>
                          <a:ea typeface="Times New Roman"/>
                          <a:cs typeface="Arial"/>
                        </a:rPr>
                        <a:t> for sharing R&amp;D </a:t>
                      </a:r>
                      <a:r>
                        <a:rPr lang="en-US" sz="900" b="1">
                          <a:latin typeface="Times New Roman"/>
                          <a:ea typeface="Times New Roman"/>
                          <a:cs typeface="Arial"/>
                        </a:rPr>
                        <a:t>Infrastructures</a:t>
                      </a:r>
                      <a:endParaRPr lang="en-US" sz="700">
                        <a:latin typeface="Times"/>
                        <a:ea typeface="Times New Roman"/>
                        <a:cs typeface="Times New Roman"/>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8733">
                <a:tc>
                  <a:txBody>
                    <a:bodyPr/>
                    <a:lstStyle/>
                    <a:p>
                      <a:pPr marL="0" marR="0">
                        <a:spcBef>
                          <a:spcPts val="0"/>
                        </a:spcBef>
                        <a:spcAft>
                          <a:spcPts val="0"/>
                        </a:spcAft>
                      </a:pPr>
                      <a:r>
                        <a:rPr lang="en-US" sz="900">
                          <a:latin typeface="Times New Roman"/>
                          <a:ea typeface="Times New Roman"/>
                          <a:cs typeface="ArialMT"/>
                        </a:rPr>
                        <a:t>6.3.2</a:t>
                      </a:r>
                      <a:endParaRPr lang="en-US" sz="700">
                        <a:latin typeface="Times"/>
                        <a:ea typeface="Times New Roman"/>
                        <a:cs typeface="Times New Roman"/>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900">
                          <a:latin typeface="Times New Roman"/>
                          <a:ea typeface="Times New Roman"/>
                          <a:cs typeface="ArialMT"/>
                        </a:rPr>
                        <a:t>6.3_FMI</a:t>
                      </a:r>
                      <a:endParaRPr lang="en-US" sz="700">
                        <a:latin typeface="Times"/>
                        <a:ea typeface="Times New Roman"/>
                        <a:cs typeface="Times New Roman"/>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900">
                          <a:latin typeface="Times New Roman"/>
                          <a:ea typeface="Times New Roman"/>
                          <a:cs typeface="Arial"/>
                        </a:rPr>
                        <a:t>Proposing </a:t>
                      </a:r>
                      <a:r>
                        <a:rPr lang="en-US" sz="900" b="1">
                          <a:latin typeface="Times New Roman"/>
                          <a:ea typeface="Times New Roman"/>
                          <a:cs typeface="Arial"/>
                        </a:rPr>
                        <a:t>Financial Models</a:t>
                      </a:r>
                      <a:r>
                        <a:rPr lang="en-US" sz="900">
                          <a:latin typeface="Times New Roman"/>
                          <a:ea typeface="Times New Roman"/>
                          <a:cs typeface="Arial"/>
                        </a:rPr>
                        <a:t> for developing joint R&amp;D </a:t>
                      </a:r>
                      <a:r>
                        <a:rPr lang="en-US" sz="900" b="1">
                          <a:latin typeface="Times New Roman"/>
                          <a:ea typeface="Times New Roman"/>
                          <a:cs typeface="Arial"/>
                        </a:rPr>
                        <a:t>Infrastructures</a:t>
                      </a:r>
                      <a:endParaRPr lang="en-US" sz="700">
                        <a:latin typeface="Times"/>
                        <a:ea typeface="Times New Roman"/>
                        <a:cs typeface="Times New Roman"/>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8733">
                <a:tc>
                  <a:txBody>
                    <a:bodyPr/>
                    <a:lstStyle/>
                    <a:p>
                      <a:pPr marL="0" marR="0">
                        <a:spcBef>
                          <a:spcPts val="0"/>
                        </a:spcBef>
                        <a:spcAft>
                          <a:spcPts val="0"/>
                        </a:spcAft>
                      </a:pPr>
                      <a:r>
                        <a:rPr lang="en-US" sz="900">
                          <a:latin typeface="Times New Roman"/>
                          <a:ea typeface="Times New Roman"/>
                          <a:cs typeface="ArialMT"/>
                        </a:rPr>
                        <a:t>6.3.3</a:t>
                      </a:r>
                      <a:endParaRPr lang="en-US" sz="700">
                        <a:latin typeface="Times"/>
                        <a:ea typeface="Times New Roman"/>
                        <a:cs typeface="Times New Roman"/>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900">
                          <a:latin typeface="Times New Roman"/>
                          <a:ea typeface="Times New Roman"/>
                          <a:cs typeface="ArialMT"/>
                        </a:rPr>
                        <a:t>6.3_IIL</a:t>
                      </a:r>
                      <a:endParaRPr lang="en-US" sz="700">
                        <a:latin typeface="Times"/>
                        <a:ea typeface="Times New Roman"/>
                        <a:cs typeface="Times New Roman"/>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900">
                          <a:latin typeface="Times New Roman"/>
                          <a:ea typeface="Times New Roman"/>
                          <a:cs typeface="Arial"/>
                        </a:rPr>
                        <a:t>Integrating </a:t>
                      </a:r>
                      <a:r>
                        <a:rPr lang="en-US" sz="900" b="1">
                          <a:latin typeface="Times New Roman"/>
                          <a:ea typeface="Times New Roman"/>
                          <a:cs typeface="Arial"/>
                        </a:rPr>
                        <a:t>Industry infrastructures with Laboratories</a:t>
                      </a:r>
                      <a:r>
                        <a:rPr lang="en-US" sz="900">
                          <a:latin typeface="Times New Roman"/>
                          <a:ea typeface="Times New Roman"/>
                          <a:cs typeface="Arial"/>
                        </a:rPr>
                        <a:t> accelerator R&amp;D </a:t>
                      </a:r>
                      <a:r>
                        <a:rPr lang="en-US" sz="900" b="1">
                          <a:latin typeface="Times New Roman"/>
                          <a:ea typeface="Times New Roman"/>
                          <a:cs typeface="Arial"/>
                        </a:rPr>
                        <a:t>Infrastructures</a:t>
                      </a:r>
                      <a:endParaRPr lang="en-US" sz="700">
                        <a:latin typeface="Times"/>
                        <a:ea typeface="Times New Roman"/>
                        <a:cs typeface="Times New Roman"/>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8733">
                <a:tc>
                  <a:txBody>
                    <a:bodyPr/>
                    <a:lstStyle/>
                    <a:p>
                      <a:pPr marL="0" marR="0">
                        <a:spcBef>
                          <a:spcPts val="0"/>
                        </a:spcBef>
                        <a:spcAft>
                          <a:spcPts val="0"/>
                        </a:spcAft>
                      </a:pPr>
                      <a:r>
                        <a:rPr lang="en-US" sz="900">
                          <a:latin typeface="Times New Roman"/>
                          <a:ea typeface="Times New Roman"/>
                          <a:cs typeface="ArialMT"/>
                        </a:rPr>
                        <a:t>6.4</a:t>
                      </a:r>
                      <a:endParaRPr lang="en-US" sz="700">
                        <a:latin typeface="Times"/>
                        <a:ea typeface="Times New Roman"/>
                        <a:cs typeface="Times New Roman"/>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900">
                          <a:latin typeface="Times New Roman"/>
                          <a:ea typeface="Times New Roman"/>
                          <a:cs typeface="ArialMT"/>
                        </a:rPr>
                        <a:t>6.4_TRI</a:t>
                      </a:r>
                      <a:endParaRPr lang="en-US" sz="700">
                        <a:latin typeface="Times"/>
                        <a:ea typeface="Times New Roman"/>
                        <a:cs typeface="Times New Roman"/>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900">
                          <a:latin typeface="Times New Roman"/>
                          <a:ea typeface="Times New Roman"/>
                          <a:cs typeface="Arial"/>
                        </a:rPr>
                        <a:t>Developing </a:t>
                      </a:r>
                      <a:r>
                        <a:rPr lang="en-US" sz="900" b="1">
                          <a:latin typeface="Times New Roman"/>
                          <a:ea typeface="Times New Roman"/>
                          <a:cs typeface="Arial"/>
                        </a:rPr>
                        <a:t>a Technology Roadmap </a:t>
                      </a:r>
                      <a:r>
                        <a:rPr lang="en-US" sz="900">
                          <a:latin typeface="Times New Roman"/>
                          <a:ea typeface="Times New Roman"/>
                          <a:cs typeface="Arial"/>
                        </a:rPr>
                        <a:t>for the development of future accelerator components in</a:t>
                      </a:r>
                      <a:r>
                        <a:rPr lang="en-US" sz="900" b="1">
                          <a:latin typeface="Times New Roman"/>
                          <a:ea typeface="Times New Roman"/>
                          <a:cs typeface="Arial"/>
                        </a:rPr>
                        <a:t> Industry</a:t>
                      </a:r>
                      <a:endParaRPr lang="en-US" sz="700">
                        <a:latin typeface="Times"/>
                        <a:ea typeface="Times New Roman"/>
                        <a:cs typeface="Times New Roman"/>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4366">
                <a:tc>
                  <a:txBody>
                    <a:bodyPr/>
                    <a:lstStyle/>
                    <a:p>
                      <a:pPr marL="0" marR="0">
                        <a:spcBef>
                          <a:spcPts val="0"/>
                        </a:spcBef>
                        <a:spcAft>
                          <a:spcPts val="0"/>
                        </a:spcAft>
                      </a:pPr>
                      <a:r>
                        <a:rPr lang="en-US" sz="900">
                          <a:latin typeface="Times New Roman"/>
                          <a:ea typeface="Times New Roman"/>
                          <a:cs typeface="ArialMT"/>
                        </a:rPr>
                        <a:t>6.4.1</a:t>
                      </a:r>
                      <a:endParaRPr lang="en-US" sz="700">
                        <a:latin typeface="Times"/>
                        <a:ea typeface="Times New Roman"/>
                        <a:cs typeface="Times New Roman"/>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900">
                          <a:latin typeface="Times New Roman"/>
                          <a:ea typeface="Times New Roman"/>
                          <a:cs typeface="Arial"/>
                        </a:rPr>
                        <a:t>6.4_ICR</a:t>
                      </a:r>
                      <a:endParaRPr lang="en-US" sz="700">
                        <a:latin typeface="Times"/>
                        <a:ea typeface="Times New Roman"/>
                        <a:cs typeface="Times New Roman"/>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900">
                          <a:latin typeface="Times New Roman"/>
                          <a:ea typeface="Times New Roman"/>
                          <a:cs typeface="Arial"/>
                        </a:rPr>
                        <a:t>Identify the critical requirements and their targets (costs, reliability etc.)</a:t>
                      </a:r>
                      <a:endParaRPr lang="en-US" sz="700">
                        <a:latin typeface="Times"/>
                        <a:ea typeface="Times New Roman"/>
                        <a:cs typeface="Times New Roman"/>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8733">
                <a:tc>
                  <a:txBody>
                    <a:bodyPr/>
                    <a:lstStyle/>
                    <a:p>
                      <a:pPr marL="0" marR="0">
                        <a:spcBef>
                          <a:spcPts val="0"/>
                        </a:spcBef>
                        <a:spcAft>
                          <a:spcPts val="0"/>
                        </a:spcAft>
                      </a:pPr>
                      <a:r>
                        <a:rPr lang="en-US" sz="900">
                          <a:latin typeface="Times New Roman"/>
                          <a:ea typeface="Times New Roman"/>
                          <a:cs typeface="ArialMT"/>
                        </a:rPr>
                        <a:t>6.4.2</a:t>
                      </a:r>
                      <a:endParaRPr lang="en-US" sz="700">
                        <a:latin typeface="Times"/>
                        <a:ea typeface="Times New Roman"/>
                        <a:cs typeface="Times New Roman"/>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900">
                          <a:latin typeface="Times New Roman"/>
                          <a:ea typeface="Times New Roman"/>
                          <a:cs typeface="ArialMT"/>
                        </a:rPr>
                        <a:t>6.4_</a:t>
                      </a:r>
                      <a:r>
                        <a:rPr lang="en-US" sz="900">
                          <a:latin typeface="Times New Roman"/>
                          <a:ea typeface="Times New Roman"/>
                          <a:cs typeface="Arial"/>
                        </a:rPr>
                        <a:t>ITA</a:t>
                      </a:r>
                      <a:endParaRPr lang="en-US" sz="700">
                        <a:latin typeface="Times"/>
                        <a:ea typeface="Times New Roman"/>
                        <a:cs typeface="Times New Roman"/>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900">
                          <a:latin typeface="Times New Roman"/>
                          <a:ea typeface="Times New Roman"/>
                          <a:cs typeface="Arial"/>
                        </a:rPr>
                        <a:t>Identify the technology alternatives and give recommendation what alternative should be pursued</a:t>
                      </a:r>
                      <a:endParaRPr lang="en-US" sz="700">
                        <a:latin typeface="Times"/>
                        <a:ea typeface="Times New Roman"/>
                        <a:cs typeface="Times New Roman"/>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8733">
                <a:tc>
                  <a:txBody>
                    <a:bodyPr/>
                    <a:lstStyle/>
                    <a:p>
                      <a:pPr marL="0" marR="0">
                        <a:spcBef>
                          <a:spcPts val="0"/>
                        </a:spcBef>
                        <a:spcAft>
                          <a:spcPts val="0"/>
                        </a:spcAft>
                      </a:pPr>
                      <a:r>
                        <a:rPr lang="en-US" sz="900">
                          <a:latin typeface="Times New Roman"/>
                          <a:ea typeface="Times New Roman"/>
                          <a:cs typeface="ArialMT"/>
                        </a:rPr>
                        <a:t>6.5</a:t>
                      </a:r>
                      <a:endParaRPr lang="en-US" sz="700">
                        <a:latin typeface="Times"/>
                        <a:ea typeface="Times New Roman"/>
                        <a:cs typeface="Times New Roman"/>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900">
                          <a:latin typeface="Times New Roman"/>
                          <a:ea typeface="Times New Roman"/>
                          <a:cs typeface="ArialMT"/>
                        </a:rPr>
                        <a:t>6.5_</a:t>
                      </a:r>
                      <a:endParaRPr lang="en-US" sz="700">
                        <a:latin typeface="Times"/>
                        <a:ea typeface="Times New Roman"/>
                        <a:cs typeface="Times New Roman"/>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900" dirty="0">
                          <a:latin typeface="Times New Roman"/>
                          <a:ea typeface="Times New Roman"/>
                          <a:cs typeface="Arial"/>
                        </a:rPr>
                        <a:t>Defining the best</a:t>
                      </a:r>
                      <a:r>
                        <a:rPr lang="en-US" sz="900" b="1" dirty="0">
                          <a:latin typeface="Times New Roman"/>
                          <a:ea typeface="Times New Roman"/>
                          <a:cs typeface="Arial"/>
                        </a:rPr>
                        <a:t> </a:t>
                      </a:r>
                      <a:r>
                        <a:rPr lang="en-US" sz="900" dirty="0">
                          <a:latin typeface="Times New Roman"/>
                          <a:ea typeface="Times New Roman"/>
                          <a:cs typeface="Arial"/>
                        </a:rPr>
                        <a:t>model for</a:t>
                      </a:r>
                      <a:r>
                        <a:rPr lang="en-US" sz="900" b="1" dirty="0">
                          <a:latin typeface="Times New Roman"/>
                          <a:ea typeface="Times New Roman"/>
                          <a:cs typeface="Arial"/>
                        </a:rPr>
                        <a:t> Associating Industry to TIARA </a:t>
                      </a:r>
                      <a:r>
                        <a:rPr lang="en-US" sz="900" dirty="0">
                          <a:latin typeface="Times New Roman"/>
                          <a:ea typeface="Times New Roman"/>
                          <a:cs typeface="Arial"/>
                        </a:rPr>
                        <a:t>and propose the appropriate structure to implementation</a:t>
                      </a:r>
                      <a:endParaRPr lang="en-US" sz="700" dirty="0">
                        <a:latin typeface="Times"/>
                        <a:ea typeface="Times New Roman"/>
                        <a:cs typeface="Times New Roman"/>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WP6 deliverables &amp; Milestone</a:t>
            </a:r>
            <a:endParaRPr lang="en-US" dirty="0"/>
          </a:p>
        </p:txBody>
      </p:sp>
      <p:sp>
        <p:nvSpPr>
          <p:cNvPr id="3" name="Date Placeholder 2"/>
          <p:cNvSpPr>
            <a:spLocks noGrp="1"/>
          </p:cNvSpPr>
          <p:nvPr>
            <p:ph type="dt" sz="half" idx="10"/>
          </p:nvPr>
        </p:nvSpPr>
        <p:spPr/>
        <p:txBody>
          <a:bodyPr/>
          <a:lstStyle/>
          <a:p>
            <a:r>
              <a:rPr lang="en-US" smtClean="0"/>
              <a:t>14 oct 2009</a:t>
            </a:r>
            <a:endParaRPr lang="en-US"/>
          </a:p>
        </p:txBody>
      </p:sp>
      <p:sp>
        <p:nvSpPr>
          <p:cNvPr id="4" name="Footer Placeholder 3"/>
          <p:cNvSpPr>
            <a:spLocks noGrp="1"/>
          </p:cNvSpPr>
          <p:nvPr>
            <p:ph type="ftr" sz="quarter" idx="11"/>
          </p:nvPr>
        </p:nvSpPr>
        <p:spPr/>
        <p:txBody>
          <a:bodyPr/>
          <a:lstStyle/>
          <a:p>
            <a:r>
              <a:rPr lang="en-US" smtClean="0"/>
              <a:t>L. Rossi @ TIARA meeting  - CERN</a:t>
            </a:r>
            <a:endParaRPr lang="en-US"/>
          </a:p>
        </p:txBody>
      </p:sp>
      <p:sp>
        <p:nvSpPr>
          <p:cNvPr id="5" name="Slide Number Placeholder 4"/>
          <p:cNvSpPr>
            <a:spLocks noGrp="1"/>
          </p:cNvSpPr>
          <p:nvPr>
            <p:ph type="sldNum" sz="quarter" idx="12"/>
          </p:nvPr>
        </p:nvSpPr>
        <p:spPr/>
        <p:txBody>
          <a:bodyPr/>
          <a:lstStyle/>
          <a:p>
            <a:fld id="{DE81F269-DC22-4922-87E9-A1EDCAB86301}" type="slidenum">
              <a:rPr lang="en-US" smtClean="0"/>
              <a:pPr/>
              <a:t>11</a:t>
            </a:fld>
            <a:endParaRPr lang="en-US"/>
          </a:p>
        </p:txBody>
      </p:sp>
      <p:graphicFrame>
        <p:nvGraphicFramePr>
          <p:cNvPr id="6" name="Table 5"/>
          <p:cNvGraphicFramePr>
            <a:graphicFrameLocks noGrp="1"/>
          </p:cNvGraphicFramePr>
          <p:nvPr/>
        </p:nvGraphicFramePr>
        <p:xfrm>
          <a:off x="1295400" y="1676400"/>
          <a:ext cx="6172200" cy="2834641"/>
        </p:xfrm>
        <a:graphic>
          <a:graphicData uri="http://schemas.openxmlformats.org/drawingml/2006/table">
            <a:tbl>
              <a:tblPr/>
              <a:tblGrid>
                <a:gridCol w="520995"/>
                <a:gridCol w="493085"/>
                <a:gridCol w="659219"/>
                <a:gridCol w="3879554"/>
                <a:gridCol w="619347"/>
              </a:tblGrid>
              <a:tr h="257695">
                <a:tc gridSpan="5">
                  <a:txBody>
                    <a:bodyPr/>
                    <a:lstStyle/>
                    <a:p>
                      <a:pPr marL="0" marR="0">
                        <a:spcBef>
                          <a:spcPts val="0"/>
                        </a:spcBef>
                        <a:spcAft>
                          <a:spcPts val="0"/>
                        </a:spcAft>
                      </a:pPr>
                      <a:r>
                        <a:rPr lang="en-US" sz="1200" b="1" dirty="0">
                          <a:latin typeface="Times New Roman"/>
                          <a:ea typeface="Times New Roman"/>
                          <a:cs typeface="Arial-BoldMT"/>
                        </a:rPr>
                        <a:t>Deliverables</a:t>
                      </a:r>
                      <a:endParaRPr lang="en-US" sz="1000" dirty="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515389">
                <a:tc>
                  <a:txBody>
                    <a:bodyPr/>
                    <a:lstStyle/>
                    <a:p>
                      <a:pPr marL="0" marR="0">
                        <a:spcBef>
                          <a:spcPts val="0"/>
                        </a:spcBef>
                        <a:spcAft>
                          <a:spcPts val="0"/>
                        </a:spcAft>
                      </a:pPr>
                      <a:r>
                        <a:rPr lang="en-US" sz="1200">
                          <a:latin typeface="Times New Roman"/>
                          <a:ea typeface="Times New Roman"/>
                          <a:cs typeface="ArialMT"/>
                        </a:rPr>
                        <a:t>Num</a:t>
                      </a:r>
                      <a:endParaRPr lang="en-US" sz="10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a:latin typeface="Times New Roman"/>
                          <a:ea typeface="Times New Roman"/>
                          <a:cs typeface="ArialMT"/>
                        </a:rPr>
                        <a:t>Nat</a:t>
                      </a:r>
                      <a:endParaRPr lang="en-US" sz="10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a:latin typeface="Times New Roman"/>
                          <a:ea typeface="Times New Roman"/>
                          <a:cs typeface="ArialMT"/>
                        </a:rPr>
                        <a:t>Short name</a:t>
                      </a:r>
                      <a:endParaRPr lang="en-US" sz="10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a:latin typeface="Times New Roman"/>
                          <a:ea typeface="Times New Roman"/>
                          <a:cs typeface="ArialMT"/>
                        </a:rPr>
                        <a:t>Description</a:t>
                      </a:r>
                      <a:endParaRPr lang="en-US" sz="10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a:latin typeface="Times New Roman"/>
                          <a:ea typeface="Times New Roman"/>
                          <a:cs typeface="ArialMT"/>
                        </a:rPr>
                        <a:t>month</a:t>
                      </a:r>
                      <a:endParaRPr lang="en-US" sz="10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15389">
                <a:tc>
                  <a:txBody>
                    <a:bodyPr/>
                    <a:lstStyle/>
                    <a:p>
                      <a:pPr marL="0" marR="0">
                        <a:spcBef>
                          <a:spcPts val="0"/>
                        </a:spcBef>
                        <a:spcAft>
                          <a:spcPts val="0"/>
                        </a:spcAft>
                      </a:pPr>
                      <a:r>
                        <a:rPr lang="en-US" sz="1200">
                          <a:latin typeface="Times New Roman"/>
                          <a:ea typeface="Times New Roman"/>
                          <a:cs typeface="ArialMT"/>
                        </a:rPr>
                        <a:t>1</a:t>
                      </a:r>
                      <a:endParaRPr lang="en-US" sz="10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a:latin typeface="Times New Roman"/>
                          <a:ea typeface="Times New Roman"/>
                          <a:cs typeface="ArialMT"/>
                        </a:rPr>
                        <a:t>R</a:t>
                      </a:r>
                      <a:endParaRPr lang="en-US" sz="10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a:latin typeface="Times New Roman"/>
                          <a:ea typeface="Times New Roman"/>
                          <a:cs typeface="ArialMT"/>
                        </a:rPr>
                        <a:t>CTR</a:t>
                      </a:r>
                      <a:endParaRPr lang="en-US" sz="10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b="0" dirty="0">
                          <a:latin typeface="Times"/>
                          <a:ea typeface="Times New Roman"/>
                          <a:cs typeface="Arial"/>
                        </a:rPr>
                        <a:t>Communication Mechanism and related Tools </a:t>
                      </a:r>
                      <a:r>
                        <a:rPr lang="en-US" sz="1200" dirty="0">
                          <a:latin typeface="Times New Roman"/>
                          <a:ea typeface="Times New Roman"/>
                          <a:cs typeface="Arial"/>
                        </a:rPr>
                        <a:t>Report (</a:t>
                      </a:r>
                      <a:r>
                        <a:rPr lang="en-US" sz="1200" i="1" dirty="0">
                          <a:latin typeface="Times New Roman"/>
                          <a:ea typeface="Times New Roman"/>
                          <a:cs typeface="Arial"/>
                        </a:rPr>
                        <a:t>task 6.1</a:t>
                      </a:r>
                      <a:r>
                        <a:rPr lang="en-US" sz="1200" dirty="0">
                          <a:latin typeface="Times New Roman"/>
                          <a:ea typeface="Times New Roman"/>
                          <a:cs typeface="Arial"/>
                        </a:rPr>
                        <a:t>)</a:t>
                      </a:r>
                      <a:endParaRPr lang="en-US" sz="1000" dirty="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200" b="1">
                          <a:latin typeface="Times New Roman"/>
                          <a:ea typeface="Times New Roman"/>
                          <a:cs typeface="ArialMT"/>
                        </a:rPr>
                        <a:t>24</a:t>
                      </a:r>
                      <a:endParaRPr lang="en-US" sz="10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15389">
                <a:tc>
                  <a:txBody>
                    <a:bodyPr/>
                    <a:lstStyle/>
                    <a:p>
                      <a:pPr marL="0" marR="0">
                        <a:spcBef>
                          <a:spcPts val="0"/>
                        </a:spcBef>
                        <a:spcAft>
                          <a:spcPts val="0"/>
                        </a:spcAft>
                      </a:pPr>
                      <a:r>
                        <a:rPr lang="en-US" sz="1200">
                          <a:latin typeface="Times New Roman"/>
                          <a:ea typeface="Times New Roman"/>
                          <a:cs typeface="ArialMT"/>
                        </a:rPr>
                        <a:t>2</a:t>
                      </a:r>
                      <a:endParaRPr lang="en-US" sz="10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a:latin typeface="Times New Roman"/>
                          <a:ea typeface="Times New Roman"/>
                          <a:cs typeface="ArialMT"/>
                        </a:rPr>
                        <a:t>R</a:t>
                      </a:r>
                      <a:endParaRPr lang="en-US" sz="10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a:latin typeface="Times New Roman"/>
                          <a:ea typeface="Times New Roman"/>
                          <a:cs typeface="ArialMT"/>
                        </a:rPr>
                        <a:t>PTR</a:t>
                      </a:r>
                      <a:endParaRPr lang="en-US" sz="10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a:latin typeface="Times New Roman"/>
                          <a:ea typeface="Times New Roman"/>
                          <a:cs typeface="Arial"/>
                        </a:rPr>
                        <a:t>Framework for developing joint R&amp;D projects and industrializing recent technologies Report (</a:t>
                      </a:r>
                      <a:r>
                        <a:rPr lang="en-US" sz="1200" i="1">
                          <a:latin typeface="Times New Roman"/>
                          <a:ea typeface="Times New Roman"/>
                          <a:cs typeface="Arial"/>
                        </a:rPr>
                        <a:t>task 6.2</a:t>
                      </a:r>
                      <a:r>
                        <a:rPr lang="en-US" sz="1200">
                          <a:latin typeface="Times New Roman"/>
                          <a:ea typeface="Times New Roman"/>
                          <a:cs typeface="Arial"/>
                        </a:rPr>
                        <a:t>)</a:t>
                      </a:r>
                      <a:endParaRPr lang="en-US" sz="10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200" b="1">
                          <a:latin typeface="Times New Roman"/>
                          <a:ea typeface="Times New Roman"/>
                          <a:cs typeface="ArialMT"/>
                        </a:rPr>
                        <a:t>18</a:t>
                      </a:r>
                      <a:endParaRPr lang="en-US" sz="10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15389">
                <a:tc>
                  <a:txBody>
                    <a:bodyPr/>
                    <a:lstStyle/>
                    <a:p>
                      <a:pPr marL="0" marR="0">
                        <a:spcBef>
                          <a:spcPts val="0"/>
                        </a:spcBef>
                        <a:spcAft>
                          <a:spcPts val="0"/>
                        </a:spcAft>
                      </a:pPr>
                      <a:r>
                        <a:rPr lang="en-US" sz="1200">
                          <a:latin typeface="Times New Roman"/>
                          <a:ea typeface="Times New Roman"/>
                          <a:cs typeface="ArialMT"/>
                        </a:rPr>
                        <a:t>3</a:t>
                      </a:r>
                      <a:endParaRPr lang="en-US" sz="10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a:latin typeface="Times New Roman"/>
                          <a:ea typeface="Times New Roman"/>
                          <a:cs typeface="ArialMT"/>
                        </a:rPr>
                        <a:t>R</a:t>
                      </a:r>
                      <a:endParaRPr lang="en-US" sz="10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a:latin typeface="Times New Roman"/>
                          <a:ea typeface="Times New Roman"/>
                          <a:cs typeface="ArialMT"/>
                        </a:rPr>
                        <a:t>SDR</a:t>
                      </a:r>
                      <a:endParaRPr lang="en-US" sz="10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a:latin typeface="Times New Roman"/>
                          <a:ea typeface="Times New Roman"/>
                          <a:cs typeface="Arial"/>
                        </a:rPr>
                        <a:t>Sharing R&amp;D Infrastructures and Developing joint R&amp;D Infrastructures Report (</a:t>
                      </a:r>
                      <a:r>
                        <a:rPr lang="en-US" sz="1200" i="1">
                          <a:latin typeface="Times New Roman"/>
                          <a:ea typeface="Times New Roman"/>
                          <a:cs typeface="Arial"/>
                        </a:rPr>
                        <a:t>task 6.3</a:t>
                      </a:r>
                      <a:r>
                        <a:rPr lang="en-US" sz="1200">
                          <a:latin typeface="Times New Roman"/>
                          <a:ea typeface="Times New Roman"/>
                          <a:cs typeface="Arial"/>
                        </a:rPr>
                        <a:t>)</a:t>
                      </a:r>
                      <a:endParaRPr lang="en-US" sz="10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200" b="1">
                          <a:latin typeface="Times New Roman"/>
                          <a:ea typeface="Times New Roman"/>
                          <a:cs typeface="ArialMT"/>
                        </a:rPr>
                        <a:t>24</a:t>
                      </a:r>
                      <a:endParaRPr lang="en-US" sz="10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7695">
                <a:tc>
                  <a:txBody>
                    <a:bodyPr/>
                    <a:lstStyle/>
                    <a:p>
                      <a:pPr marL="0" marR="0">
                        <a:spcBef>
                          <a:spcPts val="0"/>
                        </a:spcBef>
                        <a:spcAft>
                          <a:spcPts val="0"/>
                        </a:spcAft>
                      </a:pPr>
                      <a:r>
                        <a:rPr lang="en-US" sz="1200">
                          <a:latin typeface="Times New Roman"/>
                          <a:ea typeface="Times New Roman"/>
                          <a:cs typeface="ArialMT"/>
                        </a:rPr>
                        <a:t>4</a:t>
                      </a:r>
                      <a:endParaRPr lang="en-US" sz="10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a:latin typeface="Times New Roman"/>
                          <a:ea typeface="Times New Roman"/>
                          <a:cs typeface="ArialMT"/>
                        </a:rPr>
                        <a:t>R</a:t>
                      </a:r>
                      <a:endParaRPr lang="en-US" sz="10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a:latin typeface="Times New Roman"/>
                          <a:ea typeface="Times New Roman"/>
                          <a:cs typeface="ArialMT"/>
                        </a:rPr>
                        <a:t>TRR</a:t>
                      </a:r>
                      <a:endParaRPr lang="en-US" sz="10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a:latin typeface="Times New Roman"/>
                          <a:ea typeface="Times New Roman"/>
                          <a:cs typeface="Arial"/>
                        </a:rPr>
                        <a:t>Technology Roadmap Report (</a:t>
                      </a:r>
                      <a:r>
                        <a:rPr lang="en-US" sz="1200" i="1">
                          <a:latin typeface="Times New Roman"/>
                          <a:ea typeface="Times New Roman"/>
                          <a:cs typeface="Arial"/>
                        </a:rPr>
                        <a:t>task 6.4</a:t>
                      </a:r>
                      <a:r>
                        <a:rPr lang="en-US" sz="1200">
                          <a:latin typeface="Times New Roman"/>
                          <a:ea typeface="Times New Roman"/>
                          <a:cs typeface="Arial"/>
                        </a:rPr>
                        <a:t>)</a:t>
                      </a:r>
                      <a:endParaRPr lang="en-US" sz="10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200" b="1">
                          <a:latin typeface="Times New Roman"/>
                          <a:ea typeface="Times New Roman"/>
                          <a:cs typeface="ArialMT"/>
                        </a:rPr>
                        <a:t>24</a:t>
                      </a:r>
                      <a:endParaRPr lang="en-US" sz="10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7695">
                <a:tc>
                  <a:txBody>
                    <a:bodyPr/>
                    <a:lstStyle/>
                    <a:p>
                      <a:pPr marL="0" marR="0">
                        <a:spcBef>
                          <a:spcPts val="0"/>
                        </a:spcBef>
                        <a:spcAft>
                          <a:spcPts val="0"/>
                        </a:spcAft>
                      </a:pPr>
                      <a:r>
                        <a:rPr lang="en-US" sz="1200">
                          <a:latin typeface="Times New Roman"/>
                          <a:ea typeface="Times New Roman"/>
                          <a:cs typeface="ArialMT"/>
                        </a:rPr>
                        <a:t>5</a:t>
                      </a:r>
                      <a:endParaRPr lang="en-US" sz="10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a:latin typeface="Times New Roman"/>
                          <a:ea typeface="Times New Roman"/>
                          <a:cs typeface="ArialMT"/>
                        </a:rPr>
                        <a:t>R</a:t>
                      </a:r>
                      <a:endParaRPr lang="en-US" sz="10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a:latin typeface="Times New Roman"/>
                          <a:ea typeface="Times New Roman"/>
                          <a:cs typeface="ArialMT"/>
                        </a:rPr>
                        <a:t>AIR</a:t>
                      </a:r>
                      <a:endParaRPr lang="en-US" sz="10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a:latin typeface="Times New Roman"/>
                          <a:ea typeface="Times New Roman"/>
                          <a:cs typeface="Arial"/>
                        </a:rPr>
                        <a:t>Associating Industry to TIARA (</a:t>
                      </a:r>
                      <a:r>
                        <a:rPr lang="en-US" sz="1200" i="1">
                          <a:latin typeface="Times New Roman"/>
                          <a:ea typeface="Times New Roman"/>
                          <a:cs typeface="Arial"/>
                        </a:rPr>
                        <a:t>task 6.5</a:t>
                      </a:r>
                      <a:r>
                        <a:rPr lang="en-US" sz="1200">
                          <a:latin typeface="Times New Roman"/>
                          <a:ea typeface="Times New Roman"/>
                          <a:cs typeface="Arial"/>
                        </a:rPr>
                        <a:t>)</a:t>
                      </a:r>
                      <a:endParaRPr lang="en-US" sz="10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200" b="1" dirty="0">
                          <a:latin typeface="Times New Roman"/>
                          <a:ea typeface="Times New Roman"/>
                          <a:cs typeface="ArialMT"/>
                        </a:rPr>
                        <a:t>36</a:t>
                      </a:r>
                      <a:endParaRPr lang="en-US" sz="1000" dirty="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23553" name="Rectangle 1"/>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pitchFamily="34" charset="0"/>
              </a:rPr>
              <a:t/>
            </a:r>
            <a:br>
              <a:rPr kumimoji="0" lang="en-US" sz="1800" b="0" i="0" u="none" strike="noStrike" cap="none" normalizeH="0" baseline="0" smtClean="0">
                <a:ln>
                  <a:noFill/>
                </a:ln>
                <a:solidFill>
                  <a:schemeClr val="tx1"/>
                </a:solidFill>
                <a:effectLst/>
                <a:latin typeface="Arial" pitchFamily="34" charset="0"/>
              </a:rPr>
            </a:br>
            <a:endParaRPr kumimoji="0" lang="en-US" sz="1800" b="0" i="0" u="none" strike="noStrike" cap="none" normalizeH="0" baseline="0" smtClean="0">
              <a:ln>
                <a:noFill/>
              </a:ln>
              <a:solidFill>
                <a:schemeClr val="tx1"/>
              </a:solidFill>
              <a:effectLst/>
              <a:latin typeface="Arial" pitchFamily="34" charset="0"/>
            </a:endParaRPr>
          </a:p>
        </p:txBody>
      </p:sp>
      <p:sp>
        <p:nvSpPr>
          <p:cNvPr id="23554" name="Rectangle 2"/>
          <p:cNvSpPr>
            <a:spLocks noChangeArrowheads="1"/>
          </p:cNvSpPr>
          <p:nvPr/>
        </p:nvSpPr>
        <p:spPr bwMode="auto">
          <a:xfrm>
            <a:off x="0" y="0"/>
            <a:ext cx="3017838" cy="6350"/>
          </a:xfrm>
          <a:prstGeom prst="rect">
            <a:avLst/>
          </a:prstGeom>
          <a:solidFill>
            <a:srgbClr val="000000"/>
          </a:solidFill>
          <a:ln w="9525">
            <a:solidFill>
              <a:schemeClr val="tx1"/>
            </a:solidFill>
            <a:prstDash val="solid"/>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0" name="Table 9"/>
          <p:cNvGraphicFramePr>
            <a:graphicFrameLocks noGrp="1"/>
          </p:cNvGraphicFramePr>
          <p:nvPr/>
        </p:nvGraphicFramePr>
        <p:xfrm>
          <a:off x="1295400" y="4648200"/>
          <a:ext cx="6172200" cy="1523998"/>
        </p:xfrm>
        <a:graphic>
          <a:graphicData uri="http://schemas.openxmlformats.org/drawingml/2006/table">
            <a:tbl>
              <a:tblPr/>
              <a:tblGrid>
                <a:gridCol w="520995"/>
                <a:gridCol w="493085"/>
                <a:gridCol w="1130374"/>
                <a:gridCol w="3408399"/>
                <a:gridCol w="619347"/>
              </a:tblGrid>
              <a:tr h="186612">
                <a:tc gridSpan="5">
                  <a:txBody>
                    <a:bodyPr/>
                    <a:lstStyle/>
                    <a:p>
                      <a:pPr marL="0" marR="0">
                        <a:spcBef>
                          <a:spcPts val="0"/>
                        </a:spcBef>
                        <a:spcAft>
                          <a:spcPts val="0"/>
                        </a:spcAft>
                      </a:pPr>
                      <a:r>
                        <a:rPr lang="en-US" sz="1200" b="1">
                          <a:latin typeface="Times New Roman"/>
                          <a:ea typeface="Times New Roman"/>
                          <a:cs typeface="Arial-BoldMT"/>
                        </a:rPr>
                        <a:t>Milestones</a:t>
                      </a:r>
                      <a:endParaRPr lang="en-US" sz="10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186612">
                <a:tc>
                  <a:txBody>
                    <a:bodyPr/>
                    <a:lstStyle/>
                    <a:p>
                      <a:pPr marL="0" marR="0">
                        <a:spcBef>
                          <a:spcPts val="0"/>
                        </a:spcBef>
                        <a:spcAft>
                          <a:spcPts val="0"/>
                        </a:spcAft>
                      </a:pPr>
                      <a:r>
                        <a:rPr lang="en-US" sz="1200">
                          <a:latin typeface="Times New Roman"/>
                          <a:ea typeface="Times New Roman"/>
                          <a:cs typeface="ArialMT"/>
                        </a:rPr>
                        <a:t>Num</a:t>
                      </a:r>
                      <a:endParaRPr lang="en-US" sz="10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a:latin typeface="Times New Roman"/>
                          <a:ea typeface="Times New Roman"/>
                          <a:cs typeface="ArialMT"/>
                        </a:rPr>
                        <a:t>Nat</a:t>
                      </a:r>
                      <a:endParaRPr lang="en-US" sz="10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a:latin typeface="Times New Roman"/>
                          <a:ea typeface="Times New Roman"/>
                          <a:cs typeface="ArialMT"/>
                        </a:rPr>
                        <a:t>Short name</a:t>
                      </a:r>
                      <a:endParaRPr lang="en-US" sz="10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a:latin typeface="Times New Roman"/>
                          <a:ea typeface="Times New Roman"/>
                          <a:cs typeface="ArialMT"/>
                        </a:rPr>
                        <a:t>Description</a:t>
                      </a:r>
                      <a:endParaRPr lang="en-US" sz="10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a:latin typeface="Times New Roman"/>
                          <a:ea typeface="Times New Roman"/>
                          <a:cs typeface="ArialMT"/>
                        </a:rPr>
                        <a:t>month</a:t>
                      </a:r>
                      <a:endParaRPr lang="en-US" sz="10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6612">
                <a:tc>
                  <a:txBody>
                    <a:bodyPr/>
                    <a:lstStyle/>
                    <a:p>
                      <a:pPr marL="0" marR="0">
                        <a:spcBef>
                          <a:spcPts val="0"/>
                        </a:spcBef>
                        <a:spcAft>
                          <a:spcPts val="0"/>
                        </a:spcAft>
                      </a:pPr>
                      <a:r>
                        <a:rPr lang="en-US" sz="1200">
                          <a:latin typeface="Times New Roman"/>
                          <a:ea typeface="Times New Roman"/>
                          <a:cs typeface="ArialMT"/>
                        </a:rPr>
                        <a:t>1</a:t>
                      </a:r>
                      <a:endParaRPr lang="en-US" sz="10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a:latin typeface="Times New Roman"/>
                          <a:ea typeface="Times New Roman"/>
                          <a:cs typeface="ArialMT"/>
                        </a:rPr>
                        <a:t>R</a:t>
                      </a:r>
                      <a:endParaRPr lang="en-US" sz="10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endParaRPr lang="en-US" sz="1200">
                        <a:latin typeface="Times New Roman"/>
                        <a:ea typeface="Times New Roman"/>
                        <a:cs typeface="ArialMT"/>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a:latin typeface="Times New Roman"/>
                          <a:ea typeface="Times New Roman"/>
                          <a:cs typeface="ArialMT"/>
                        </a:rPr>
                        <a:t>Communication mechanism is established</a:t>
                      </a:r>
                      <a:endParaRPr lang="en-US" sz="10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200" b="1">
                          <a:latin typeface="Times New Roman"/>
                          <a:ea typeface="Times New Roman"/>
                          <a:cs typeface="ArialMT"/>
                        </a:rPr>
                        <a:t>24</a:t>
                      </a:r>
                      <a:endParaRPr lang="en-US" sz="10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7714">
                <a:tc>
                  <a:txBody>
                    <a:bodyPr/>
                    <a:lstStyle/>
                    <a:p>
                      <a:pPr marL="0" marR="0">
                        <a:spcBef>
                          <a:spcPts val="0"/>
                        </a:spcBef>
                        <a:spcAft>
                          <a:spcPts val="0"/>
                        </a:spcAft>
                      </a:pPr>
                      <a:r>
                        <a:rPr lang="en-US" sz="1200">
                          <a:latin typeface="Times New Roman"/>
                          <a:ea typeface="Times New Roman"/>
                          <a:cs typeface="ArialMT"/>
                        </a:rPr>
                        <a:t>2</a:t>
                      </a:r>
                      <a:endParaRPr lang="en-US" sz="10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a:latin typeface="Times New Roman"/>
                          <a:ea typeface="Times New Roman"/>
                          <a:cs typeface="ArialMT"/>
                        </a:rPr>
                        <a:t>R</a:t>
                      </a:r>
                      <a:endParaRPr lang="en-US" sz="10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a:latin typeface="Times New Roman"/>
                          <a:ea typeface="Times New Roman"/>
                          <a:cs typeface="ArialMT"/>
                        </a:rPr>
                        <a:t>FJP</a:t>
                      </a:r>
                      <a:endParaRPr lang="en-US" sz="10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a:latin typeface="Times New Roman"/>
                          <a:ea typeface="Times New Roman"/>
                          <a:cs typeface="ArialMT"/>
                        </a:rPr>
                        <a:t>Framework for joint R&amp;D projects is established</a:t>
                      </a:r>
                      <a:endParaRPr lang="en-US" sz="10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200" b="1">
                          <a:latin typeface="Times New Roman"/>
                          <a:ea typeface="Times New Roman"/>
                          <a:cs typeface="ArialMT"/>
                        </a:rPr>
                        <a:t>18</a:t>
                      </a:r>
                      <a:endParaRPr lang="en-US" sz="10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6612">
                <a:tc>
                  <a:txBody>
                    <a:bodyPr/>
                    <a:lstStyle/>
                    <a:p>
                      <a:pPr marL="0" marR="0">
                        <a:spcBef>
                          <a:spcPts val="0"/>
                        </a:spcBef>
                        <a:spcAft>
                          <a:spcPts val="0"/>
                        </a:spcAft>
                      </a:pPr>
                      <a:r>
                        <a:rPr lang="en-US" sz="1200">
                          <a:latin typeface="Times New Roman"/>
                          <a:ea typeface="Times New Roman"/>
                          <a:cs typeface="ArialMT"/>
                        </a:rPr>
                        <a:t>3</a:t>
                      </a:r>
                      <a:endParaRPr lang="en-US" sz="10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a:latin typeface="Times New Roman"/>
                          <a:ea typeface="Times New Roman"/>
                          <a:cs typeface="ArialMT"/>
                        </a:rPr>
                        <a:t>R</a:t>
                      </a:r>
                      <a:endParaRPr lang="en-US" sz="10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endParaRPr lang="en-US" sz="1200">
                        <a:latin typeface="Times New Roman"/>
                        <a:ea typeface="Times New Roman"/>
                        <a:cs typeface="ArialMT"/>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a:latin typeface="Times New Roman"/>
                          <a:ea typeface="Times New Roman"/>
                          <a:cs typeface="ArialMT"/>
                        </a:rPr>
                        <a:t>Sharing infrastructure model is proposed</a:t>
                      </a:r>
                      <a:endParaRPr lang="en-US" sz="10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200" b="1">
                          <a:latin typeface="Times New Roman"/>
                          <a:ea typeface="Times New Roman"/>
                          <a:cs typeface="ArialMT"/>
                        </a:rPr>
                        <a:t>24</a:t>
                      </a:r>
                      <a:endParaRPr lang="en-US" sz="10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6612">
                <a:tc>
                  <a:txBody>
                    <a:bodyPr/>
                    <a:lstStyle/>
                    <a:p>
                      <a:pPr marL="0" marR="0">
                        <a:spcBef>
                          <a:spcPts val="0"/>
                        </a:spcBef>
                        <a:spcAft>
                          <a:spcPts val="0"/>
                        </a:spcAft>
                      </a:pPr>
                      <a:r>
                        <a:rPr lang="en-US" sz="1200">
                          <a:latin typeface="Times New Roman"/>
                          <a:ea typeface="Times New Roman"/>
                          <a:cs typeface="ArialMT"/>
                        </a:rPr>
                        <a:t>4</a:t>
                      </a:r>
                      <a:endParaRPr lang="en-US" sz="10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a:latin typeface="Times New Roman"/>
                          <a:ea typeface="Times New Roman"/>
                          <a:cs typeface="ArialMT"/>
                        </a:rPr>
                        <a:t>R</a:t>
                      </a:r>
                      <a:endParaRPr lang="en-US" sz="10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endParaRPr lang="en-US" sz="1200">
                        <a:latin typeface="Times New Roman"/>
                        <a:ea typeface="Times New Roman"/>
                        <a:cs typeface="ArialMT"/>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a:latin typeface="Times New Roman"/>
                          <a:ea typeface="Times New Roman"/>
                          <a:cs typeface="ArialMT"/>
                        </a:rPr>
                        <a:t>Roadmap is determined</a:t>
                      </a:r>
                      <a:endParaRPr lang="en-US" sz="10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200" b="1">
                          <a:latin typeface="Times New Roman"/>
                          <a:ea typeface="Times New Roman"/>
                          <a:cs typeface="ArialMT"/>
                        </a:rPr>
                        <a:t>18</a:t>
                      </a:r>
                      <a:endParaRPr lang="en-US" sz="10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3224">
                <a:tc>
                  <a:txBody>
                    <a:bodyPr/>
                    <a:lstStyle/>
                    <a:p>
                      <a:pPr marL="0" marR="0">
                        <a:spcBef>
                          <a:spcPts val="0"/>
                        </a:spcBef>
                        <a:spcAft>
                          <a:spcPts val="0"/>
                        </a:spcAft>
                      </a:pPr>
                      <a:r>
                        <a:rPr lang="en-US" sz="1200">
                          <a:latin typeface="Times New Roman"/>
                          <a:ea typeface="Times New Roman"/>
                          <a:cs typeface="ArialMT"/>
                        </a:rPr>
                        <a:t>5</a:t>
                      </a:r>
                      <a:endParaRPr lang="en-US" sz="10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a:latin typeface="Times New Roman"/>
                          <a:ea typeface="Times New Roman"/>
                          <a:cs typeface="ArialMT"/>
                        </a:rPr>
                        <a:t>R</a:t>
                      </a:r>
                      <a:endParaRPr lang="en-US" sz="10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a:latin typeface="Times New Roman"/>
                          <a:ea typeface="Times New Roman"/>
                          <a:cs typeface="ArialMT"/>
                        </a:rPr>
                        <a:t>MIT</a:t>
                      </a:r>
                      <a:endParaRPr lang="en-US" sz="10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a:latin typeface="Times New Roman"/>
                          <a:ea typeface="Times New Roman"/>
                          <a:cs typeface="ArialMT"/>
                        </a:rPr>
                        <a:t>Model for associating industry and TIARA is proposed</a:t>
                      </a:r>
                      <a:endParaRPr lang="en-US" sz="100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200" b="1" dirty="0">
                          <a:latin typeface="Times New Roman"/>
                          <a:ea typeface="Times New Roman"/>
                          <a:cs typeface="ArialMT"/>
                        </a:rPr>
                        <a:t>36</a:t>
                      </a:r>
                      <a:endParaRPr lang="en-US" sz="1000" dirty="0">
                        <a:latin typeface="Times"/>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23556"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pitchFamily="34" charset="0"/>
              </a:rPr>
              <a:t/>
            </a:r>
            <a:br>
              <a:rPr kumimoji="0" lang="en-US" sz="1800" b="0" i="0" u="none" strike="noStrike" cap="none" normalizeH="0" baseline="0" smtClean="0">
                <a:ln>
                  <a:noFill/>
                </a:ln>
                <a:solidFill>
                  <a:schemeClr val="tx1"/>
                </a:solidFill>
                <a:effectLst/>
                <a:latin typeface="Arial" pitchFamily="34" charset="0"/>
              </a:rPr>
            </a:br>
            <a:endParaRPr kumimoji="0" lang="en-US" sz="1800" b="0" i="0" u="none" strike="noStrike" cap="none" normalizeH="0" baseline="0" smtClean="0">
              <a:ln>
                <a:noFill/>
              </a:ln>
              <a:solidFill>
                <a:schemeClr val="tx1"/>
              </a:solidFill>
              <a:effectLst/>
              <a:latin typeface="Arial" pitchFamily="34" charset="0"/>
            </a:endParaRPr>
          </a:p>
        </p:txBody>
      </p:sp>
      <p:sp>
        <p:nvSpPr>
          <p:cNvPr id="23557" name="Rectangle 5"/>
          <p:cNvSpPr>
            <a:spLocks noChangeArrowheads="1"/>
          </p:cNvSpPr>
          <p:nvPr/>
        </p:nvSpPr>
        <p:spPr bwMode="auto">
          <a:xfrm>
            <a:off x="0" y="0"/>
            <a:ext cx="3017838" cy="6350"/>
          </a:xfrm>
          <a:prstGeom prst="rect">
            <a:avLst/>
          </a:prstGeom>
          <a:solidFill>
            <a:srgbClr val="000000"/>
          </a:solidFill>
          <a:ln w="9525">
            <a:solidFill>
              <a:schemeClr val="tx1"/>
            </a:solidFill>
            <a:prstDash val="solid"/>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3558" name="Rectangle 6"/>
          <p:cNvSpPr>
            <a:spLocks noChangeArrowheads="1"/>
          </p:cNvSpPr>
          <p:nvPr/>
        </p:nvSpPr>
        <p:spPr bwMode="auto">
          <a:xfrm>
            <a:off x="0" y="635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1000" b="0" i="0" u="none" strike="noStrike" cap="none" normalizeH="0" baseline="30000" smtClean="0">
                <a:ln>
                  <a:noFill/>
                </a:ln>
                <a:solidFill>
                  <a:schemeClr val="tx1"/>
                </a:solidFill>
                <a:effectLst/>
                <a:latin typeface="Times" charset="0"/>
                <a:ea typeface="Times New Roman" pitchFamily="18" charset="0"/>
                <a:cs typeface="Times New Roman" pitchFamily="18" charset="0"/>
                <a:hlinkClick r:id="rId2"/>
              </a:rPr>
              <a:t>[</a:t>
            </a:r>
            <a:r>
              <a:rPr kumimoji="0" lang="fr-FR" sz="1000" b="0" i="0" u="none" strike="noStrike" cap="none" normalizeH="0" baseline="30000" smtClean="0" bmk="">
                <a:ln>
                  <a:noFill/>
                </a:ln>
                <a:solidFill>
                  <a:schemeClr val="tx1"/>
                </a:solidFill>
                <a:effectLst/>
                <a:latin typeface="Times" charset="0"/>
                <a:ea typeface="Times New Roman" pitchFamily="18" charset="0"/>
                <a:cs typeface="Times New Roman" pitchFamily="18" charset="0"/>
                <a:hlinkClick r:id="rId3"/>
              </a:rPr>
              <a:t>1]</a:t>
            </a:r>
            <a:r>
              <a:rPr kumimoji="0" lang="en-US" sz="1000" b="0" i="0" u="none" strike="noStrike" cap="none" normalizeH="0" baseline="0" smtClean="0">
                <a:ln>
                  <a:noFill/>
                </a:ln>
                <a:solidFill>
                  <a:schemeClr val="tx1"/>
                </a:solidFill>
                <a:effectLst/>
                <a:latin typeface="Times" charset="0"/>
                <a:ea typeface="Times New Roman" pitchFamily="18" charset="0"/>
                <a:cs typeface="Times New Roman" pitchFamily="18" charset="0"/>
              </a:rPr>
              <a:t> CA for Consortium Agreement, C for Contract, R for Report, P for prototype</a:t>
            </a:r>
            <a:endParaRPr kumimoji="0" lang="en-US" sz="1800" b="0" i="0" u="none" strike="noStrike" cap="none" normalizeH="0" baseline="0" smtClean="0">
              <a:ln>
                <a:noFill/>
              </a:ln>
              <a:solidFill>
                <a:schemeClr val="tx1"/>
              </a:solidFill>
              <a:effectLst/>
              <a:latin typeface="Arial"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Time plan</a:t>
            </a:r>
            <a:endParaRPr lang="en-US" dirty="0"/>
          </a:p>
        </p:txBody>
      </p:sp>
      <p:sp>
        <p:nvSpPr>
          <p:cNvPr id="3" name="Date Placeholder 2"/>
          <p:cNvSpPr>
            <a:spLocks noGrp="1"/>
          </p:cNvSpPr>
          <p:nvPr>
            <p:ph type="dt" sz="half" idx="10"/>
          </p:nvPr>
        </p:nvSpPr>
        <p:spPr/>
        <p:txBody>
          <a:bodyPr/>
          <a:lstStyle/>
          <a:p>
            <a:r>
              <a:rPr lang="en-US" smtClean="0"/>
              <a:t>14 oct 2009</a:t>
            </a:r>
            <a:endParaRPr lang="en-US"/>
          </a:p>
        </p:txBody>
      </p:sp>
      <p:sp>
        <p:nvSpPr>
          <p:cNvPr id="4" name="Footer Placeholder 3"/>
          <p:cNvSpPr>
            <a:spLocks noGrp="1"/>
          </p:cNvSpPr>
          <p:nvPr>
            <p:ph type="ftr" sz="quarter" idx="11"/>
          </p:nvPr>
        </p:nvSpPr>
        <p:spPr/>
        <p:txBody>
          <a:bodyPr/>
          <a:lstStyle/>
          <a:p>
            <a:r>
              <a:rPr lang="en-US" smtClean="0"/>
              <a:t>L. Rossi @ TIARA meeting  - CERN</a:t>
            </a:r>
            <a:endParaRPr lang="en-US"/>
          </a:p>
        </p:txBody>
      </p:sp>
      <p:sp>
        <p:nvSpPr>
          <p:cNvPr id="5" name="Slide Number Placeholder 4"/>
          <p:cNvSpPr>
            <a:spLocks noGrp="1"/>
          </p:cNvSpPr>
          <p:nvPr>
            <p:ph type="sldNum" sz="quarter" idx="12"/>
          </p:nvPr>
        </p:nvSpPr>
        <p:spPr/>
        <p:txBody>
          <a:bodyPr/>
          <a:lstStyle/>
          <a:p>
            <a:fld id="{DE81F269-DC22-4922-87E9-A1EDCAB86301}" type="slidenum">
              <a:rPr lang="en-US" smtClean="0"/>
              <a:pPr/>
              <a:t>12</a:t>
            </a:fld>
            <a:endParaRPr lang="en-US"/>
          </a:p>
        </p:txBody>
      </p:sp>
      <p:pic>
        <p:nvPicPr>
          <p:cNvPr id="6" name="Picture 5" descr="WP6_7_10 11.gif"/>
          <p:cNvPicPr>
            <a:picLocks noChangeAspect="1"/>
          </p:cNvPicPr>
          <p:nvPr/>
        </p:nvPicPr>
        <p:blipFill>
          <a:blip r:embed="rId2" cstate="print"/>
          <a:stretch>
            <a:fillRect/>
          </a:stretch>
        </p:blipFill>
        <p:spPr>
          <a:xfrm>
            <a:off x="0" y="1981200"/>
            <a:ext cx="9144000" cy="284719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99</TotalTime>
  <Words>1305</Words>
  <Application>Microsoft Office PowerPoint</Application>
  <PresentationFormat>Affichage à l'écran (4:3)</PresentationFormat>
  <Paragraphs>187</Paragraphs>
  <Slides>12</Slides>
  <Notes>0</Notes>
  <HiddenSlides>0</HiddenSlides>
  <MMClips>0</MMClips>
  <ScaleCrop>false</ScaleCrop>
  <HeadingPairs>
    <vt:vector size="6" baseType="variant">
      <vt:variant>
        <vt:lpstr>Thème</vt:lpstr>
      </vt:variant>
      <vt:variant>
        <vt:i4>1</vt:i4>
      </vt:variant>
      <vt:variant>
        <vt:lpstr>Serveurs OLE incorporés</vt:lpstr>
      </vt:variant>
      <vt:variant>
        <vt:i4>1</vt:i4>
      </vt:variant>
      <vt:variant>
        <vt:lpstr>Titres des diapositives</vt:lpstr>
      </vt:variant>
      <vt:variant>
        <vt:i4>12</vt:i4>
      </vt:variant>
    </vt:vector>
  </HeadingPairs>
  <TitlesOfParts>
    <vt:vector size="14" baseType="lpstr">
      <vt:lpstr>Office Theme</vt:lpstr>
      <vt:lpstr>Document</vt:lpstr>
      <vt:lpstr>TIARA – WP6 Involving Industry in TIARA</vt:lpstr>
      <vt:lpstr>WP6 – Description of work</vt:lpstr>
      <vt:lpstr>WP6.1 - Establishing efficient communication with industry</vt:lpstr>
      <vt:lpstr>WP6.2 - Establishing a joint framework for developing joint R&amp;D projects and industrializing recent technologies</vt:lpstr>
      <vt:lpstr>WP6.3 -Sharing R&amp;D infrastructures and developing joint R&amp;D infrastructures</vt:lpstr>
      <vt:lpstr>WP6.4 - Definition of a technology Roadmap for the development of future accelerator components in industry</vt:lpstr>
      <vt:lpstr>WP6.5 - Definition of the best model for associating industry to TIARA and definition of the appropriate structure</vt:lpstr>
      <vt:lpstr>WP 6 participants and resources</vt:lpstr>
      <vt:lpstr>WP6 : structure</vt:lpstr>
      <vt:lpstr>WP 6 : task description</vt:lpstr>
      <vt:lpstr>WP6 deliverables &amp; Milestone</vt:lpstr>
      <vt:lpstr>Time plan</vt:lpstr>
    </vt:vector>
  </TitlesOfParts>
  <Company>CERN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rossiluc</dc:creator>
  <cp:lastModifiedBy>Aleksan</cp:lastModifiedBy>
  <cp:revision>11</cp:revision>
  <dcterms:created xsi:type="dcterms:W3CDTF">2009-10-13T09:27:09Z</dcterms:created>
  <dcterms:modified xsi:type="dcterms:W3CDTF">2009-10-15T08:25:42Z</dcterms:modified>
</cp:coreProperties>
</file>