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bookmarkIdSeed="2">
  <p:sldMasterIdLst>
    <p:sldMasterId id="2147483704" r:id="rId1"/>
  </p:sldMasterIdLst>
  <p:notesMasterIdLst>
    <p:notesMasterId r:id="rId7"/>
  </p:notesMasterIdLst>
  <p:handoutMasterIdLst>
    <p:handoutMasterId r:id="rId8"/>
  </p:handoutMasterIdLst>
  <p:sldIdLst>
    <p:sldId id="608" r:id="rId2"/>
    <p:sldId id="614" r:id="rId3"/>
    <p:sldId id="615" r:id="rId4"/>
    <p:sldId id="617" r:id="rId5"/>
    <p:sldId id="616" r:id="rId6"/>
  </p:sldIdLst>
  <p:sldSz cx="9144000" cy="6858000" type="screen4x3"/>
  <p:notesSz cx="6642100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rk Jense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00"/>
    <a:srgbClr val="0066FF"/>
    <a:srgbClr val="0000FF"/>
    <a:srgbClr val="00FF00"/>
    <a:srgbClr val="B2B2B2"/>
    <a:srgbClr val="C0C0C0"/>
    <a:srgbClr val="DDDDDD"/>
    <a:srgbClr val="00187E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98" autoAdjust="0"/>
    <p:restoredTop sz="99232" autoAdjust="0"/>
  </p:normalViewPr>
  <p:slideViewPr>
    <p:cSldViewPr snapToGrid="0" snapToObjects="1" showGuides="1">
      <p:cViewPr varScale="1">
        <p:scale>
          <a:sx n="103" d="100"/>
          <a:sy n="103" d="100"/>
        </p:scale>
        <p:origin x="-90" y="-210"/>
      </p:cViewPr>
      <p:guideLst>
        <p:guide orient="horz" pos="4281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527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t" anchorCtr="0" compatLnSpc="1">
            <a:prstTxWarp prst="textNoShape">
              <a:avLst/>
            </a:prstTxWarp>
          </a:bodyPr>
          <a:lstStyle>
            <a:lvl1pPr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52850" y="0"/>
            <a:ext cx="28511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t" anchorCtr="0" compatLnSpc="1">
            <a:prstTxWarp prst="textNoShape">
              <a:avLst/>
            </a:prstTxWarp>
          </a:bodyPr>
          <a:lstStyle>
            <a:lvl1pPr algn="r"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527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b" anchorCtr="0" compatLnSpc="1">
            <a:prstTxWarp prst="textNoShape">
              <a:avLst/>
            </a:prstTxWarp>
          </a:bodyPr>
          <a:lstStyle>
            <a:lvl1pPr defTabSz="90170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52850" y="9264650"/>
            <a:ext cx="28511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12" tIns="45105" rIns="90212" bIns="45105" numCol="1" anchor="b" anchorCtr="0" compatLnSpc="1">
            <a:prstTxWarp prst="textNoShape">
              <a:avLst/>
            </a:prstTxWarp>
          </a:bodyPr>
          <a:lstStyle>
            <a:lvl1pPr algn="r" defTabSz="901700">
              <a:defRPr sz="1200">
                <a:latin typeface="Times New Roman" pitchFamily="18" charset="0"/>
              </a:defRPr>
            </a:lvl1pPr>
          </a:lstStyle>
          <a:p>
            <a:fld id="{E2FFAD65-63AC-4DA8-934F-0B4B9A495A9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2375" y="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2650" y="731838"/>
            <a:ext cx="4876800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4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3575" y="4632325"/>
            <a:ext cx="5314950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465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4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2375" y="9264650"/>
            <a:ext cx="287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50003D79-BF69-467B-9085-1CF7B8DA5AD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003D79-BF69-467B-9085-1CF7B8DA5AD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04800" y="76200"/>
            <a:ext cx="6172200" cy="288925"/>
          </a:xfrm>
        </p:spPr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752492" y="76200"/>
            <a:ext cx="2239108" cy="288925"/>
          </a:xfrm>
        </p:spPr>
        <p:txBody>
          <a:bodyPr/>
          <a:lstStyle>
            <a:lvl1pPr algn="r">
              <a:defRPr>
                <a:latin typeface="+mn-lt"/>
              </a:defRPr>
            </a:lvl1pPr>
          </a:lstStyle>
          <a:p>
            <a:r>
              <a:rPr lang="en-GB" smtClean="0"/>
              <a:t>02/11/2009</a:t>
            </a:r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288388" y="76200"/>
            <a:ext cx="6189783" cy="2889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WP7 - SVET</a:t>
            </a:r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318694" y="6564067"/>
            <a:ext cx="762000" cy="24447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WP7 - SVET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WP7 - SVET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541338" y="849313"/>
            <a:ext cx="8081962" cy="5537200"/>
          </a:xfrm>
        </p:spPr>
        <p:txBody>
          <a:bodyPr/>
          <a:lstStyle>
            <a:lvl1pPr>
              <a:buClrTx/>
              <a:defRPr/>
            </a:lvl1pPr>
            <a:lvl2pPr>
              <a:buClrTx/>
              <a:defRPr/>
            </a:lvl2pPr>
            <a:lvl3pPr>
              <a:buClrTx/>
              <a:defRPr/>
            </a:lvl3pPr>
            <a:lvl4pPr>
              <a:buClrTx/>
              <a:defRPr/>
            </a:lvl4pPr>
            <a:lvl5pPr>
              <a:buClrTx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duotone>
              <a:schemeClr val="bg2">
                <a:shade val="30000"/>
                <a:satMod val="455000"/>
              </a:schemeClr>
              <a:schemeClr val="bg2">
                <a:tint val="95000"/>
                <a:satMod val="12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731390" y="76200"/>
            <a:ext cx="2260209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04800" y="76200"/>
            <a:ext cx="61722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71804" y="6519204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fld id="{66D67C4A-828F-4BB9-92D8-54FEEA4553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2235200" y="457200"/>
            <a:ext cx="6756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pic>
        <p:nvPicPr>
          <p:cNvPr id="13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59327" y="76200"/>
            <a:ext cx="1856515" cy="92796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662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#_ftnref1"/><Relationship Id="rId2" Type="http://schemas.openxmlformats.org/officeDocument/2006/relationships/hyperlink" Target="#_ftnref1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81000" y="1275008"/>
            <a:ext cx="8458200" cy="166182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WP7</a:t>
            </a:r>
            <a:r>
              <a:rPr lang="en-GB" sz="2800" dirty="0" smtClean="0"/>
              <a:t> – </a:t>
            </a:r>
            <a:r>
              <a:rPr lang="en-GB" b="1" dirty="0" smtClean="0"/>
              <a:t>SVET</a:t>
            </a:r>
            <a:r>
              <a:rPr lang="en-GB" sz="2800" dirty="0" smtClean="0"/>
              <a:t> 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 </a:t>
            </a:r>
            <a:r>
              <a:rPr lang="en-GB" sz="2800" dirty="0" smtClean="0"/>
              <a:t>Upgrade of </a:t>
            </a:r>
            <a:r>
              <a:rPr lang="en-GB" sz="3200" b="1" dirty="0" smtClean="0"/>
              <a:t>S</a:t>
            </a:r>
            <a:r>
              <a:rPr lang="en-GB" sz="2800" dirty="0" smtClean="0"/>
              <a:t>LS </a:t>
            </a:r>
            <a:r>
              <a:rPr lang="en-GB" sz="3200" b="1" dirty="0" smtClean="0"/>
              <a:t>V</a:t>
            </a:r>
            <a:r>
              <a:rPr lang="en-GB" sz="2800" dirty="0" smtClean="0"/>
              <a:t>ertical </a:t>
            </a:r>
            <a:r>
              <a:rPr lang="en-GB" sz="3200" b="1" dirty="0" smtClean="0"/>
              <a:t>E</a:t>
            </a:r>
            <a:r>
              <a:rPr lang="en-GB" sz="2800" dirty="0" smtClean="0"/>
              <a:t>mittance </a:t>
            </a:r>
            <a:r>
              <a:rPr lang="en-GB" sz="3200" b="1" dirty="0" smtClean="0"/>
              <a:t>T</a:t>
            </a:r>
            <a:r>
              <a:rPr lang="en-GB" sz="2800" dirty="0" smtClean="0"/>
              <a:t>uning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1800" cap="none" dirty="0" smtClean="0">
                <a:latin typeface="+mn-lt"/>
              </a:rPr>
              <a:t>Erk Jensen, </a:t>
            </a:r>
            <a:r>
              <a:rPr lang="en-GB" sz="1800" cap="none" dirty="0" smtClean="0">
                <a:latin typeface="+mn-lt"/>
              </a:rPr>
              <a:t>CERN/BE-RF</a:t>
            </a:r>
            <a:endParaRPr lang="en-GB" sz="32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62528" y="3084958"/>
            <a:ext cx="8458200" cy="3711130"/>
          </a:xfrm>
        </p:spPr>
        <p:txBody>
          <a:bodyPr>
            <a:noAutofit/>
          </a:bodyPr>
          <a:lstStyle/>
          <a:p>
            <a:r>
              <a:rPr lang="en-GB" sz="2000" dirty="0" smtClean="0"/>
              <a:t>Future Linear collider (e.g. CLIC) damping rings and light sources will have to operate with </a:t>
            </a:r>
            <a:r>
              <a:rPr lang="en-GB" sz="2000" b="1" dirty="0" smtClean="0"/>
              <a:t>extremely small emittances </a:t>
            </a:r>
            <a:r>
              <a:rPr lang="en-GB" sz="2000" dirty="0" smtClean="0"/>
              <a:t>at </a:t>
            </a:r>
            <a:r>
              <a:rPr lang="en-GB" sz="2000" b="1" dirty="0" smtClean="0"/>
              <a:t>high currents</a:t>
            </a:r>
            <a:r>
              <a:rPr lang="en-GB" sz="2000" dirty="0" smtClean="0"/>
              <a:t>. This requires R&amp;D in the IBS (Intra-Beam Scattering) dominated regime. </a:t>
            </a:r>
          </a:p>
          <a:p>
            <a:r>
              <a:rPr lang="en-GB" sz="2000" dirty="0" smtClean="0"/>
              <a:t>The Swiss Light Source (SLS) gets close to the required performance; however, some essential elements of SLS require upgrade in order to enable this dedicated R&amp;D program.</a:t>
            </a:r>
          </a:p>
          <a:p>
            <a:r>
              <a:rPr lang="en-GB" sz="2000" dirty="0" smtClean="0"/>
              <a:t>To </a:t>
            </a:r>
            <a:r>
              <a:rPr lang="en-GB" sz="2000" dirty="0" smtClean="0"/>
              <a:t>identify these key elements and to implement this necessary upgrade of SLS is the objective of work package 7 (SVET). 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b="1" dirty="0" smtClean="0"/>
              <a:t>WP Coordinator: </a:t>
            </a:r>
            <a:r>
              <a:rPr lang="en-GB" sz="2000" dirty="0" smtClean="0"/>
              <a:t>Erk Jensen/CERN, </a:t>
            </a:r>
            <a:r>
              <a:rPr lang="en-GB" sz="2000" b="1" dirty="0" smtClean="0"/>
              <a:t>deputy: </a:t>
            </a:r>
            <a:r>
              <a:rPr lang="en-GB" sz="2000" dirty="0" smtClean="0"/>
              <a:t>Andreas </a:t>
            </a:r>
            <a:r>
              <a:rPr lang="en-GB" sz="2000" dirty="0" err="1" smtClean="0"/>
              <a:t>Streun</a:t>
            </a:r>
            <a:r>
              <a:rPr lang="en-GB" sz="2000" dirty="0" smtClean="0"/>
              <a:t>/PSI</a:t>
            </a:r>
          </a:p>
          <a:p>
            <a:r>
              <a:rPr lang="en-GB" sz="2000" b="1" dirty="0" smtClean="0"/>
              <a:t>Partners: </a:t>
            </a:r>
            <a:r>
              <a:rPr lang="en-GB" sz="2000" dirty="0" smtClean="0"/>
              <a:t>CERN,INFN(LNF),PSI,U-Lund(</a:t>
            </a:r>
            <a:r>
              <a:rPr lang="en-GB" sz="2000" dirty="0" err="1" smtClean="0"/>
              <a:t>Maxlab</a:t>
            </a:r>
            <a:r>
              <a:rPr lang="en-GB" sz="20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WP7 (SVET): 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Task 1: What are the present limits?</a:t>
            </a:r>
          </a:p>
          <a:p>
            <a:pPr lvl="1"/>
            <a:r>
              <a:rPr lang="en-GB" dirty="0" err="1" smtClean="0"/>
              <a:t>Betatron</a:t>
            </a:r>
            <a:r>
              <a:rPr lang="en-GB" dirty="0" smtClean="0"/>
              <a:t> coupling, girder and BPM alignment, skew </a:t>
            </a:r>
            <a:r>
              <a:rPr lang="en-GB" dirty="0" err="1" smtClean="0"/>
              <a:t>quadrupoles</a:t>
            </a:r>
            <a:r>
              <a:rPr lang="en-GB" dirty="0" smtClean="0"/>
              <a:t>, instrumentation	</a:t>
            </a:r>
          </a:p>
          <a:p>
            <a:r>
              <a:rPr lang="en-GB" dirty="0" smtClean="0"/>
              <a:t>Task 2: Specify the upgrades</a:t>
            </a:r>
          </a:p>
          <a:p>
            <a:pPr lvl="1"/>
            <a:r>
              <a:rPr lang="en-GB" dirty="0" smtClean="0"/>
              <a:t>Improved alignment, correction knobs and feedback algorithms, magnet trimming</a:t>
            </a:r>
          </a:p>
          <a:p>
            <a:r>
              <a:rPr lang="en-GB" dirty="0" smtClean="0"/>
              <a:t>Task 3: Implement the upgrades</a:t>
            </a:r>
          </a:p>
          <a:p>
            <a:r>
              <a:rPr lang="en-GB" dirty="0" smtClean="0"/>
              <a:t>Task 4: Commissioning</a:t>
            </a:r>
          </a:p>
          <a:p>
            <a:pPr lvl="1"/>
            <a:r>
              <a:rPr lang="en-GB" dirty="0" smtClean="0"/>
              <a:t>at nominal (2.4 </a:t>
            </a:r>
            <a:r>
              <a:rPr lang="en-GB" dirty="0" err="1" smtClean="0"/>
              <a:t>GeV</a:t>
            </a:r>
            <a:r>
              <a:rPr lang="en-GB" dirty="0" smtClean="0"/>
              <a:t>) and reduced energy (1.5 </a:t>
            </a:r>
            <a:r>
              <a:rPr lang="en-GB" dirty="0" err="1" smtClean="0"/>
              <a:t>GeV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7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27" y="76200"/>
            <a:ext cx="1856515" cy="927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WP7 (SVET): Partners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CERN (Erk Jensen, </a:t>
            </a:r>
            <a:r>
              <a:rPr lang="en-GB" dirty="0" err="1" smtClean="0"/>
              <a:t>Yannis</a:t>
            </a:r>
            <a:r>
              <a:rPr lang="en-GB" dirty="0" smtClean="0"/>
              <a:t> </a:t>
            </a:r>
            <a:r>
              <a:rPr lang="en-GB" dirty="0" err="1" smtClean="0"/>
              <a:t>Pappaphilippou</a:t>
            </a:r>
            <a:r>
              <a:rPr lang="en-GB" dirty="0" smtClean="0"/>
              <a:t>)</a:t>
            </a:r>
          </a:p>
          <a:p>
            <a:r>
              <a:rPr lang="en-GB" dirty="0" smtClean="0"/>
              <a:t>PSI (Andreas </a:t>
            </a:r>
            <a:r>
              <a:rPr lang="en-GB" dirty="0" err="1" smtClean="0"/>
              <a:t>Streun</a:t>
            </a:r>
            <a:r>
              <a:rPr lang="en-GB" dirty="0" smtClean="0"/>
              <a:t>)</a:t>
            </a:r>
          </a:p>
          <a:p>
            <a:r>
              <a:rPr lang="en-GB" dirty="0" smtClean="0"/>
              <a:t>INFN/LNF (</a:t>
            </a:r>
            <a:r>
              <a:rPr lang="en-GB" dirty="0" err="1" smtClean="0"/>
              <a:t>Marica</a:t>
            </a:r>
            <a:r>
              <a:rPr lang="en-GB" dirty="0" smtClean="0"/>
              <a:t> </a:t>
            </a:r>
            <a:r>
              <a:rPr lang="en-GB" dirty="0" err="1" smtClean="0"/>
              <a:t>Biagini</a:t>
            </a:r>
            <a:r>
              <a:rPr lang="en-GB" dirty="0" smtClean="0"/>
              <a:t>, Alessandro </a:t>
            </a:r>
            <a:r>
              <a:rPr lang="en-GB" dirty="0" err="1" smtClean="0"/>
              <a:t>Drago</a:t>
            </a:r>
            <a:r>
              <a:rPr lang="en-GB" dirty="0" smtClean="0"/>
              <a:t>)</a:t>
            </a:r>
          </a:p>
          <a:p>
            <a:r>
              <a:rPr lang="en-GB" dirty="0" smtClean="0"/>
              <a:t>University of Lund/</a:t>
            </a:r>
            <a:r>
              <a:rPr lang="en-GB" dirty="0" err="1" smtClean="0"/>
              <a:t>Maxlab</a:t>
            </a:r>
            <a:r>
              <a:rPr lang="en-GB" dirty="0" smtClean="0"/>
              <a:t> (</a:t>
            </a:r>
            <a:r>
              <a:rPr lang="en-GB" dirty="0" err="1" smtClean="0"/>
              <a:t>Åke</a:t>
            </a:r>
            <a:r>
              <a:rPr lang="en-GB" dirty="0" smtClean="0"/>
              <a:t> </a:t>
            </a:r>
            <a:r>
              <a:rPr lang="en-GB" dirty="0" err="1" smtClean="0"/>
              <a:t>Andersson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WP7 (SVET): Deliverables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1402773" y="1791855"/>
          <a:ext cx="6347980" cy="1834098"/>
        </p:xfrm>
        <a:graphic>
          <a:graphicData uri="http://schemas.openxmlformats.org/drawingml/2006/table">
            <a:tbl>
              <a:tblPr/>
              <a:tblGrid>
                <a:gridCol w="534567"/>
                <a:gridCol w="505929"/>
                <a:gridCol w="1155728"/>
                <a:gridCol w="3495821"/>
                <a:gridCol w="655935"/>
              </a:tblGrid>
              <a:tr h="262014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latin typeface="Arial-BoldMT"/>
                          <a:ea typeface="Times New Roman"/>
                          <a:cs typeface="Arial-BoldMT"/>
                        </a:rPr>
                        <a:t>Deliverables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2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Num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Nat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Short name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Description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month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0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7.1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R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dirty="0">
                        <a:latin typeface="ArialMT"/>
                        <a:ea typeface="Times New Roman"/>
                        <a:cs typeface="ArialMT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MT"/>
                          <a:ea typeface="Times New Roman"/>
                          <a:cs typeface="ArialMT"/>
                        </a:rPr>
                        <a:t>Report on existing hardware limitations and needed upgrades.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latin typeface="ArialMT"/>
                          <a:ea typeface="Times New Roman"/>
                          <a:cs typeface="ArialMT"/>
                        </a:rPr>
                        <a:t>17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7.2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R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>
                        <a:latin typeface="ArialMT"/>
                        <a:ea typeface="Times New Roman"/>
                        <a:cs typeface="ArialMT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Specifications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latin typeface="ArialMT"/>
                          <a:ea typeface="Times New Roman"/>
                          <a:cs typeface="ArialMT"/>
                        </a:rPr>
                        <a:t>21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7.3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P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>
                        <a:latin typeface="ArialMT"/>
                        <a:ea typeface="Times New Roman"/>
                        <a:cs typeface="ArialMT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Hardware installed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latin typeface="ArialMT"/>
                          <a:ea typeface="Times New Roman"/>
                          <a:cs typeface="ArialMT"/>
                        </a:rPr>
                        <a:t>28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7.4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R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>
                        <a:latin typeface="ArialMT"/>
                        <a:ea typeface="Times New Roman"/>
                        <a:cs typeface="ArialMT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MT"/>
                          <a:ea typeface="Times New Roman"/>
                          <a:cs typeface="ArialMT"/>
                        </a:rPr>
                        <a:t>Final report</a:t>
                      </a:r>
                      <a:endParaRPr lang="en-GB" sz="10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latin typeface="ArialMT"/>
                          <a:ea typeface="Times New Roman"/>
                          <a:cs typeface="ArialMT"/>
                        </a:rPr>
                        <a:t>36</a:t>
                      </a:r>
                      <a:endParaRPr lang="en-GB" sz="10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3017838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ArialMT"/>
                <a:ea typeface="Times New Roman" pitchFamily="18" charset="0"/>
                <a:cs typeface="Times New Roman" pitchFamily="18" charset="0"/>
                <a:hlinkClick r:id="rId2"/>
              </a:rPr>
              <a:t>[</a:t>
            </a:r>
            <a:r>
              <a:rPr kumimoji="0" lang="fr-FR" sz="1000" b="0" i="0" u="none" strike="noStrike" cap="none" normalizeH="0" baseline="30000" smtClean="0" bmk="">
                <a:ln>
                  <a:noFill/>
                </a:ln>
                <a:solidFill>
                  <a:schemeClr val="tx1"/>
                </a:solidFill>
                <a:effectLst/>
                <a:latin typeface="ArialMT"/>
                <a:ea typeface="Times New Roman" pitchFamily="18" charset="0"/>
                <a:cs typeface="Times New Roman" pitchFamily="18" charset="0"/>
                <a:hlinkClick r:id="rId3"/>
              </a:rPr>
              <a:t>1]</a:t>
            </a:r>
            <a:r>
              <a:rPr kumimoji="0" lang="fr-F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	 </a:t>
            </a: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CA for Consortium Agreement, C for Contract, GM for General Meeting, R for Report, P for prototype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WP7 (SVET): Gantt chart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02/11/2009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WP7 - SVET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67C4A-828F-4BB9-92D8-54FEEA45536A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11" name="Content Placeholder 10" descr="wp7-gantt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71" y="1295400"/>
            <a:ext cx="9040338" cy="50434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3606</TotalTime>
  <Words>239</Words>
  <Application>Microsoft Office PowerPoint</Application>
  <PresentationFormat>On-screen Show (4:3)</PresentationFormat>
  <Paragraphs>59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Trek</vt:lpstr>
      <vt:lpstr>WP7 – SVET   Upgrade of SLS Vertical Emittance Tuning Erk Jensen, CERN/BE-RF</vt:lpstr>
      <vt:lpstr>WP7 (SVET): Tasks</vt:lpstr>
      <vt:lpstr>WP7 (SVET): Partners</vt:lpstr>
      <vt:lpstr>WP7 (SVET): Deliverables</vt:lpstr>
      <vt:lpstr>WP7 (SVET): Gantt chart</vt:lpstr>
    </vt:vector>
  </TitlesOfParts>
  <Company>CERN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TIARA and TIARA-pp  Erk Jensen, BE-RF </dc:title>
  <dc:creator>Erk Jensen</dc:creator>
  <cp:lastModifiedBy>Erk Jensen</cp:lastModifiedBy>
  <cp:revision>284</cp:revision>
  <cp:lastPrinted>2001-02-28T11:02:29Z</cp:lastPrinted>
  <dcterms:created xsi:type="dcterms:W3CDTF">2009-10-02T08:20:27Z</dcterms:created>
  <dcterms:modified xsi:type="dcterms:W3CDTF">2009-11-02T07:55:21Z</dcterms:modified>
</cp:coreProperties>
</file>