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614" r:id="rId2"/>
    <p:sldId id="615" r:id="rId3"/>
    <p:sldId id="618" r:id="rId4"/>
    <p:sldId id="619" r:id="rId5"/>
    <p:sldId id="620" r:id="rId6"/>
    <p:sldId id="621" r:id="rId7"/>
    <p:sldId id="622" r:id="rId8"/>
    <p:sldId id="616" r:id="rId9"/>
    <p:sldId id="617" r:id="rId10"/>
    <p:sldId id="623" r:id="rId11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k Jen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00"/>
    <a:srgbClr val="0066FF"/>
    <a:srgbClr val="0000FF"/>
    <a:srgbClr val="00FF00"/>
    <a:srgbClr val="B2B2B2"/>
    <a:srgbClr val="C0C0C0"/>
    <a:srgbClr val="DDDDDD"/>
    <a:srgbClr val="00187E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9232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-1158" y="-78"/>
      </p:cViewPr>
      <p:guideLst>
        <p:guide orient="horz" pos="803"/>
        <p:guide pos="5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5465" cy="45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2" rIns="91186" bIns="45592" numCol="1" anchor="t" anchorCtr="0" compatLnSpc="1">
            <a:prstTxWarp prst="textNoShape">
              <a:avLst/>
            </a:prstTxWarp>
          </a:bodyPr>
          <a:lstStyle>
            <a:lvl1pPr defTabSz="9114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5904" y="0"/>
            <a:ext cx="2883859" cy="45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2" rIns="91186" bIns="45592" numCol="1" anchor="t" anchorCtr="0" compatLnSpc="1">
            <a:prstTxWarp prst="textNoShape">
              <a:avLst/>
            </a:prstTxWarp>
          </a:bodyPr>
          <a:lstStyle>
            <a:lvl1pPr algn="r" defTabSz="9114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157"/>
            <a:ext cx="2885465" cy="45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2" rIns="91186" bIns="45592" numCol="1" anchor="b" anchorCtr="0" compatLnSpc="1">
            <a:prstTxWarp prst="textNoShape">
              <a:avLst/>
            </a:prstTxWarp>
          </a:bodyPr>
          <a:lstStyle>
            <a:lvl1pPr defTabSz="9114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5904" y="9361157"/>
            <a:ext cx="2883859" cy="45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6" tIns="45592" rIns="91186" bIns="45592" numCol="1" anchor="b" anchorCtr="0" compatLnSpc="1">
            <a:prstTxWarp prst="textNoShape">
              <a:avLst/>
            </a:prstTxWarp>
          </a:bodyPr>
          <a:lstStyle>
            <a:lvl1pPr algn="r" defTabSz="911438">
              <a:defRPr sz="1200">
                <a:latin typeface="Times New Roman" pitchFamily="18" charset="0"/>
              </a:defRPr>
            </a:lvl1pPr>
          </a:lstStyle>
          <a:p>
            <a:fld id="{E2FFAD65-63AC-4DA8-934F-0B4B9A495A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157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538" y="0"/>
            <a:ext cx="2911157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4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188" y="4680579"/>
            <a:ext cx="5375925" cy="443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157"/>
            <a:ext cx="2911157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538" y="9361157"/>
            <a:ext cx="2911157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0003D79-BF69-467B-9085-1CF7B8DA5A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41338" y="849313"/>
            <a:ext cx="8081962" cy="55372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76200"/>
            <a:ext cx="6172200" cy="288925"/>
          </a:xfrm>
        </p:spPr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752492" y="76200"/>
            <a:ext cx="2239108" cy="2889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 smtClean="0"/>
              <a:t>11-Jan-2011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8388" y="76200"/>
            <a:ext cx="6189783" cy="2889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TIARA Steering Committee      WP6 - "SVET" (E. Jensen/CERN)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318694" y="6564067"/>
            <a:ext cx="7620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TIARA Steering Committee      WP6 - "SVET" (E. Jensen/CERN)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TIARA Steering Committee      WP6 - "SVET" (E. Jensen/CERN)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731390" y="76200"/>
            <a:ext cx="2260209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04800" y="76200"/>
            <a:ext cx="617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71804" y="651920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66D67C4A-828F-4BB9-92D8-54FEEA4553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35200" y="457200"/>
            <a:ext cx="6756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9327" y="76200"/>
            <a:ext cx="1856515" cy="9279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6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WP6 </a:t>
            </a:r>
            <a:r>
              <a:rPr lang="en-GB" dirty="0" smtClean="0"/>
              <a:t>(SVET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99892"/>
          </a:xfrm>
        </p:spPr>
        <p:txBody>
          <a:bodyPr>
            <a:noAutofit/>
          </a:bodyPr>
          <a:lstStyle/>
          <a:p>
            <a:r>
              <a:rPr lang="en-GB" b="1" dirty="0" smtClean="0"/>
              <a:t>SVET: </a:t>
            </a:r>
            <a:r>
              <a:rPr lang="en-GB" dirty="0" smtClean="0"/>
              <a:t>“</a:t>
            </a:r>
            <a:r>
              <a:rPr lang="en-GB" b="1" dirty="0" smtClean="0"/>
              <a:t>S</a:t>
            </a:r>
            <a:r>
              <a:rPr lang="en-GB" dirty="0" smtClean="0"/>
              <a:t>LS </a:t>
            </a:r>
            <a:r>
              <a:rPr lang="en-GB" b="1" dirty="0" smtClean="0"/>
              <a:t>V</a:t>
            </a:r>
            <a:r>
              <a:rPr lang="en-GB" dirty="0" smtClean="0"/>
              <a:t>ertical </a:t>
            </a:r>
            <a:r>
              <a:rPr lang="en-GB" b="1" dirty="0" smtClean="0"/>
              <a:t>E</a:t>
            </a:r>
            <a:r>
              <a:rPr lang="en-GB" dirty="0" smtClean="0"/>
              <a:t>mittance </a:t>
            </a:r>
            <a:r>
              <a:rPr lang="en-GB" b="1" dirty="0" smtClean="0"/>
              <a:t>T</a:t>
            </a:r>
            <a:r>
              <a:rPr lang="en-GB" dirty="0" smtClean="0"/>
              <a:t>uning”</a:t>
            </a:r>
          </a:p>
          <a:p>
            <a:pPr lvl="1"/>
            <a:r>
              <a:rPr lang="en-GB" dirty="0" smtClean="0"/>
              <a:t>Russian “</a:t>
            </a:r>
            <a:r>
              <a:rPr lang="az-Cyrl-AZ" dirty="0" smtClean="0"/>
              <a:t>Свет</a:t>
            </a:r>
            <a:r>
              <a:rPr lang="en-GB" dirty="0" smtClean="0"/>
              <a:t>” means “light”</a:t>
            </a:r>
          </a:p>
          <a:p>
            <a:r>
              <a:rPr lang="en-GB" b="1" dirty="0" smtClean="0"/>
              <a:t>Purpose: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Convert the </a:t>
            </a:r>
            <a:r>
              <a:rPr lang="en-GB" dirty="0" smtClean="0"/>
              <a:t>Swiss Light Source </a:t>
            </a:r>
            <a:r>
              <a:rPr lang="en-GB" dirty="0" smtClean="0"/>
              <a:t>(SLS) to a </a:t>
            </a:r>
            <a:r>
              <a:rPr lang="en-GB" dirty="0" smtClean="0"/>
              <a:t>R&amp;D </a:t>
            </a:r>
            <a:r>
              <a:rPr lang="en-GB" dirty="0" smtClean="0"/>
              <a:t>Infrastructure,</a:t>
            </a:r>
          </a:p>
          <a:p>
            <a:pPr lvl="1"/>
            <a:r>
              <a:rPr lang="en-GB" dirty="0" smtClean="0"/>
              <a:t>demonstrate </a:t>
            </a:r>
            <a:r>
              <a:rPr lang="en-GB" dirty="0" smtClean="0"/>
              <a:t>ultra-small emittances </a:t>
            </a:r>
            <a:r>
              <a:rPr lang="en-GB" dirty="0" smtClean="0"/>
              <a:t>as </a:t>
            </a:r>
            <a:r>
              <a:rPr lang="en-GB" dirty="0" smtClean="0"/>
              <a:t>required </a:t>
            </a:r>
            <a:r>
              <a:rPr lang="en-GB" dirty="0" smtClean="0"/>
              <a:t>for future </a:t>
            </a:r>
            <a:r>
              <a:rPr lang="en-GB" dirty="0" smtClean="0"/>
              <a:t>Linear Collider Damping </a:t>
            </a:r>
            <a:r>
              <a:rPr lang="en-GB" dirty="0" smtClean="0"/>
              <a:t>Rings (5 nm normalized, 1 pm @ 2.86 GeV</a:t>
            </a:r>
          </a:p>
          <a:p>
            <a:pPr lvl="1"/>
            <a:r>
              <a:rPr lang="en-GB" dirty="0" smtClean="0"/>
              <a:t>Enable to extend tests to lower energies (IBS dominated regime).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27" y="76200"/>
            <a:ext cx="1856515" cy="927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Ongoing before Kick-off: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PSI is in the process of opening a post-doc</a:t>
            </a:r>
            <a:r>
              <a:rPr lang="en-GB" dirty="0" smtClean="0"/>
              <a:t> </a:t>
            </a:r>
            <a:r>
              <a:rPr lang="en-GB" dirty="0" smtClean="0"/>
              <a:t>position.</a:t>
            </a:r>
          </a:p>
          <a:p>
            <a:r>
              <a:rPr lang="en-GB" dirty="0" smtClean="0"/>
              <a:t>We need a communication platform (collaboration web-space)</a:t>
            </a:r>
          </a:p>
          <a:p>
            <a:r>
              <a:rPr lang="en-GB" dirty="0" smtClean="0"/>
              <a:t>We need clear indication for the necessary form and dissemination procedure for different reports (TIARA reports?, templates?, ...)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472" y="457200"/>
            <a:ext cx="6878128" cy="838200"/>
          </a:xfrm>
        </p:spPr>
        <p:txBody>
          <a:bodyPr>
            <a:normAutofit/>
          </a:bodyPr>
          <a:lstStyle/>
          <a:p>
            <a:r>
              <a:rPr lang="en-GB" dirty="0" smtClean="0"/>
              <a:t>Small emittances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00" y="1420520"/>
            <a:ext cx="7231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PSI:  Andreas </a:t>
            </a:r>
            <a:r>
              <a:rPr lang="en-GB" sz="2800" dirty="0" err="1" smtClean="0"/>
              <a:t>Streun</a:t>
            </a:r>
            <a:r>
              <a:rPr lang="en-GB" sz="2800" dirty="0" smtClean="0"/>
              <a:t>, ...</a:t>
            </a:r>
          </a:p>
          <a:p>
            <a:r>
              <a:rPr lang="en-GB" sz="2800" dirty="0" smtClean="0"/>
              <a:t>CERN: </a:t>
            </a:r>
            <a:r>
              <a:rPr lang="en-GB" sz="2800" dirty="0" err="1" smtClean="0"/>
              <a:t>Yannis</a:t>
            </a:r>
            <a:r>
              <a:rPr lang="en-GB" sz="2800" dirty="0" smtClean="0"/>
              <a:t> </a:t>
            </a:r>
            <a:r>
              <a:rPr lang="en-GB" sz="2800" dirty="0" err="1" smtClean="0"/>
              <a:t>Papaphilippou</a:t>
            </a:r>
            <a:r>
              <a:rPr lang="en-GB" sz="2800" dirty="0" smtClean="0"/>
              <a:t>, </a:t>
            </a:r>
            <a:r>
              <a:rPr lang="en-GB" sz="2800" dirty="0" err="1" smtClean="0"/>
              <a:t>Fanouria</a:t>
            </a:r>
            <a:r>
              <a:rPr lang="en-GB" sz="2800" dirty="0" smtClean="0"/>
              <a:t> Antoniou, ...</a:t>
            </a:r>
          </a:p>
          <a:p>
            <a:r>
              <a:rPr lang="en-GB" sz="2800" dirty="0" smtClean="0"/>
              <a:t>INFN/LNF: </a:t>
            </a:r>
            <a:r>
              <a:rPr lang="en-GB" sz="2800" dirty="0" err="1" smtClean="0"/>
              <a:t>Marica</a:t>
            </a:r>
            <a:r>
              <a:rPr lang="en-GB" sz="2800" dirty="0" smtClean="0"/>
              <a:t> </a:t>
            </a:r>
            <a:r>
              <a:rPr lang="en-GB" sz="2800" dirty="0" err="1" smtClean="0"/>
              <a:t>Biagini</a:t>
            </a:r>
            <a:r>
              <a:rPr lang="en-GB" sz="2800" dirty="0" smtClean="0"/>
              <a:t>, ...</a:t>
            </a:r>
          </a:p>
          <a:p>
            <a:r>
              <a:rPr lang="en-GB" sz="2800" dirty="0" err="1" smtClean="0"/>
              <a:t>Maxlab</a:t>
            </a:r>
            <a:r>
              <a:rPr lang="en-GB" sz="2800" dirty="0" smtClean="0"/>
              <a:t> (via PSI): </a:t>
            </a:r>
            <a:r>
              <a:rPr lang="en-GB" sz="2800" dirty="0" err="1" smtClean="0"/>
              <a:t>Åke</a:t>
            </a:r>
            <a:r>
              <a:rPr lang="en-GB" sz="2800" dirty="0" smtClean="0"/>
              <a:t> </a:t>
            </a:r>
            <a:r>
              <a:rPr lang="en-GB" sz="2800" dirty="0" err="1" smtClean="0"/>
              <a:t>Andersson</a:t>
            </a:r>
            <a:r>
              <a:rPr lang="en-GB" sz="2800" dirty="0" smtClean="0"/>
              <a:t>, ...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it takes: 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74763"/>
            <a:ext cx="8686800" cy="4844683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Step 1: </a:t>
            </a:r>
            <a:r>
              <a:rPr lang="en-GB" sz="2800" dirty="0" smtClean="0"/>
              <a:t>With the existing hardware:</a:t>
            </a:r>
          </a:p>
          <a:p>
            <a:r>
              <a:rPr lang="en-GB" sz="2800" dirty="0" smtClean="0"/>
              <a:t>Ensure optimum measurement accuracy (beam size, position, emittance, coupling, ...)</a:t>
            </a:r>
          </a:p>
          <a:p>
            <a:r>
              <a:rPr lang="en-GB" sz="2800" dirty="0" smtClean="0"/>
              <a:t>Minimize magnetic field errors</a:t>
            </a:r>
          </a:p>
          <a:p>
            <a:pPr lvl="1"/>
            <a:r>
              <a:rPr lang="en-GB" sz="2400" dirty="0" smtClean="0"/>
              <a:t>alignment of girders/magnets</a:t>
            </a:r>
          </a:p>
          <a:p>
            <a:pPr lvl="1"/>
            <a:r>
              <a:rPr lang="en-GB" sz="2400" dirty="0" smtClean="0"/>
              <a:t>alignment of BPM’s</a:t>
            </a:r>
          </a:p>
          <a:p>
            <a:r>
              <a:rPr lang="en-GB" sz="2800" dirty="0" smtClean="0"/>
              <a:t>minimize betatron coupling (using </a:t>
            </a:r>
            <a:r>
              <a:rPr lang="en-GB" sz="2800" dirty="0" err="1" smtClean="0"/>
              <a:t>exisiting</a:t>
            </a:r>
            <a:r>
              <a:rPr lang="en-GB" sz="2800" dirty="0" smtClean="0"/>
              <a:t> skew quads)</a:t>
            </a:r>
          </a:p>
          <a:p>
            <a:r>
              <a:rPr lang="en-GB" sz="2800" b="1" dirty="0" smtClean="0"/>
              <a:t>Result: </a:t>
            </a:r>
            <a:r>
              <a:rPr lang="en-GB" sz="2800" dirty="0" smtClean="0"/>
              <a:t>What is possible, where are improvements needed.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it takes: Step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74763"/>
            <a:ext cx="8686800" cy="4525963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Step 2: </a:t>
            </a:r>
            <a:r>
              <a:rPr lang="en-GB" sz="2800" dirty="0" smtClean="0"/>
              <a:t>With those results:</a:t>
            </a:r>
          </a:p>
          <a:p>
            <a:r>
              <a:rPr lang="en-GB" sz="2800" dirty="0" smtClean="0"/>
              <a:t>Specify the necessary improvements of</a:t>
            </a:r>
          </a:p>
          <a:p>
            <a:pPr lvl="1"/>
            <a:r>
              <a:rPr lang="en-GB" sz="2400" dirty="0" smtClean="0"/>
              <a:t>Beam position monitors</a:t>
            </a:r>
          </a:p>
          <a:p>
            <a:pPr lvl="1"/>
            <a:r>
              <a:rPr lang="en-GB" sz="2400" dirty="0" smtClean="0"/>
              <a:t>Beam profile monitors</a:t>
            </a:r>
          </a:p>
          <a:p>
            <a:pPr lvl="1"/>
            <a:r>
              <a:rPr lang="en-GB" sz="2400" dirty="0" smtClean="0"/>
              <a:t>emittance monitors</a:t>
            </a:r>
          </a:p>
          <a:p>
            <a:pPr lvl="1"/>
            <a:r>
              <a:rPr lang="en-GB" sz="2400" dirty="0" smtClean="0"/>
              <a:t>emittance control knobs,</a:t>
            </a:r>
          </a:p>
          <a:p>
            <a:pPr lvl="1"/>
            <a:r>
              <a:rPr lang="en-GB" sz="2400" dirty="0" smtClean="0"/>
              <a:t>magnet trimming coils and supplies</a:t>
            </a:r>
          </a:p>
          <a:p>
            <a:r>
              <a:rPr lang="en-GB" sz="2800" b="1" dirty="0" smtClean="0"/>
              <a:t>Result: </a:t>
            </a:r>
            <a:r>
              <a:rPr lang="en-GB" sz="2800" dirty="0" smtClean="0"/>
              <a:t>Specification of upgrades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it takes: Step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74763"/>
            <a:ext cx="8686800" cy="4950655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Step 3: </a:t>
            </a:r>
            <a:r>
              <a:rPr lang="en-GB" sz="2800" dirty="0" smtClean="0"/>
              <a:t>Implementation of upgrade:</a:t>
            </a:r>
          </a:p>
          <a:p>
            <a:pPr lvl="1"/>
            <a:r>
              <a:rPr lang="en-GB" sz="2400" dirty="0" smtClean="0"/>
              <a:t>Down-select most important hardware to be implemented (financial constraints), planned:</a:t>
            </a:r>
          </a:p>
          <a:p>
            <a:pPr lvl="2"/>
            <a:r>
              <a:rPr lang="en-GB" sz="2000" dirty="0" smtClean="0"/>
              <a:t>improved BPM’s and/or alignment</a:t>
            </a:r>
          </a:p>
          <a:p>
            <a:pPr lvl="2"/>
            <a:r>
              <a:rPr lang="en-GB" sz="2000" dirty="0" smtClean="0"/>
              <a:t>correction knobs and feedback </a:t>
            </a:r>
            <a:r>
              <a:rPr lang="en-GB" sz="2000" dirty="0" smtClean="0"/>
              <a:t>algorithms (automated coupling control)</a:t>
            </a:r>
            <a:endParaRPr lang="en-GB" sz="2000" dirty="0" smtClean="0"/>
          </a:p>
          <a:p>
            <a:pPr lvl="2"/>
            <a:r>
              <a:rPr lang="en-GB" sz="2000" dirty="0" smtClean="0"/>
              <a:t>improved resolution/sensitivity beam profile monitor (laser based?)</a:t>
            </a:r>
          </a:p>
          <a:p>
            <a:pPr lvl="2"/>
            <a:r>
              <a:rPr lang="en-GB" sz="2000" dirty="0" smtClean="0"/>
              <a:t>knob allowing energy scaling</a:t>
            </a:r>
          </a:p>
          <a:p>
            <a:pPr lvl="1"/>
            <a:r>
              <a:rPr lang="en-GB" sz="2400" dirty="0" smtClean="0"/>
              <a:t>Fabricate hardware,</a:t>
            </a:r>
          </a:p>
          <a:p>
            <a:pPr lvl="1"/>
            <a:r>
              <a:rPr lang="en-GB" sz="2400" dirty="0" smtClean="0"/>
              <a:t>Install hardware in SLS</a:t>
            </a:r>
          </a:p>
          <a:p>
            <a:r>
              <a:rPr lang="en-GB" sz="2800" b="1" dirty="0" smtClean="0"/>
              <a:t>Result:</a:t>
            </a:r>
            <a:r>
              <a:rPr lang="en-GB" sz="2800" dirty="0" smtClean="0"/>
              <a:t> An improved SLS, allowing to reach smaller vertical emittances at different energy levels.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it takes: Step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74763"/>
            <a:ext cx="8686800" cy="4525963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Step 4: </a:t>
            </a:r>
            <a:r>
              <a:rPr lang="en-GB" sz="2800" dirty="0" smtClean="0"/>
              <a:t>Commissioning:</a:t>
            </a:r>
          </a:p>
          <a:p>
            <a:pPr lvl="1"/>
            <a:r>
              <a:rPr lang="en-GB" sz="2400" dirty="0" smtClean="0"/>
              <a:t>Commission improved BPM and/or alignment system</a:t>
            </a:r>
          </a:p>
          <a:p>
            <a:pPr lvl="1"/>
            <a:r>
              <a:rPr lang="en-GB" sz="2400" dirty="0" smtClean="0"/>
              <a:t>Verification of the automated coupling control</a:t>
            </a:r>
          </a:p>
          <a:p>
            <a:pPr lvl="1"/>
            <a:r>
              <a:rPr lang="en-GB" sz="2400" dirty="0" smtClean="0"/>
              <a:t>Commission new beam profile monitor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(the commissioning at lower energy is not formally included due to financial/time constraints)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WP6 (SVET): Gantt chart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Content Placeholder 10" descr="planningSVE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6" t="772" r="189" b="1494"/>
          <a:stretch>
            <a:fillRect/>
          </a:stretch>
        </p:blipFill>
        <p:spPr>
          <a:xfrm>
            <a:off x="180829" y="1295400"/>
            <a:ext cx="8651630" cy="4157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WP6 </a:t>
            </a:r>
            <a:r>
              <a:rPr lang="en-GB" dirty="0" smtClean="0"/>
              <a:t>(SVET): Resources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11-Jan-2011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TIARA Steering Committee      WP6 - "SVET" (E. Jensen/CERN)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7C4A-828F-4BB9-92D8-54FEEA45536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174618"/>
            <a:ext cx="86868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Person-months: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Material: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Travel: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87396" y="1673525"/>
          <a:ext cx="59388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07"/>
                <a:gridCol w="989807"/>
                <a:gridCol w="989807"/>
                <a:gridCol w="989807"/>
                <a:gridCol w="989807"/>
                <a:gridCol w="9898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k€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pm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73.5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556.83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87401" y="3200400"/>
          <a:ext cx="59388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06"/>
                <a:gridCol w="989806"/>
                <a:gridCol w="989806"/>
                <a:gridCol w="989806"/>
                <a:gridCol w="989806"/>
                <a:gridCol w="9898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total k€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215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87400" y="4761781"/>
          <a:ext cx="59388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06"/>
                <a:gridCol w="989806"/>
                <a:gridCol w="989806"/>
                <a:gridCol w="989806"/>
                <a:gridCol w="989806"/>
                <a:gridCol w="9898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k€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22.5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</TotalTime>
  <Words>567</Words>
  <Application>Microsoft Office PowerPoint</Application>
  <PresentationFormat>On-screen Show (4:3)</PresentationFormat>
  <Paragraphs>120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WP6 (SVET)</vt:lpstr>
      <vt:lpstr>Small emittances</vt:lpstr>
      <vt:lpstr>The players</vt:lpstr>
      <vt:lpstr>What it takes: Step 1</vt:lpstr>
      <vt:lpstr>What it takes: Step 2</vt:lpstr>
      <vt:lpstr>What it takes: Step 3</vt:lpstr>
      <vt:lpstr>What it takes: Step 4</vt:lpstr>
      <vt:lpstr>WP6 (SVET): Gantt chart</vt:lpstr>
      <vt:lpstr>WP6 (SVET): Resources</vt:lpstr>
      <vt:lpstr>Ongoing before Kick-off: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TIARA and TIARA-pp  Erk Jensen, BE-RF </dc:title>
  <dc:creator>Erk Jensen</dc:creator>
  <cp:lastModifiedBy>Erk Jensen</cp:lastModifiedBy>
  <cp:revision>311</cp:revision>
  <cp:lastPrinted>2001-02-28T11:02:29Z</cp:lastPrinted>
  <dcterms:created xsi:type="dcterms:W3CDTF">2009-10-02T08:20:27Z</dcterms:created>
  <dcterms:modified xsi:type="dcterms:W3CDTF">2011-01-11T07:21:55Z</dcterms:modified>
</cp:coreProperties>
</file>