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39" r:id="rId2"/>
    <p:sldMasterId id="2147483650" r:id="rId3"/>
    <p:sldMasterId id="2147483726" r:id="rId4"/>
    <p:sldMasterId id="2147483714" r:id="rId5"/>
    <p:sldMasterId id="2147483657" r:id="rId6"/>
  </p:sldMasterIdLst>
  <p:notesMasterIdLst>
    <p:notesMasterId r:id="rId24"/>
  </p:notesMasterIdLst>
  <p:handoutMasterIdLst>
    <p:handoutMasterId r:id="rId25"/>
  </p:handoutMasterIdLst>
  <p:sldIdLst>
    <p:sldId id="366" r:id="rId7"/>
    <p:sldId id="517" r:id="rId8"/>
    <p:sldId id="566" r:id="rId9"/>
    <p:sldId id="581" r:id="rId10"/>
    <p:sldId id="575" r:id="rId11"/>
    <p:sldId id="565" r:id="rId12"/>
    <p:sldId id="569" r:id="rId13"/>
    <p:sldId id="570" r:id="rId14"/>
    <p:sldId id="571" r:id="rId15"/>
    <p:sldId id="576" r:id="rId16"/>
    <p:sldId id="578" r:id="rId17"/>
    <p:sldId id="577" r:id="rId18"/>
    <p:sldId id="573" r:id="rId19"/>
    <p:sldId id="580" r:id="rId20"/>
    <p:sldId id="579" r:id="rId21"/>
    <p:sldId id="574" r:id="rId22"/>
    <p:sldId id="563" r:id="rId23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  <a:srgbClr val="FF9900"/>
    <a:srgbClr val="FF6600"/>
    <a:srgbClr val="679E2A"/>
    <a:srgbClr val="003399"/>
    <a:srgbClr val="0000FF"/>
    <a:srgbClr val="0033CC"/>
    <a:srgbClr val="000099"/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9" autoAdjust="0"/>
    <p:restoredTop sz="94615" autoAdjust="0"/>
  </p:normalViewPr>
  <p:slideViewPr>
    <p:cSldViewPr>
      <p:cViewPr>
        <p:scale>
          <a:sx n="66" d="100"/>
          <a:sy n="66" d="100"/>
        </p:scale>
        <p:origin x="-1362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notesViewPr>
    <p:cSldViewPr>
      <p:cViewPr varScale="1">
        <p:scale>
          <a:sx n="49" d="100"/>
          <a:sy n="49" d="100"/>
        </p:scale>
        <p:origin x="-2070" y="-114"/>
      </p:cViewPr>
      <p:guideLst>
        <p:guide orient="horz" pos="3128"/>
        <p:guide pos="2140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BFFA65-E53C-4CA9-8014-17DE60736307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8832" y="0"/>
            <a:ext cx="2235168" cy="1117232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flag-2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4908" cy="1088371"/>
          </a:xfrm>
          <a:prstGeom prst="rect">
            <a:avLst/>
          </a:prstGeom>
          <a:noFill/>
        </p:spPr>
      </p:pic>
      <p:cxnSp>
        <p:nvCxnSpPr>
          <p:cNvPr id="9" name="Connecteur droit 8"/>
          <p:cNvCxnSpPr/>
          <p:nvPr userDrawn="1"/>
        </p:nvCxnSpPr>
        <p:spPr bwMode="auto">
          <a:xfrm rot="10800000">
            <a:off x="0" y="1092169"/>
            <a:ext cx="9144000" cy="36513"/>
          </a:xfrm>
          <a:prstGeom prst="line">
            <a:avLst/>
          </a:prstGeom>
          <a:ln>
            <a:solidFill>
              <a:srgbClr val="92D05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7DB52-783C-4356-8BFD-36F360A5A9BD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1026" name="Picture 2" descr="D:\TEMP\ESGARD\Acc RandD Sustainability\TIARA\Administration\TIARA-logo\Tiara 4Fond noir 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5324" y="0"/>
            <a:ext cx="1898676" cy="949039"/>
          </a:xfrm>
          <a:prstGeom prst="rect">
            <a:avLst/>
          </a:prstGeom>
          <a:noFill/>
        </p:spPr>
      </p:pic>
      <p:pic>
        <p:nvPicPr>
          <p:cNvPr id="1027" name="Picture 3" descr="D:\TEMP\FP6\Documentation\CARE\phototheque\eu-flag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95369" cy="94809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6E9E-92D5-4629-89B0-E03185FBB6D6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00B01-8C2F-4587-AFD5-A5DEA97ED669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17" Type="http://schemas.openxmlformats.org/officeDocument/2006/relationships/image" Target="../media/image11.emf"/><Relationship Id="rId2" Type="http://schemas.openxmlformats.org/officeDocument/2006/relationships/slideLayout" Target="../slideLayouts/slideLayout58.xml"/><Relationship Id="rId16" Type="http://schemas.openxmlformats.org/officeDocument/2006/relationships/image" Target="../media/image10.jpeg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image" Target="../media/image9.png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image" Target="../media/image8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7DB52-783C-4356-8BFD-36F360A5A9BD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1016A-50D7-4370-A235-981979B0B17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96E9E-92D5-4629-89B0-E03185FBB6D6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DE023-7150-4779-8055-8A5F40F9AA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00B01-8C2F-4587-AFD5-A5DEA97ED669}" type="datetimeFigureOut">
              <a:rPr lang="fr-FR" smtClean="0"/>
              <a:pPr/>
              <a:t>02/11/2009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0A47D-132A-467B-A953-CFABFC34D1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27000">
              <a:schemeClr val="accent2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  <a:gs pos="100000">
              <a:srgbClr val="002060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eu-tiara.eu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://upload.wikimedia.org/wikipedia/commons/5/53/Skull_and_crossbones.sv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mailto:Oliver.bruning@cern.ch" TargetMode="External"/><Relationship Id="rId13" Type="http://schemas.openxmlformats.org/officeDocument/2006/relationships/hyperlink" Target="mailto:laune@ipno.in2p3.fr" TargetMode="External"/><Relationship Id="rId18" Type="http://schemas.openxmlformats.org/officeDocument/2006/relationships/hyperlink" Target="mailto:angel.ibarra@ciemat.es" TargetMode="External"/><Relationship Id="rId26" Type="http://schemas.openxmlformats.org/officeDocument/2006/relationships/hyperlink" Target="mailto:H.Eickhoff@gsi.de" TargetMode="External"/><Relationship Id="rId39" Type="http://schemas.openxmlformats.org/officeDocument/2006/relationships/hyperlink" Target="mailto:swapan@cockcroft.ac.uk" TargetMode="External"/><Relationship Id="rId3" Type="http://schemas.openxmlformats.org/officeDocument/2006/relationships/hyperlink" Target="mailto:Antoine.dael@cea.fr" TargetMode="External"/><Relationship Id="rId21" Type="http://schemas.openxmlformats.org/officeDocument/2006/relationships/hyperlink" Target="mailto:eduardo.molina@ciemat.es" TargetMode="External"/><Relationship Id="rId34" Type="http://schemas.openxmlformats.org/officeDocument/2006/relationships/hyperlink" Target="mailto:Leonid.rivkin@psi.ch" TargetMode="External"/><Relationship Id="rId42" Type="http://schemas.openxmlformats.org/officeDocument/2006/relationships/hyperlink" Target="mailto:peter.mcintosh@stfc.ac.uk" TargetMode="External"/><Relationship Id="rId47" Type="http://schemas.openxmlformats.org/officeDocument/2006/relationships/hyperlink" Target="mailto:Kenneth.osterberg@helsinki.fi" TargetMode="External"/><Relationship Id="rId7" Type="http://schemas.openxmlformats.org/officeDocument/2006/relationships/hyperlink" Target="mailto:Steve.myers@cern.ch" TargetMode="External"/><Relationship Id="rId12" Type="http://schemas.openxmlformats.org/officeDocument/2006/relationships/hyperlink" Target="mailto:muller@ipno.in2P3.fr" TargetMode="External"/><Relationship Id="rId17" Type="http://schemas.openxmlformats.org/officeDocument/2006/relationships/hyperlink" Target="mailto:Ramon.gavela@ciemat.es" TargetMode="External"/><Relationship Id="rId25" Type="http://schemas.openxmlformats.org/officeDocument/2006/relationships/hyperlink" Target="mailto:Waldermar.singer@desy.de" TargetMode="External"/><Relationship Id="rId33" Type="http://schemas.openxmlformats.org/officeDocument/2006/relationships/hyperlink" Target="mailto:giacomo.cuttone@lns.infn.it" TargetMode="External"/><Relationship Id="rId38" Type="http://schemas.openxmlformats.org/officeDocument/2006/relationships/hyperlink" Target="mailto:John.womersley@stfc.ac.uk" TargetMode="External"/><Relationship Id="rId46" Type="http://schemas.openxmlformats.org/officeDocument/2006/relationships/hyperlink" Target="mailto:fyssp@phys.au.dk" TargetMode="External"/><Relationship Id="rId2" Type="http://schemas.openxmlformats.org/officeDocument/2006/relationships/hyperlink" Target="mailto:Roy.aleksan@cea.fr" TargetMode="External"/><Relationship Id="rId16" Type="http://schemas.openxmlformats.org/officeDocument/2006/relationships/hyperlink" Target="mailto:msoberman@admin.in2p3.fr" TargetMode="External"/><Relationship Id="rId20" Type="http://schemas.openxmlformats.org/officeDocument/2006/relationships/hyperlink" Target="mailto:marisa.marco@ciemat.es" TargetMode="External"/><Relationship Id="rId29" Type="http://schemas.openxmlformats.org/officeDocument/2006/relationships/hyperlink" Target="mailto:U.Weinrich@gsi.de" TargetMode="External"/><Relationship Id="rId41" Type="http://schemas.openxmlformats.org/officeDocument/2006/relationships/hyperlink" Target="mailto:p.burrows1@physics.ox.ac.uk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Philippe.Rebourgeard@cea.fr" TargetMode="External"/><Relationship Id="rId11" Type="http://schemas.openxmlformats.org/officeDocument/2006/relationships/hyperlink" Target="mailto:Lucio.rossi@cern.ch" TargetMode="External"/><Relationship Id="rId24" Type="http://schemas.openxmlformats.org/officeDocument/2006/relationships/hyperlink" Target="mailto:Lutz.Lilje@desy.de" TargetMode="External"/><Relationship Id="rId32" Type="http://schemas.openxmlformats.org/officeDocument/2006/relationships/hyperlink" Target="mailto:vittorio.vaccaro@na.infn.it" TargetMode="External"/><Relationship Id="rId37" Type="http://schemas.openxmlformats.org/officeDocument/2006/relationships/hyperlink" Target="mailto:Robert.Rudolph@psi.ch" TargetMode="External"/><Relationship Id="rId40" Type="http://schemas.openxmlformats.org/officeDocument/2006/relationships/hyperlink" Target="mailto:mike.poole@stfc.ac.uk" TargetMode="External"/><Relationship Id="rId45" Type="http://schemas.openxmlformats.org/officeDocument/2006/relationships/hyperlink" Target="mailto:volker.ziemann@fysast.uu.se" TargetMode="External"/><Relationship Id="rId5" Type="http://schemas.openxmlformats.org/officeDocument/2006/relationships/hyperlink" Target="mailto:Pierre.vedrine@cea.fr" TargetMode="External"/><Relationship Id="rId15" Type="http://schemas.openxmlformats.org/officeDocument/2006/relationships/hyperlink" Target="mailto:muller@ipno.in2p3.fr" TargetMode="External"/><Relationship Id="rId23" Type="http://schemas.openxmlformats.org/officeDocument/2006/relationships/hyperlink" Target="mailto:Hans.Weise@desy.de" TargetMode="External"/><Relationship Id="rId28" Type="http://schemas.openxmlformats.org/officeDocument/2006/relationships/hyperlink" Target="mailto:O.Boine-Frankenheim@gsi.de" TargetMode="External"/><Relationship Id="rId36" Type="http://schemas.openxmlformats.org/officeDocument/2006/relationships/hyperlink" Target="mailto:Terry.Garvey@psi.ch" TargetMode="External"/><Relationship Id="rId10" Type="http://schemas.openxmlformats.org/officeDocument/2006/relationships/hyperlink" Target="mailto:Daniel.brandt@cern.ch" TargetMode="External"/><Relationship Id="rId19" Type="http://schemas.openxmlformats.org/officeDocument/2006/relationships/hyperlink" Target="mailto:Luis.garcia@ciemat.es" TargetMode="External"/><Relationship Id="rId31" Type="http://schemas.openxmlformats.org/officeDocument/2006/relationships/hyperlink" Target="mailto:Franco.cervelli@pi.infn.it" TargetMode="External"/><Relationship Id="rId44" Type="http://schemas.openxmlformats.org/officeDocument/2006/relationships/hyperlink" Target="mailto:roger.ruber@fysast.uu.se" TargetMode="External"/><Relationship Id="rId4" Type="http://schemas.openxmlformats.org/officeDocument/2006/relationships/hyperlink" Target="mailto:Olivier.napoly@cea.fr" TargetMode="External"/><Relationship Id="rId9" Type="http://schemas.openxmlformats.org/officeDocument/2006/relationships/hyperlink" Target="mailto:Jean-pierre.koutchouk@cern.ch" TargetMode="External"/><Relationship Id="rId14" Type="http://schemas.openxmlformats.org/officeDocument/2006/relationships/hyperlink" Target="mailto:Jean-marc.filhol@synchrotron-soleil.fr" TargetMode="External"/><Relationship Id="rId22" Type="http://schemas.openxmlformats.org/officeDocument/2006/relationships/hyperlink" Target="mailto:karsten.wurr@desy.de" TargetMode="External"/><Relationship Id="rId27" Type="http://schemas.openxmlformats.org/officeDocument/2006/relationships/hyperlink" Target="mailto:P.Spiller@gsi.de" TargetMode="External"/><Relationship Id="rId30" Type="http://schemas.openxmlformats.org/officeDocument/2006/relationships/hyperlink" Target="mailto:vacchi@ts.infn.it" TargetMode="External"/><Relationship Id="rId35" Type="http://schemas.openxmlformats.org/officeDocument/2006/relationships/hyperlink" Target="mailto:hans.braun@psi.ch" TargetMode="External"/><Relationship Id="rId43" Type="http://schemas.openxmlformats.org/officeDocument/2006/relationships/hyperlink" Target="mailto:Tord.Ekelof@physics.uu.se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6777394" y="1166813"/>
            <a:ext cx="212654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dirty="0" smtClean="0"/>
              <a:t>TPB meeting</a:t>
            </a:r>
          </a:p>
          <a:p>
            <a:r>
              <a:rPr lang="en-US" sz="1800" b="1" dirty="0" smtClean="0"/>
              <a:t>R</a:t>
            </a:r>
            <a:r>
              <a:rPr lang="en-US" sz="1800" b="1" dirty="0"/>
              <a:t>. Aleksan</a:t>
            </a:r>
          </a:p>
          <a:p>
            <a:r>
              <a:rPr lang="en-US" sz="1800" b="1" dirty="0" smtClean="0"/>
              <a:t>November 2</a:t>
            </a:r>
            <a:r>
              <a:rPr lang="en-US" sz="1800" b="1" baseline="30000" dirty="0" smtClean="0"/>
              <a:t>nd</a:t>
            </a:r>
            <a:r>
              <a:rPr lang="en-US" sz="1800" b="1" dirty="0" smtClean="0"/>
              <a:t>, </a:t>
            </a:r>
            <a:r>
              <a:rPr lang="en-US" sz="1800" b="1" dirty="0"/>
              <a:t>2009</a:t>
            </a:r>
            <a:endParaRPr lang="fr-FR" sz="1800" b="1" dirty="0"/>
          </a:p>
        </p:txBody>
      </p:sp>
      <p:sp>
        <p:nvSpPr>
          <p:cNvPr id="133144" name="Text Box 24"/>
          <p:cNvSpPr txBox="1">
            <a:spLocks noChangeArrowheads="1"/>
          </p:cNvSpPr>
          <p:nvPr/>
        </p:nvSpPr>
        <p:spPr bwMode="auto">
          <a:xfrm>
            <a:off x="2928915" y="0"/>
            <a:ext cx="2666114" cy="1015663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60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TIARA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TEMP\ESGARD\Acc RandD Sustainability\TIARA\Administration\TIARA-logo\Tiara 4Fond noir 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14532"/>
            <a:ext cx="9144000" cy="4743468"/>
          </a:xfrm>
          <a:prstGeom prst="rect">
            <a:avLst/>
          </a:prstGeom>
          <a:noFill/>
        </p:spPr>
      </p:pic>
      <p:sp>
        <p:nvSpPr>
          <p:cNvPr id="6" name="Text Box 28"/>
          <p:cNvSpPr txBox="1">
            <a:spLocks noChangeArrowheads="1"/>
          </p:cNvSpPr>
          <p:nvPr/>
        </p:nvSpPr>
        <p:spPr bwMode="auto">
          <a:xfrm>
            <a:off x="6397650" y="5501270"/>
            <a:ext cx="275748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Meeting Objectives</a:t>
            </a:r>
            <a:endParaRPr lang="en-US" b="1" dirty="0">
              <a:solidFill>
                <a:schemeClr val="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Management</a:t>
            </a:r>
            <a:endParaRPr lang="en-US" b="1" dirty="0">
              <a:solidFill>
                <a:schemeClr val="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Missing elements</a:t>
            </a:r>
            <a:endParaRPr lang="en-US" b="1" dirty="0">
              <a:solidFill>
                <a:schemeClr val="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Tx/>
              <a:buAutoNum type="arabicPeriod"/>
            </a:pPr>
            <a:r>
              <a:rPr lang="en-US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226953" y="1639863"/>
            <a:ext cx="45004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b="1" dirty="0" smtClean="0">
                <a:solidFill>
                  <a:schemeClr val="bg1"/>
                </a:solidFill>
              </a:rPr>
              <a:t>TIARA website: 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http://www.eu-tiara.eu</a:t>
            </a:r>
            <a:endParaRPr lang="en-U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343561" y="3465513"/>
            <a:ext cx="298190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fr-FR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itchFamily="18" charset="2"/>
              </a:rPr>
              <a:t>-</a:t>
            </a:r>
            <a:r>
              <a:rPr lang="fr-FR" sz="9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</a:t>
            </a:r>
            <a:endParaRPr lang="fr-FR" sz="9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Box 24"/>
          <p:cNvSpPr txBox="1">
            <a:spLocks noChangeArrowheads="1"/>
          </p:cNvSpPr>
          <p:nvPr/>
        </p:nvSpPr>
        <p:spPr bwMode="auto">
          <a:xfrm>
            <a:off x="2269818" y="252369"/>
            <a:ext cx="3993401" cy="646331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Meeting Objectives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66751" y="4560903"/>
            <a:ext cx="693747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200" b="1" dirty="0" smtClean="0">
                <a:solidFill>
                  <a:schemeClr val="bg1"/>
                </a:solidFill>
                <a:cs typeface="Times New Roman" pitchFamily="18" charset="0"/>
              </a:rPr>
              <a:t>Review the action items decided at the previous meeting</a:t>
            </a:r>
            <a:endParaRPr lang="fr-FR" sz="2200" dirty="0" smtClean="0">
              <a:solidFill>
                <a:schemeClr val="bg1"/>
              </a:solidFill>
            </a:endParaRPr>
          </a:p>
        </p:txBody>
      </p:sp>
      <p:sp>
        <p:nvSpPr>
          <p:cNvPr id="13" name="Étoile à 4 branches 12"/>
          <p:cNvSpPr/>
          <p:nvPr/>
        </p:nvSpPr>
        <p:spPr bwMode="auto">
          <a:xfrm>
            <a:off x="592083" y="4560903"/>
            <a:ext cx="438156" cy="438156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66752" y="5145111"/>
            <a:ext cx="485622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200" b="1" dirty="0" smtClean="0">
                <a:solidFill>
                  <a:schemeClr val="bg1"/>
                </a:solidFill>
                <a:cs typeface="Times New Roman" pitchFamily="18" charset="0"/>
              </a:rPr>
              <a:t>Decide the final list of Work Packages</a:t>
            </a:r>
            <a:endParaRPr lang="fr-FR" sz="2200" dirty="0" smtClean="0">
              <a:solidFill>
                <a:schemeClr val="bg1"/>
              </a:solidFill>
            </a:endParaRPr>
          </a:p>
        </p:txBody>
      </p:sp>
      <p:sp>
        <p:nvSpPr>
          <p:cNvPr id="18" name="Étoile à 4 branches 17"/>
          <p:cNvSpPr/>
          <p:nvPr/>
        </p:nvSpPr>
        <p:spPr bwMode="auto">
          <a:xfrm>
            <a:off x="592084" y="5145111"/>
            <a:ext cx="438156" cy="438156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66752" y="5729319"/>
            <a:ext cx="693747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200" b="1" dirty="0" smtClean="0">
                <a:solidFill>
                  <a:schemeClr val="bg1"/>
                </a:solidFill>
                <a:cs typeface="Times New Roman" pitchFamily="18" charset="0"/>
              </a:rPr>
              <a:t>Decide the work plan of the WP (tasks, deliverables)</a:t>
            </a:r>
            <a:endParaRPr lang="fr-FR" sz="2200" dirty="0" smtClean="0">
              <a:solidFill>
                <a:schemeClr val="bg1"/>
              </a:solidFill>
            </a:endParaRPr>
          </a:p>
        </p:txBody>
      </p:sp>
      <p:sp>
        <p:nvSpPr>
          <p:cNvPr id="20" name="Étoile à 4 branches 19"/>
          <p:cNvSpPr/>
          <p:nvPr/>
        </p:nvSpPr>
        <p:spPr bwMode="auto">
          <a:xfrm>
            <a:off x="592084" y="5729319"/>
            <a:ext cx="438156" cy="438156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03265" y="6313527"/>
            <a:ext cx="70104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200" b="1" dirty="0" smtClean="0">
                <a:solidFill>
                  <a:schemeClr val="bg1"/>
                </a:solidFill>
                <a:cs typeface="Times New Roman" pitchFamily="18" charset="0"/>
              </a:rPr>
              <a:t>Agree on costing guidelines and pending issues</a:t>
            </a:r>
            <a:endParaRPr lang="fr-FR" sz="2200" dirty="0" smtClean="0">
              <a:solidFill>
                <a:schemeClr val="bg1"/>
              </a:solidFill>
            </a:endParaRPr>
          </a:p>
        </p:txBody>
      </p:sp>
      <p:sp>
        <p:nvSpPr>
          <p:cNvPr id="10" name="Étoile à 4 branches 9"/>
          <p:cNvSpPr/>
          <p:nvPr/>
        </p:nvSpPr>
        <p:spPr bwMode="auto">
          <a:xfrm>
            <a:off x="628597" y="6313527"/>
            <a:ext cx="438156" cy="438156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26953" y="1201707"/>
            <a:ext cx="86249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September 18</a:t>
            </a:r>
            <a:r>
              <a:rPr lang="en-US" sz="2400" b="1" i="1" baseline="30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US" sz="2400" b="1" baseline="30000" dirty="0" smtClean="0">
                <a:solidFill>
                  <a:srgbClr val="FFC000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: TIARA has been presented to the 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CERN Council at the European session of the Council with </a:t>
            </a:r>
          </a:p>
          <a:p>
            <a:pPr algn="l"/>
            <a:r>
              <a:rPr lang="en-U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presence of R. J. Smits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1600" b="1" dirty="0" smtClean="0">
                <a:solidFill>
                  <a:schemeClr val="bg1"/>
                </a:solidFill>
              </a:rPr>
              <a:t>(Dir. research </a:t>
            </a:r>
            <a:r>
              <a:rPr lang="en-US" sz="1600" b="1" dirty="0" err="1" smtClean="0">
                <a:solidFill>
                  <a:schemeClr val="bg1"/>
                </a:solidFill>
              </a:rPr>
              <a:t>programmes</a:t>
            </a:r>
            <a:r>
              <a:rPr lang="en-US" sz="1600" b="1" dirty="0" smtClean="0">
                <a:solidFill>
                  <a:schemeClr val="bg1"/>
                </a:solidFill>
              </a:rPr>
              <a:t> and capacity within DG Research)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226953" y="2370123"/>
            <a:ext cx="892167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CERN council 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 appreciated and supported the TIARA project</a:t>
            </a:r>
          </a:p>
          <a:p>
            <a:pPr lvl="1" algn="l"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 unanimously approved the submission of TIARA proposal </a:t>
            </a:r>
          </a:p>
          <a:p>
            <a:pPr lvl="1" algn="l"/>
            <a:r>
              <a:rPr lang="en-U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as a CNI-Preparatory Phase </a:t>
            </a: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2400" dirty="0" smtClean="0">
                <a:solidFill>
                  <a:schemeClr val="bg1"/>
                </a:solidFill>
              </a:rPr>
              <a:t>Deadline on </a:t>
            </a:r>
            <a:r>
              <a:rPr lang="en-US" sz="2400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December 3, 2009</a:t>
            </a:r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)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167625" y="3867156"/>
            <a:ext cx="12642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err="1" smtClean="0">
                <a:solidFill>
                  <a:schemeClr val="bg1"/>
                </a:solidFill>
              </a:rPr>
              <a:t>Today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4"/>
          <p:cNvSpPr txBox="1">
            <a:spLocks noChangeArrowheads="1"/>
          </p:cNvSpPr>
          <p:nvPr/>
        </p:nvSpPr>
        <p:spPr bwMode="auto">
          <a:xfrm>
            <a:off x="2594141" y="33291"/>
            <a:ext cx="3344762" cy="1077218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Action items from</a:t>
            </a:r>
          </a:p>
          <a:p>
            <a:r>
              <a:rPr lang="en-US" sz="32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September 2</a:t>
            </a:r>
            <a:r>
              <a:rPr lang="en-US" sz="3200" b="1" baseline="30000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nd</a:t>
            </a:r>
            <a:r>
              <a:rPr lang="en-US" sz="32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701622" y="1384272"/>
            <a:ext cx="2717235" cy="707886"/>
            <a:chOff x="1395369" y="1858941"/>
            <a:chExt cx="2717235" cy="707886"/>
          </a:xfrm>
        </p:grpSpPr>
        <p:sp>
          <p:nvSpPr>
            <p:cNvPr id="5" name="ZoneTexte 4"/>
            <p:cNvSpPr txBox="1"/>
            <p:nvPr/>
          </p:nvSpPr>
          <p:spPr>
            <a:xfrm>
              <a:off x="1906551" y="1968480"/>
              <a:ext cx="220605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fr-FR" sz="2200" b="1" i="1" dirty="0" err="1" smtClean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Being</a:t>
              </a:r>
              <a:r>
                <a:rPr lang="fr-FR" sz="2200" b="1" i="1" dirty="0" smtClean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fr-FR" sz="2200" b="1" i="1" dirty="0" err="1" smtClean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done</a:t>
              </a:r>
              <a:r>
                <a:rPr lang="fr-FR" sz="2200" b="1" i="1" dirty="0" smtClean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fr-FR" sz="2200" b="1" i="1" dirty="0" err="1" smtClean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today</a:t>
              </a:r>
              <a:endPara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" name="ZoneTexte 8"/>
            <p:cNvSpPr txBox="1"/>
            <p:nvPr/>
          </p:nvSpPr>
          <p:spPr>
            <a:xfrm>
              <a:off x="1395369" y="1858941"/>
              <a:ext cx="57740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4000" dirty="0" smtClean="0">
                  <a:solidFill>
                    <a:schemeClr val="bg1"/>
                  </a:solidFill>
                  <a:latin typeface="Wingdings 2" pitchFamily="18" charset="2"/>
                </a:rPr>
                <a:t>P</a:t>
              </a:r>
              <a:endParaRPr lang="fr-FR" sz="4000" dirty="0">
                <a:solidFill>
                  <a:schemeClr val="bg1"/>
                </a:solidFill>
                <a:latin typeface="Wingdings 2" pitchFamily="18" charset="2"/>
              </a:endParaRPr>
            </a:p>
          </p:txBody>
        </p:sp>
      </p:grpSp>
      <p:grpSp>
        <p:nvGrpSpPr>
          <p:cNvPr id="15" name="Groupe 14"/>
          <p:cNvGrpSpPr/>
          <p:nvPr/>
        </p:nvGrpSpPr>
        <p:grpSpPr>
          <a:xfrm>
            <a:off x="299979" y="1128681"/>
            <a:ext cx="4704452" cy="400110"/>
            <a:chOff x="592083" y="1493811"/>
            <a:chExt cx="4704452" cy="400110"/>
          </a:xfrm>
        </p:grpSpPr>
        <p:sp>
          <p:nvSpPr>
            <p:cNvPr id="3" name="ZoneTexte 2"/>
            <p:cNvSpPr txBox="1"/>
            <p:nvPr/>
          </p:nvSpPr>
          <p:spPr>
            <a:xfrm>
              <a:off x="1030239" y="1493811"/>
              <a:ext cx="426629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fr-FR" b="1" dirty="0" err="1" smtClean="0">
                  <a:solidFill>
                    <a:schemeClr val="bg1"/>
                  </a:solidFill>
                </a:rPr>
                <a:t>Reexamine</a:t>
              </a:r>
              <a:r>
                <a:rPr lang="fr-FR" b="1" dirty="0" smtClean="0">
                  <a:solidFill>
                    <a:schemeClr val="bg1"/>
                  </a:solidFill>
                </a:rPr>
                <a:t> </a:t>
              </a:r>
              <a:r>
                <a:rPr lang="fr-FR" b="1" dirty="0" err="1" smtClean="0">
                  <a:solidFill>
                    <a:schemeClr val="bg1"/>
                  </a:solidFill>
                </a:rPr>
                <a:t>project</a:t>
              </a:r>
              <a:r>
                <a:rPr lang="fr-FR" b="1" dirty="0" smtClean="0">
                  <a:solidFill>
                    <a:schemeClr val="bg1"/>
                  </a:solidFill>
                </a:rPr>
                <a:t> </a:t>
              </a:r>
              <a:r>
                <a:rPr lang="fr-FR" b="1" dirty="0" err="1" smtClean="0">
                  <a:solidFill>
                    <a:schemeClr val="bg1"/>
                  </a:solidFill>
                </a:rPr>
                <a:t>before</a:t>
              </a:r>
              <a:r>
                <a:rPr lang="fr-FR" b="1" dirty="0" smtClean="0">
                  <a:solidFill>
                    <a:schemeClr val="bg1"/>
                  </a:solidFill>
                </a:rPr>
                <a:t> </a:t>
              </a:r>
              <a:r>
                <a:rPr lang="fr-FR" b="1" dirty="0" err="1" smtClean="0">
                  <a:solidFill>
                    <a:schemeClr val="bg1"/>
                  </a:solidFill>
                </a:rPr>
                <a:t>submission</a:t>
              </a:r>
              <a:endParaRPr lang="fr-FR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10" name="Étoile à 4 branches 9"/>
            <p:cNvSpPr/>
            <p:nvPr/>
          </p:nvSpPr>
          <p:spPr bwMode="auto">
            <a:xfrm>
              <a:off x="592083" y="1530324"/>
              <a:ext cx="328617" cy="328617"/>
            </a:xfrm>
            <a:prstGeom prst="star4">
              <a:avLst/>
            </a:prstGeom>
            <a:solidFill>
              <a:srgbClr val="FFFF00">
                <a:alpha val="67000"/>
              </a:srgbClr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  <p:grpSp>
        <p:nvGrpSpPr>
          <p:cNvPr id="29" name="Groupe 11"/>
          <p:cNvGrpSpPr/>
          <p:nvPr/>
        </p:nvGrpSpPr>
        <p:grpSpPr>
          <a:xfrm>
            <a:off x="701622" y="2173419"/>
            <a:ext cx="3775409" cy="707886"/>
            <a:chOff x="1395369" y="1858941"/>
            <a:chExt cx="3775409" cy="707886"/>
          </a:xfrm>
        </p:grpSpPr>
        <p:sp>
          <p:nvSpPr>
            <p:cNvPr id="30" name="ZoneTexte 29"/>
            <p:cNvSpPr txBox="1"/>
            <p:nvPr/>
          </p:nvSpPr>
          <p:spPr>
            <a:xfrm>
              <a:off x="1906551" y="1968480"/>
              <a:ext cx="32642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fr-FR" b="1" dirty="0" smtClean="0">
                  <a:solidFill>
                    <a:schemeClr val="bg1"/>
                  </a:solidFill>
                </a:rPr>
                <a:t>WP1 to WP6 </a:t>
              </a:r>
              <a:r>
                <a:rPr lang="fr-FR" b="1" dirty="0" err="1" smtClean="0">
                  <a:solidFill>
                    <a:schemeClr val="bg1"/>
                  </a:solidFill>
                </a:rPr>
                <a:t>should</a:t>
              </a:r>
              <a:r>
                <a:rPr lang="fr-FR" b="1" dirty="0" smtClean="0">
                  <a:solidFill>
                    <a:schemeClr val="bg1"/>
                  </a:solidFill>
                </a:rPr>
                <a:t> </a:t>
              </a:r>
              <a:r>
                <a:rPr lang="fr-FR" b="1" dirty="0" err="1" smtClean="0">
                  <a:solidFill>
                    <a:schemeClr val="bg1"/>
                  </a:solidFill>
                </a:rPr>
                <a:t>be</a:t>
              </a:r>
              <a:r>
                <a:rPr lang="fr-FR" b="1" dirty="0" smtClean="0">
                  <a:solidFill>
                    <a:schemeClr val="bg1"/>
                  </a:solidFill>
                </a:rPr>
                <a:t> </a:t>
              </a:r>
              <a:r>
                <a:rPr lang="fr-FR" b="1" dirty="0" err="1" smtClean="0">
                  <a:solidFill>
                    <a:schemeClr val="bg1"/>
                  </a:solidFill>
                </a:rPr>
                <a:t>kept</a:t>
              </a:r>
              <a:endParaRPr lang="fr-FR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31" name="ZoneTexte 30"/>
            <p:cNvSpPr txBox="1"/>
            <p:nvPr/>
          </p:nvSpPr>
          <p:spPr>
            <a:xfrm>
              <a:off x="1395369" y="1858941"/>
              <a:ext cx="57740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4000" dirty="0" smtClean="0">
                  <a:solidFill>
                    <a:schemeClr val="bg1"/>
                  </a:solidFill>
                  <a:latin typeface="Wingdings 2" pitchFamily="18" charset="2"/>
                </a:rPr>
                <a:t>P</a:t>
              </a:r>
              <a:endParaRPr lang="fr-FR" sz="4000" dirty="0">
                <a:solidFill>
                  <a:schemeClr val="bg1"/>
                </a:solidFill>
                <a:latin typeface="Wingdings 2" pitchFamily="18" charset="2"/>
              </a:endParaRPr>
            </a:p>
          </p:txBody>
        </p:sp>
      </p:grpSp>
      <p:grpSp>
        <p:nvGrpSpPr>
          <p:cNvPr id="32" name="Groupe 14"/>
          <p:cNvGrpSpPr/>
          <p:nvPr/>
        </p:nvGrpSpPr>
        <p:grpSpPr>
          <a:xfrm>
            <a:off x="299979" y="1931967"/>
            <a:ext cx="2311041" cy="400110"/>
            <a:chOff x="592083" y="1493811"/>
            <a:chExt cx="2311041" cy="400110"/>
          </a:xfrm>
        </p:grpSpPr>
        <p:sp>
          <p:nvSpPr>
            <p:cNvPr id="33" name="ZoneTexte 32"/>
            <p:cNvSpPr txBox="1"/>
            <p:nvPr/>
          </p:nvSpPr>
          <p:spPr>
            <a:xfrm>
              <a:off x="1030239" y="1493811"/>
              <a:ext cx="187288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fr-FR" b="1" dirty="0" err="1" smtClean="0">
                  <a:solidFill>
                    <a:schemeClr val="bg1"/>
                  </a:solidFill>
                </a:rPr>
                <a:t>Work</a:t>
              </a:r>
              <a:r>
                <a:rPr lang="fr-FR" b="1" dirty="0" smtClean="0">
                  <a:solidFill>
                    <a:schemeClr val="bg1"/>
                  </a:solidFill>
                </a:rPr>
                <a:t> packages</a:t>
              </a:r>
            </a:p>
          </p:txBody>
        </p:sp>
        <p:sp>
          <p:nvSpPr>
            <p:cNvPr id="34" name="Étoile à 4 branches 33"/>
            <p:cNvSpPr/>
            <p:nvPr/>
          </p:nvSpPr>
          <p:spPr bwMode="auto">
            <a:xfrm>
              <a:off x="592083" y="1530324"/>
              <a:ext cx="328617" cy="328617"/>
            </a:xfrm>
            <a:prstGeom prst="star4">
              <a:avLst/>
            </a:prstGeom>
            <a:solidFill>
              <a:srgbClr val="FFFF00">
                <a:alpha val="67000"/>
              </a:srgbClr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1249317" y="2625714"/>
            <a:ext cx="789468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b="1" dirty="0" smtClean="0">
                <a:solidFill>
                  <a:schemeClr val="bg1"/>
                </a:solidFill>
              </a:rPr>
              <a:t>« Specific » technical WP s should be still examine and fulfill guidelines</a:t>
            </a:r>
          </a:p>
          <a:p>
            <a:pPr algn="l"/>
            <a:r>
              <a:rPr lang="en-US" b="1" dirty="0" smtClean="0">
                <a:solidFill>
                  <a:schemeClr val="bg1"/>
                </a:solidFill>
              </a:rPr>
              <a:t>i.e. improve/develop  critical  R&amp;D infrastructures and/or be useful to</a:t>
            </a:r>
          </a:p>
          <a:p>
            <a:pPr algn="l"/>
            <a:r>
              <a:rPr lang="en-US" b="1" dirty="0" smtClean="0">
                <a:solidFill>
                  <a:schemeClr val="bg1"/>
                </a:solidFill>
              </a:rPr>
              <a:t>non-particle physics projects</a:t>
            </a:r>
          </a:p>
        </p:txBody>
      </p:sp>
      <p:sp>
        <p:nvSpPr>
          <p:cNvPr id="36" name="ZoneTexte 35"/>
          <p:cNvSpPr txBox="1"/>
          <p:nvPr/>
        </p:nvSpPr>
        <p:spPr>
          <a:xfrm>
            <a:off x="1285830" y="3684591"/>
            <a:ext cx="461004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Final </a:t>
            </a:r>
            <a:r>
              <a:rPr lang="fr-FR" sz="2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decision</a:t>
            </a:r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</a:t>
            </a:r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on WP7 to WP10</a:t>
            </a:r>
          </a:p>
        </p:txBody>
      </p:sp>
      <p:pic>
        <p:nvPicPr>
          <p:cNvPr id="37" name="Picture 8" descr="Fichier:Skull and crossbones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648" y="3611565"/>
            <a:ext cx="511182" cy="511182"/>
          </a:xfrm>
          <a:prstGeom prst="rect">
            <a:avLst/>
          </a:prstGeom>
          <a:noFill/>
        </p:spPr>
      </p:pic>
      <p:sp>
        <p:nvSpPr>
          <p:cNvPr id="38" name="ZoneTexte 37"/>
          <p:cNvSpPr txBox="1"/>
          <p:nvPr/>
        </p:nvSpPr>
        <p:spPr>
          <a:xfrm>
            <a:off x="1176291" y="4451364"/>
            <a:ext cx="74304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dirty="0" smtClean="0">
                <a:solidFill>
                  <a:schemeClr val="bg1"/>
                </a:solidFill>
              </a:rPr>
              <a:t>Partial </a:t>
            </a:r>
            <a:r>
              <a:rPr lang="fr-FR" b="1" dirty="0" err="1" smtClean="0">
                <a:solidFill>
                  <a:schemeClr val="bg1"/>
                </a:solidFill>
              </a:rPr>
              <a:t>Feeback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only</a:t>
            </a:r>
            <a:r>
              <a:rPr lang="fr-FR" b="1" dirty="0" smtClean="0">
                <a:solidFill>
                  <a:schemeClr val="bg1"/>
                </a:solidFill>
              </a:rPr>
              <a:t>; </a:t>
            </a:r>
            <a:r>
              <a:rPr lang="fr-FR" b="1" dirty="0" err="1" smtClean="0">
                <a:solidFill>
                  <a:schemeClr val="bg1"/>
                </a:solidFill>
              </a:rPr>
              <a:t>from</a:t>
            </a:r>
            <a:endParaRPr lang="fr-FR" b="1" dirty="0" smtClean="0">
              <a:solidFill>
                <a:schemeClr val="bg1"/>
              </a:solidFill>
            </a:endParaRPr>
          </a:p>
          <a:p>
            <a:pPr algn="l"/>
            <a:r>
              <a:rPr lang="fr-FR" b="1" dirty="0" err="1" smtClean="0">
                <a:solidFill>
                  <a:schemeClr val="bg1"/>
                </a:solidFill>
              </a:rPr>
              <a:t>Scandinavia</a:t>
            </a:r>
            <a:r>
              <a:rPr lang="fr-FR" b="1" dirty="0" smtClean="0">
                <a:solidFill>
                  <a:schemeClr val="bg1"/>
                </a:solidFill>
              </a:rPr>
              <a:t>:  Lund, Stockholm, Oslo, Helsinki, Jyväskylä, Aarhus</a:t>
            </a:r>
          </a:p>
          <a:p>
            <a:pPr algn="l"/>
            <a:r>
              <a:rPr lang="fr-FR" b="1" dirty="0" smtClean="0">
                <a:solidFill>
                  <a:schemeClr val="bg1"/>
                </a:solidFill>
              </a:rPr>
              <a:t>France:  Soleil, GANIL, 2 </a:t>
            </a:r>
            <a:r>
              <a:rPr lang="fr-FR" b="1" dirty="0" err="1" smtClean="0">
                <a:solidFill>
                  <a:schemeClr val="bg1"/>
                </a:solidFill>
              </a:rPr>
              <a:t>Greek</a:t>
            </a:r>
            <a:r>
              <a:rPr lang="fr-FR" b="1" dirty="0" smtClean="0">
                <a:solidFill>
                  <a:schemeClr val="bg1"/>
                </a:solidFill>
              </a:rPr>
              <a:t> Uni. </a:t>
            </a:r>
            <a:r>
              <a:rPr lang="fr-FR" b="1" dirty="0" err="1" smtClean="0">
                <a:solidFill>
                  <a:schemeClr val="bg1"/>
                </a:solidFill>
              </a:rPr>
              <a:t>wish</a:t>
            </a:r>
            <a:r>
              <a:rPr lang="fr-FR" b="1" dirty="0" smtClean="0">
                <a:solidFill>
                  <a:schemeClr val="bg1"/>
                </a:solidFill>
              </a:rPr>
              <a:t> to </a:t>
            </a:r>
            <a:r>
              <a:rPr lang="fr-FR" b="1" dirty="0" err="1" smtClean="0">
                <a:solidFill>
                  <a:schemeClr val="bg1"/>
                </a:solidFill>
              </a:rPr>
              <a:t>be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associated</a:t>
            </a:r>
            <a:endParaRPr lang="fr-FR" b="1" dirty="0" smtClean="0">
              <a:solidFill>
                <a:schemeClr val="bg1"/>
              </a:solidFill>
            </a:endParaRPr>
          </a:p>
        </p:txBody>
      </p:sp>
      <p:sp>
        <p:nvSpPr>
          <p:cNvPr id="39" name="ZoneTexte 38"/>
          <p:cNvSpPr txBox="1"/>
          <p:nvPr/>
        </p:nvSpPr>
        <p:spPr>
          <a:xfrm>
            <a:off x="665109" y="4414851"/>
            <a:ext cx="5774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 smtClean="0">
                <a:solidFill>
                  <a:schemeClr val="bg1"/>
                </a:solidFill>
                <a:latin typeface="Wingdings 2" pitchFamily="18" charset="2"/>
              </a:rPr>
              <a:t>P</a:t>
            </a:r>
            <a:endParaRPr lang="fr-FR" sz="4000" dirty="0">
              <a:solidFill>
                <a:schemeClr val="bg1"/>
              </a:solidFill>
              <a:latin typeface="Wingdings 2" pitchFamily="18" charset="2"/>
            </a:endParaRPr>
          </a:p>
        </p:txBody>
      </p:sp>
      <p:grpSp>
        <p:nvGrpSpPr>
          <p:cNvPr id="40" name="Groupe 39"/>
          <p:cNvGrpSpPr/>
          <p:nvPr/>
        </p:nvGrpSpPr>
        <p:grpSpPr>
          <a:xfrm>
            <a:off x="299979" y="4086234"/>
            <a:ext cx="8366930" cy="401643"/>
            <a:chOff x="592083" y="2333610"/>
            <a:chExt cx="8366930" cy="401643"/>
          </a:xfrm>
        </p:grpSpPr>
        <p:sp>
          <p:nvSpPr>
            <p:cNvPr id="41" name="ZoneTexte 40"/>
            <p:cNvSpPr txBox="1"/>
            <p:nvPr/>
          </p:nvSpPr>
          <p:spPr>
            <a:xfrm>
              <a:off x="1030239" y="2333610"/>
              <a:ext cx="79287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fr-FR" b="1" dirty="0" err="1" smtClean="0">
                  <a:solidFill>
                    <a:schemeClr val="bg1"/>
                  </a:solidFill>
                </a:rPr>
                <a:t>Contractors</a:t>
              </a:r>
              <a:r>
                <a:rPr lang="fr-FR" b="1" dirty="0" smtClean="0">
                  <a:solidFill>
                    <a:schemeClr val="bg1"/>
                  </a:solidFill>
                </a:rPr>
                <a:t> </a:t>
              </a:r>
              <a:r>
                <a:rPr lang="fr-FR" b="1" dirty="0" err="1" smtClean="0">
                  <a:solidFill>
                    <a:schemeClr val="bg1"/>
                  </a:solidFill>
                </a:rPr>
                <a:t>seeking</a:t>
              </a:r>
              <a:r>
                <a:rPr lang="fr-FR" b="1" dirty="0" smtClean="0">
                  <a:solidFill>
                    <a:schemeClr val="bg1"/>
                  </a:solidFill>
                </a:rPr>
                <a:t> the </a:t>
              </a:r>
              <a:r>
                <a:rPr lang="fr-FR" b="1" dirty="0" err="1" smtClean="0">
                  <a:solidFill>
                    <a:schemeClr val="bg1"/>
                  </a:solidFill>
                </a:rPr>
                <a:t>associated</a:t>
              </a:r>
              <a:r>
                <a:rPr lang="fr-FR" b="1" dirty="0" smtClean="0">
                  <a:solidFill>
                    <a:schemeClr val="bg1"/>
                  </a:solidFill>
                </a:rPr>
                <a:t> </a:t>
              </a:r>
              <a:r>
                <a:rPr lang="fr-FR" b="1" dirty="0" err="1" smtClean="0">
                  <a:solidFill>
                    <a:schemeClr val="bg1"/>
                  </a:solidFill>
                </a:rPr>
                <a:t>labs</a:t>
              </a:r>
              <a:r>
                <a:rPr lang="fr-FR" b="1" dirty="0" smtClean="0">
                  <a:solidFill>
                    <a:schemeClr val="bg1"/>
                  </a:solidFill>
                </a:rPr>
                <a:t>/</a:t>
              </a:r>
              <a:r>
                <a:rPr lang="fr-FR" b="1" dirty="0" err="1" smtClean="0">
                  <a:solidFill>
                    <a:schemeClr val="bg1"/>
                  </a:solidFill>
                </a:rPr>
                <a:t>universities</a:t>
              </a:r>
              <a:r>
                <a:rPr lang="fr-FR" b="1" dirty="0" smtClean="0">
                  <a:solidFill>
                    <a:schemeClr val="bg1"/>
                  </a:solidFill>
                </a:rPr>
                <a:t>/</a:t>
              </a:r>
              <a:r>
                <a:rPr lang="fr-FR" b="1" dirty="0" err="1" smtClean="0">
                  <a:solidFill>
                    <a:schemeClr val="bg1"/>
                  </a:solidFill>
                </a:rPr>
                <a:t>industrial</a:t>
              </a:r>
              <a:r>
                <a:rPr lang="fr-FR" b="1" dirty="0" smtClean="0">
                  <a:solidFill>
                    <a:schemeClr val="bg1"/>
                  </a:solidFill>
                </a:rPr>
                <a:t> </a:t>
              </a:r>
              <a:r>
                <a:rPr lang="fr-FR" b="1" dirty="0" err="1" smtClean="0">
                  <a:solidFill>
                    <a:schemeClr val="bg1"/>
                  </a:solidFill>
                </a:rPr>
                <a:t>partners</a:t>
              </a:r>
              <a:endParaRPr lang="fr-FR" b="1" dirty="0" smtClean="0">
                <a:solidFill>
                  <a:schemeClr val="bg1"/>
                </a:solidFill>
              </a:endParaRPr>
            </a:p>
          </p:txBody>
        </p:sp>
        <p:sp>
          <p:nvSpPr>
            <p:cNvPr id="42" name="Étoile à 4 branches 41"/>
            <p:cNvSpPr/>
            <p:nvPr/>
          </p:nvSpPr>
          <p:spPr bwMode="auto">
            <a:xfrm>
              <a:off x="592083" y="2406636"/>
              <a:ext cx="328617" cy="328617"/>
            </a:xfrm>
            <a:prstGeom prst="star4">
              <a:avLst/>
            </a:prstGeom>
            <a:solidFill>
              <a:srgbClr val="FFFF00">
                <a:alpha val="67000"/>
              </a:srgbClr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  <p:sp>
        <p:nvSpPr>
          <p:cNvPr id="43" name="ZoneTexte 42"/>
          <p:cNvSpPr txBox="1"/>
          <p:nvPr/>
        </p:nvSpPr>
        <p:spPr>
          <a:xfrm>
            <a:off x="1176291" y="5501270"/>
            <a:ext cx="8158003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Should</a:t>
            </a:r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get</a:t>
            </a:r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fr-FR" sz="2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</a:t>
            </a:r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</a:t>
            </a:r>
            <a:r>
              <a:rPr lang="fr-FR" sz="2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associates</a:t>
            </a:r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from</a:t>
            </a:r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all </a:t>
            </a:r>
            <a:r>
              <a:rPr lang="fr-FR" sz="2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Contractors</a:t>
            </a:r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by </a:t>
            </a:r>
            <a:r>
              <a:rPr lang="fr-FR" sz="2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November</a:t>
            </a:r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6th </a:t>
            </a:r>
          </a:p>
          <a:p>
            <a:pPr algn="l"/>
            <a:r>
              <a:rPr lang="fr-FR" b="1" i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(TPB </a:t>
            </a:r>
            <a:r>
              <a:rPr lang="fr-FR" b="1" i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</a:t>
            </a:r>
            <a:r>
              <a:rPr lang="fr-FR" b="1" i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 </a:t>
            </a:r>
            <a:r>
              <a:rPr lang="fr-FR" b="1" dirty="0" err="1" smtClean="0">
                <a:solidFill>
                  <a:schemeClr val="bg1"/>
                </a:solidFill>
              </a:rPr>
              <a:t>with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agreed</a:t>
            </a:r>
            <a:r>
              <a:rPr lang="fr-FR" b="1" dirty="0" smtClean="0">
                <a:solidFill>
                  <a:schemeClr val="bg1"/>
                </a:solidFill>
              </a:rPr>
              <a:t> contact </a:t>
            </a:r>
            <a:r>
              <a:rPr lang="fr-FR" b="1" dirty="0" err="1" smtClean="0">
                <a:solidFill>
                  <a:schemeClr val="bg1"/>
                </a:solidFill>
              </a:rPr>
              <a:t>names</a:t>
            </a:r>
            <a:r>
              <a:rPr lang="fr-FR" b="1" dirty="0" smtClean="0">
                <a:solidFill>
                  <a:schemeClr val="bg1"/>
                </a:solidFill>
              </a:rPr>
              <a:t> and main WP </a:t>
            </a:r>
            <a:r>
              <a:rPr lang="fr-FR" b="1" dirty="0" err="1" smtClean="0">
                <a:solidFill>
                  <a:schemeClr val="bg1"/>
                </a:solidFill>
              </a:rPr>
              <a:t>interest</a:t>
            </a:r>
            <a:r>
              <a:rPr lang="fr-FR" b="1" dirty="0" smtClean="0">
                <a:solidFill>
                  <a:schemeClr val="bg1"/>
                </a:solidFill>
              </a:rPr>
              <a:t>  </a:t>
            </a:r>
          </a:p>
          <a:p>
            <a:pPr algn="l"/>
            <a:r>
              <a:rPr lang="fr-FR" b="1" dirty="0" smtClean="0">
                <a:solidFill>
                  <a:schemeClr val="bg1"/>
                </a:solidFill>
              </a:rPr>
              <a:t>to </a:t>
            </a:r>
            <a:r>
              <a:rPr lang="fr-FR" b="1" dirty="0" err="1" smtClean="0">
                <a:solidFill>
                  <a:schemeClr val="bg1"/>
                </a:solidFill>
              </a:rPr>
              <a:t>establish</a:t>
            </a:r>
            <a:r>
              <a:rPr lang="fr-FR" b="1" dirty="0" smtClean="0">
                <a:solidFill>
                  <a:schemeClr val="bg1"/>
                </a:solidFill>
              </a:rPr>
              <a:t> an initial </a:t>
            </a:r>
            <a:r>
              <a:rPr lang="fr-FR" b="1" dirty="0" err="1" smtClean="0">
                <a:solidFill>
                  <a:schemeClr val="bg1"/>
                </a:solidFill>
              </a:rPr>
              <a:t>list</a:t>
            </a:r>
            <a:r>
              <a:rPr lang="fr-FR" b="1" dirty="0" smtClean="0">
                <a:solidFill>
                  <a:schemeClr val="bg1"/>
                </a:solidFill>
              </a:rPr>
              <a:t> in the </a:t>
            </a:r>
            <a:r>
              <a:rPr lang="fr-FR" b="1" dirty="0" err="1" smtClean="0">
                <a:solidFill>
                  <a:schemeClr val="bg1"/>
                </a:solidFill>
              </a:rPr>
              <a:t>proposal</a:t>
            </a:r>
            <a:r>
              <a:rPr lang="fr-FR" b="1" dirty="0" smtClean="0">
                <a:solidFill>
                  <a:schemeClr val="bg1"/>
                </a:solidFill>
              </a:rPr>
              <a:t>. </a:t>
            </a:r>
          </a:p>
          <a:p>
            <a:pPr algn="l"/>
            <a:r>
              <a:rPr lang="fr-FR" b="1" i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Proposal</a:t>
            </a:r>
            <a:r>
              <a:rPr lang="fr-FR" b="1" i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State </a:t>
            </a:r>
            <a:r>
              <a:rPr lang="fr-FR" b="1" i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that</a:t>
            </a:r>
            <a:r>
              <a:rPr lang="fr-FR" b="1" i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i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</a:t>
            </a:r>
            <a:r>
              <a:rPr lang="fr-FR" b="1" i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i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</a:t>
            </a:r>
            <a:r>
              <a:rPr lang="fr-FR" b="1" i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i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</a:t>
            </a:r>
            <a:r>
              <a:rPr lang="fr-FR" b="1" i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i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updated</a:t>
            </a:r>
            <a:r>
              <a:rPr lang="fr-FR" b="1" i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if the </a:t>
            </a:r>
            <a:r>
              <a:rPr lang="fr-FR" b="1" i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proposal</a:t>
            </a:r>
            <a:r>
              <a:rPr lang="fr-FR" b="1" i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i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</a:t>
            </a:r>
            <a:r>
              <a:rPr lang="fr-FR" b="1" i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i="1" dirty="0" err="1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accepted</a:t>
            </a:r>
            <a:endParaRPr lang="fr-FR" b="1" i="1" dirty="0" smtClean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4" name="Picture 4" descr="http://z.about.com/d/chemistry/1/0/X/h/genericwarni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0778" y="5537783"/>
            <a:ext cx="416401" cy="36513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4"/>
          <p:cNvSpPr txBox="1">
            <a:spLocks noChangeArrowheads="1"/>
          </p:cNvSpPr>
          <p:nvPr/>
        </p:nvSpPr>
        <p:spPr bwMode="auto">
          <a:xfrm>
            <a:off x="2594141" y="33291"/>
            <a:ext cx="3344762" cy="1077218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Action items from</a:t>
            </a:r>
          </a:p>
          <a:p>
            <a:r>
              <a:rPr lang="en-US" sz="32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September 2</a:t>
            </a:r>
            <a:r>
              <a:rPr lang="en-US" sz="3200" b="1" baseline="30000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nd</a:t>
            </a:r>
            <a:r>
              <a:rPr lang="en-US" sz="32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5" name="Tableau 24"/>
          <p:cNvGraphicFramePr>
            <a:graphicFrameLocks noGrp="1"/>
          </p:cNvGraphicFramePr>
          <p:nvPr/>
        </p:nvGraphicFramePr>
        <p:xfrm>
          <a:off x="-2" y="2041506"/>
          <a:ext cx="9144001" cy="3051186"/>
        </p:xfrm>
        <a:graphic>
          <a:graphicData uri="http://schemas.openxmlformats.org/drawingml/2006/table">
            <a:tbl>
              <a:tblPr/>
              <a:tblGrid>
                <a:gridCol w="1979579"/>
                <a:gridCol w="730260"/>
                <a:gridCol w="5634117"/>
                <a:gridCol w="800045"/>
              </a:tblGrid>
              <a:tr h="9785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Organisation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(Name, city, country)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2163" marR="421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Short Name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2163" marR="421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Short description (i.e. fields of excellence) and specific roles in the consortium</a:t>
                      </a:r>
                      <a:endParaRPr lang="fr-FR" sz="18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163" marR="421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800" dirty="0" err="1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Affiliated</a:t>
                      </a:r>
                      <a:r>
                        <a:rPr lang="fr-FR" sz="18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to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2163" marR="421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9785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Helsinki Institute of Physics</a:t>
                      </a:r>
                      <a:r>
                        <a:rPr lang="en-GB" sz="18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, </a:t>
                      </a:r>
                      <a:r>
                        <a:rPr lang="en-GB" sz="1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Helsinki, Finland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2163" marR="421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8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HIP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2163" marR="421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800" b="1" i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Fields </a:t>
                      </a:r>
                      <a:r>
                        <a:rPr lang="en-GB" sz="1800" b="1" i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of excellence</a:t>
                      </a:r>
                      <a:r>
                        <a:rPr lang="en-GB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: Beam diagnostics tools and instrumentation. HEPH is assisted by a consortium of Finnish institutes and industry with expertise in RF measurements, automation and vacuum related mechanics and welding.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1" dirty="0">
                          <a:latin typeface="Arial" pitchFamily="34" charset="0"/>
                          <a:cs typeface="Arial" pitchFamily="34" charset="0"/>
                        </a:rPr>
                        <a:t>Specific </a:t>
                      </a:r>
                      <a:r>
                        <a:rPr lang="en-GB" sz="1800" b="1" i="1" dirty="0" smtClean="0">
                          <a:latin typeface="Arial" pitchFamily="34" charset="0"/>
                          <a:cs typeface="Arial" pitchFamily="34" charset="0"/>
                        </a:rPr>
                        <a:t>contribution</a:t>
                      </a:r>
                      <a:r>
                        <a:rPr lang="en-GB" sz="1800" b="0" dirty="0" smtClean="0">
                          <a:latin typeface="Arial" pitchFamily="34" charset="0"/>
                          <a:cs typeface="Arial" pitchFamily="34" charset="0"/>
                        </a:rPr>
                        <a:t> to:</a:t>
                      </a:r>
                      <a:r>
                        <a:rPr lang="en-GB" sz="1800" b="1" dirty="0">
                          <a:latin typeface="Arial" pitchFamily="34" charset="0"/>
                          <a:cs typeface="Arial" pitchFamily="34" charset="0"/>
                        </a:rPr>
                        <a:t>	</a:t>
                      </a:r>
                      <a:r>
                        <a:rPr lang="en-GB" sz="1800" b="1" dirty="0" smtClean="0">
                          <a:latin typeface="Arial" pitchFamily="34" charset="0"/>
                          <a:cs typeface="Arial" pitchFamily="34" charset="0"/>
                        </a:rPr>
                        <a:t>WP6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latin typeface="Arial" pitchFamily="34" charset="0"/>
                          <a:cs typeface="Arial" pitchFamily="34" charset="0"/>
                        </a:rPr>
                        <a:t>Contact</a:t>
                      </a:r>
                      <a:r>
                        <a:rPr lang="en-GB" sz="1800" b="1" baseline="0" dirty="0" smtClean="0">
                          <a:latin typeface="Arial" pitchFamily="34" charset="0"/>
                          <a:cs typeface="Arial" pitchFamily="34" charset="0"/>
                        </a:rPr>
                        <a:t> Name: -------------</a:t>
                      </a:r>
                      <a:endParaRPr lang="fr-FR" sz="18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163" marR="421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UPP</a:t>
                      </a:r>
                      <a:endParaRPr lang="fr-FR" sz="18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2163" marR="421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0" y="5145110"/>
          <a:ext cx="9144002" cy="1524000"/>
        </p:xfrm>
        <a:graphic>
          <a:graphicData uri="http://schemas.openxmlformats.org/drawingml/2006/table">
            <a:tbl>
              <a:tblPr/>
              <a:tblGrid>
                <a:gridCol w="1979577"/>
                <a:gridCol w="730260"/>
                <a:gridCol w="5659515"/>
                <a:gridCol w="774650"/>
              </a:tblGrid>
              <a:tr h="13874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SN" sz="18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E2V </a:t>
                      </a:r>
                      <a:r>
                        <a:rPr lang="fr-SN" sz="18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Technologies Ltd,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8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Chelmsford, UK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2163" marR="421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800" b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E2V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2163" marR="421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b="1" i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Fields of excellence</a:t>
                      </a:r>
                      <a:r>
                        <a:rPr lang="en-GB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: Design and manufacture of RF, microwave and switching devices, sensors, power supplies, etc.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b="1" i="1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Specific </a:t>
                      </a:r>
                      <a:r>
                        <a:rPr lang="en-GB" sz="1800" b="1" i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contribution</a:t>
                      </a:r>
                      <a:r>
                        <a:rPr lang="en-GB" sz="18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to:</a:t>
                      </a:r>
                      <a:r>
                        <a:rPr lang="en-GB" sz="18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	</a:t>
                      </a:r>
                      <a:r>
                        <a:rPr lang="en-GB" sz="18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WP6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Contact Name: --------------</a:t>
                      </a:r>
                      <a:endParaRPr lang="fr-FR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2163" marR="421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800" b="1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STFC</a:t>
                      </a:r>
                      <a:endParaRPr lang="fr-FR" sz="18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2163" marR="421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190440" y="1274733"/>
            <a:ext cx="59634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Proposed</a:t>
            </a:r>
            <a:r>
              <a:rPr lang="fr-F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format for </a:t>
            </a:r>
            <a:r>
              <a:rPr lang="fr-FR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fr-F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of </a:t>
            </a:r>
            <a:r>
              <a:rPr lang="fr-FR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associated</a:t>
            </a:r>
            <a:r>
              <a:rPr lang="fr-F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partners</a:t>
            </a:r>
            <a:r>
              <a:rPr lang="fr-F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l"/>
            <a:r>
              <a:rPr lang="fr-FR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Examples</a:t>
            </a:r>
            <a:r>
              <a:rPr lang="fr-FR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endParaRPr lang="fr-FR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4"/>
          <p:cNvSpPr txBox="1">
            <a:spLocks noChangeArrowheads="1"/>
          </p:cNvSpPr>
          <p:nvPr/>
        </p:nvSpPr>
        <p:spPr bwMode="auto">
          <a:xfrm>
            <a:off x="2180567" y="33291"/>
            <a:ext cx="4171912" cy="1077218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Action items from</a:t>
            </a:r>
          </a:p>
          <a:p>
            <a:r>
              <a:rPr lang="en-US" sz="32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September 2</a:t>
            </a:r>
            <a:r>
              <a:rPr lang="en-US" sz="3200" b="1" baseline="30000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nd</a:t>
            </a:r>
            <a:r>
              <a:rPr lang="en-US" sz="32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(cont’d)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8" name="Tableau 27"/>
          <p:cNvGraphicFramePr>
            <a:graphicFrameLocks noGrp="1"/>
          </p:cNvGraphicFramePr>
          <p:nvPr/>
        </p:nvGraphicFramePr>
        <p:xfrm>
          <a:off x="226953" y="1420785"/>
          <a:ext cx="8726608" cy="3640129"/>
        </p:xfrm>
        <a:graphic>
          <a:graphicData uri="http://schemas.openxmlformats.org/drawingml/2006/table">
            <a:tbl>
              <a:tblPr/>
              <a:tblGrid>
                <a:gridCol w="1776912"/>
                <a:gridCol w="3919117"/>
                <a:gridCol w="1752624"/>
                <a:gridCol w="1277955"/>
              </a:tblGrid>
              <a:tr h="2727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Number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Organization Name</a:t>
                      </a:r>
                      <a:endParaRPr lang="fr-FR" sz="1600" b="1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Country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b="1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Cost</a:t>
                      </a:r>
                      <a:r>
                        <a:rPr lang="fr-FR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model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5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(coordinator)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CEA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France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b="1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actual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5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fr-FR" sz="1600" b="1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CERN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International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60%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8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  <a:endParaRPr lang="fr-FR" sz="1600" b="1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CNRS/IN2P3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France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60%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</a:t>
                      </a:r>
                      <a:endParaRPr lang="fr-FR" sz="1600" b="1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CIEMAT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Spain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b="1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actual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4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</a:t>
                      </a:r>
                      <a:endParaRPr lang="fr-FR" sz="1600" b="1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DESY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Germany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60%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6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</a:t>
                      </a:r>
                      <a:endParaRPr lang="fr-FR" sz="1600" b="1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GSI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Germany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b="1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actual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6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</a:t>
                      </a:r>
                      <a:endParaRPr lang="fr-FR" sz="1600" b="1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INFN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Italy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60%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</a:t>
                      </a:r>
                      <a:endParaRPr lang="fr-FR" sz="1600" b="1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PSI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Switzerland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20%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4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9</a:t>
                      </a:r>
                      <a:endParaRPr lang="fr-FR" sz="1600" b="1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STFC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UK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b="1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actual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</a:t>
                      </a:r>
                      <a:endParaRPr lang="fr-FR" sz="1600" b="1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Uppsala </a:t>
                      </a:r>
                      <a:r>
                        <a:rPr lang="en-US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Uni. (rep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 Scand. Consortium)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Sweden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60%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29" name="Groupe 28"/>
          <p:cNvGrpSpPr/>
          <p:nvPr/>
        </p:nvGrpSpPr>
        <p:grpSpPr>
          <a:xfrm>
            <a:off x="299979" y="5254650"/>
            <a:ext cx="8544042" cy="401643"/>
            <a:chOff x="592083" y="4414851"/>
            <a:chExt cx="8734210" cy="401643"/>
          </a:xfrm>
        </p:grpSpPr>
        <p:sp>
          <p:nvSpPr>
            <p:cNvPr id="30" name="ZoneTexte 29"/>
            <p:cNvSpPr txBox="1"/>
            <p:nvPr/>
          </p:nvSpPr>
          <p:spPr>
            <a:xfrm>
              <a:off x="1030239" y="4414851"/>
              <a:ext cx="829605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fr-FR" b="1" dirty="0" smtClean="0">
                  <a:solidFill>
                    <a:schemeClr val="bg1"/>
                  </a:solidFill>
                </a:rPr>
                <a:t>Investigation of one </a:t>
              </a:r>
              <a:r>
                <a:rPr lang="fr-FR" b="1" dirty="0" err="1" smtClean="0">
                  <a:solidFill>
                    <a:schemeClr val="bg1"/>
                  </a:solidFill>
                </a:rPr>
                <a:t>Polish</a:t>
              </a:r>
              <a:r>
                <a:rPr lang="fr-FR" b="1" dirty="0" smtClean="0">
                  <a:solidFill>
                    <a:schemeClr val="bg1"/>
                  </a:solidFill>
                </a:rPr>
                <a:t> participant (as entry point  for a consortium)</a:t>
              </a:r>
            </a:p>
          </p:txBody>
        </p:sp>
        <p:sp>
          <p:nvSpPr>
            <p:cNvPr id="31" name="Étoile à 4 branches 30"/>
            <p:cNvSpPr/>
            <p:nvPr/>
          </p:nvSpPr>
          <p:spPr bwMode="auto">
            <a:xfrm>
              <a:off x="592083" y="4487877"/>
              <a:ext cx="328617" cy="328617"/>
            </a:xfrm>
            <a:prstGeom prst="star4">
              <a:avLst/>
            </a:prstGeom>
            <a:solidFill>
              <a:srgbClr val="FFFF00">
                <a:alpha val="67000"/>
              </a:srgbClr>
            </a:solidFill>
            <a:ln w="9525" cap="flat" cmpd="sng" algn="ctr">
              <a:solidFill>
                <a:schemeClr val="hlink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0000" tIns="46800" rIns="90000" bIns="4680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  <p:grpSp>
        <p:nvGrpSpPr>
          <p:cNvPr id="32" name="Groupe 31"/>
          <p:cNvGrpSpPr/>
          <p:nvPr/>
        </p:nvGrpSpPr>
        <p:grpSpPr>
          <a:xfrm>
            <a:off x="774648" y="5605641"/>
            <a:ext cx="8231501" cy="707886"/>
            <a:chOff x="1395369" y="1858941"/>
            <a:chExt cx="8231501" cy="707886"/>
          </a:xfrm>
        </p:grpSpPr>
        <p:sp>
          <p:nvSpPr>
            <p:cNvPr id="33" name="ZoneTexte 32"/>
            <p:cNvSpPr txBox="1"/>
            <p:nvPr/>
          </p:nvSpPr>
          <p:spPr>
            <a:xfrm>
              <a:off x="1906551" y="1968480"/>
              <a:ext cx="772031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fr-FR" b="1" dirty="0" smtClean="0">
                  <a:solidFill>
                    <a:schemeClr val="bg1"/>
                  </a:solidFill>
                </a:rPr>
                <a:t>On-</a:t>
              </a:r>
              <a:r>
                <a:rPr lang="fr-FR" b="1" dirty="0" err="1" smtClean="0">
                  <a:solidFill>
                    <a:schemeClr val="bg1"/>
                  </a:solidFill>
                </a:rPr>
                <a:t>going</a:t>
              </a:r>
              <a:r>
                <a:rPr lang="fr-FR" b="1" dirty="0" smtClean="0">
                  <a:solidFill>
                    <a:schemeClr val="bg1"/>
                  </a:solidFill>
                </a:rPr>
                <a:t> discussions </a:t>
              </a:r>
              <a:r>
                <a:rPr lang="fr-FR" b="1" dirty="0" err="1" smtClean="0">
                  <a:solidFill>
                    <a:schemeClr val="bg1"/>
                  </a:solidFill>
                </a:rPr>
                <a:t>involving</a:t>
              </a:r>
              <a:r>
                <a:rPr lang="fr-FR" b="1" dirty="0" smtClean="0">
                  <a:solidFill>
                    <a:schemeClr val="bg1"/>
                  </a:solidFill>
                </a:rPr>
                <a:t> Krakow, </a:t>
              </a:r>
              <a:r>
                <a:rPr lang="fr-FR" b="1" dirty="0" err="1" smtClean="0">
                  <a:solidFill>
                    <a:schemeClr val="bg1"/>
                  </a:solidFill>
                </a:rPr>
                <a:t>Warsaw</a:t>
              </a:r>
              <a:r>
                <a:rPr lang="fr-FR" b="1" dirty="0" smtClean="0">
                  <a:solidFill>
                    <a:schemeClr val="bg1"/>
                  </a:solidFill>
                </a:rPr>
                <a:t>, Wroclaw and Lodz</a:t>
              </a:r>
            </a:p>
          </p:txBody>
        </p:sp>
        <p:sp>
          <p:nvSpPr>
            <p:cNvPr id="34" name="ZoneTexte 33"/>
            <p:cNvSpPr txBox="1"/>
            <p:nvPr/>
          </p:nvSpPr>
          <p:spPr>
            <a:xfrm>
              <a:off x="1395369" y="1858941"/>
              <a:ext cx="57740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4000" dirty="0" smtClean="0">
                  <a:solidFill>
                    <a:schemeClr val="bg1"/>
                  </a:solidFill>
                  <a:latin typeface="Wingdings 2" pitchFamily="18" charset="2"/>
                </a:rPr>
                <a:t>P</a:t>
              </a:r>
              <a:endParaRPr lang="fr-FR" sz="4000" dirty="0">
                <a:solidFill>
                  <a:schemeClr val="bg1"/>
                </a:solidFill>
                <a:latin typeface="Wingdings 2" pitchFamily="18" charset="2"/>
              </a:endParaRPr>
            </a:p>
          </p:txBody>
        </p:sp>
      </p:grpSp>
      <p:pic>
        <p:nvPicPr>
          <p:cNvPr id="35" name="Picture 4" descr="http://z.about.com/d/chemistry/1/0/X/h/genericwarn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1161" y="6240501"/>
            <a:ext cx="416401" cy="365130"/>
          </a:xfrm>
          <a:prstGeom prst="rect">
            <a:avLst/>
          </a:prstGeom>
          <a:noFill/>
        </p:spPr>
      </p:pic>
      <p:sp>
        <p:nvSpPr>
          <p:cNvPr id="36" name="Rectangle 35"/>
          <p:cNvSpPr/>
          <p:nvPr/>
        </p:nvSpPr>
        <p:spPr>
          <a:xfrm>
            <a:off x="1358856" y="6240501"/>
            <a:ext cx="752167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fr-FR" sz="2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Advise</a:t>
            </a:r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needed</a:t>
            </a:r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from</a:t>
            </a:r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TPB on </a:t>
            </a:r>
            <a:r>
              <a:rPr lang="fr-FR" sz="2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whether</a:t>
            </a:r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should</a:t>
            </a:r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</a:t>
            </a:r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included</a:t>
            </a:r>
            <a:r>
              <a:rPr lang="fr-FR" sz="2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69358" y="142830"/>
            <a:ext cx="2800768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Organization</a:t>
            </a:r>
            <a:endParaRPr lang="fr-FR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26953" y="1092168"/>
            <a:ext cx="86398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General structure (approved by the TPB and the CERN council)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46031" y="5619780"/>
            <a:ext cx="86019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dirty="0" smtClean="0">
                <a:solidFill>
                  <a:schemeClr val="bg1"/>
                </a:solidFill>
              </a:rPr>
              <a:t>My cost estimate of </a:t>
            </a:r>
            <a:r>
              <a:rPr lang="en-US" sz="2400" dirty="0" smtClean="0">
                <a:solidFill>
                  <a:schemeClr val="bg1"/>
                </a:solidFill>
                <a:latin typeface="Albertus MT" pitchFamily="18" charset="0"/>
              </a:rPr>
              <a:t>TIARA-PP </a:t>
            </a:r>
            <a:r>
              <a:rPr lang="en-US" sz="2400" dirty="0" smtClean="0">
                <a:solidFill>
                  <a:schemeClr val="bg1"/>
                </a:solidFill>
                <a:latin typeface="+mj-lt"/>
              </a:rPr>
              <a:t>is 10</a:t>
            </a:r>
            <a:r>
              <a:rPr lang="en-US" sz="2400" dirty="0" smtClean="0">
                <a:solidFill>
                  <a:schemeClr val="bg1"/>
                </a:solidFill>
                <a:latin typeface="+mj-lt"/>
                <a:ea typeface="MS Mincho" pitchFamily="49" charset="-128"/>
              </a:rPr>
              <a:t> </a:t>
            </a:r>
            <a:r>
              <a:rPr lang="en-US" sz="2400" dirty="0" smtClean="0">
                <a:solidFill>
                  <a:schemeClr val="bg1"/>
                </a:solidFill>
                <a:latin typeface="+mj-lt"/>
              </a:rPr>
              <a:t> +- 2 M€</a:t>
            </a:r>
          </a:p>
          <a:p>
            <a:pPr algn="l"/>
            <a:r>
              <a:rPr lang="en-US" sz="2400" dirty="0" smtClean="0">
                <a:solidFill>
                  <a:schemeClr val="bg1"/>
                </a:solidFill>
              </a:rPr>
              <a:t>Maximum EC contribution: </a:t>
            </a:r>
            <a:r>
              <a:rPr lang="en-US" sz="2400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6M€</a:t>
            </a:r>
            <a:r>
              <a:rPr lang="en-U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What should TIARA-PP request ?</a:t>
            </a:r>
          </a:p>
          <a:p>
            <a:pPr algn="l"/>
            <a:r>
              <a:rPr lang="en-U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Proposal :  WP1-6 :WP7-n = </a:t>
            </a: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75% :25% = 4.5:1.5 M€</a:t>
            </a:r>
            <a:endParaRPr lang="en-US" sz="24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37" name="Picture 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031" y="1566837"/>
            <a:ext cx="82677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417394" y="5645788"/>
            <a:ext cx="725821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WP1:	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Management of the consortium</a:t>
            </a:r>
            <a:r>
              <a:rPr kumimoji="0" lang="en-US" sz="1800" b="1" i="1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(MGT)</a:t>
            </a:r>
            <a:endParaRPr lang="en-US" sz="1800" i="1" u="sng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Objective: Organization of the Preparatory Phase</a:t>
            </a: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work,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Dissemination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and outreach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229560" y="76505"/>
            <a:ext cx="3906839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Organization </a:t>
            </a:r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226953" y="1165194"/>
            <a:ext cx="72697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In PP guidelines,  there are different types of WP:</a:t>
            </a:r>
          </a:p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MGT, COOR, SUPP, RTD (implications are financial)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409518" y="2589201"/>
            <a:ext cx="7100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MGT: 	</a:t>
            </a: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100% of costs (direct + indirect full or flat rate)</a:t>
            </a:r>
            <a:endParaRPr lang="en-US" sz="24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409518" y="3222926"/>
            <a:ext cx="80409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COORD, SUPP: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100% of costs (direct + indirect 7% flat rate)</a:t>
            </a:r>
            <a:endParaRPr lang="en-US" sz="24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46031" y="2114532"/>
            <a:ext cx="44278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Cost eligible for reimbursement </a:t>
            </a:r>
            <a:endParaRPr lang="fr-FR" sz="2400" dirty="0"/>
          </a:p>
        </p:txBody>
      </p:sp>
      <p:sp>
        <p:nvSpPr>
          <p:cNvPr id="21" name="ZoneTexte 20"/>
          <p:cNvSpPr txBox="1"/>
          <p:nvPr/>
        </p:nvSpPr>
        <p:spPr>
          <a:xfrm>
            <a:off x="409518" y="3830643"/>
            <a:ext cx="69192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RTD: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75%  of costs (direct + indirect full or flat rate)</a:t>
            </a:r>
            <a:endParaRPr lang="en-US" sz="24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482544" y="4414851"/>
            <a:ext cx="42778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b="1" dirty="0" smtClean="0">
                <a:solidFill>
                  <a:schemeClr val="bg1"/>
                </a:solidFill>
              </a:rPr>
              <a:t>In TIARA,  3 categories of WP 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486996" y="5035572"/>
            <a:ext cx="3443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1. Management of TIARA-PP</a:t>
            </a:r>
            <a:endParaRPr lang="fr-FR" b="1" u="sng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09518" y="2080971"/>
            <a:ext cx="869796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WP2: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Governance of TIARA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Developing governance allow one to involve as many fields as possible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09518" y="2847744"/>
            <a:ext cx="873448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buFontTx/>
              <a:buChar char="•"/>
              <a:tabLst>
                <a:tab pos="1143000" algn="l"/>
              </a:tabLst>
            </a:pPr>
            <a:r>
              <a:rPr kumimoji="0" lang="fr-FR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fr-FR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WP3: </a:t>
            </a:r>
            <a:r>
              <a:rPr kumimoji="0" lang="fr-FR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Accelerator </a:t>
            </a:r>
            <a:r>
              <a:rPr lang="fr-FR" sz="1800" b="1" i="1" u="sng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R&amp;D Infrastructures in Europe</a:t>
            </a:r>
            <a:r>
              <a:rPr lang="fr-FR" sz="1800" b="1" i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  (SUPP)</a:t>
            </a:r>
            <a:endParaRPr kumimoji="0" lang="fr-FR" sz="1800" b="1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algn="just">
              <a:tabLst>
                <a:tab pos="1143000" algn="l"/>
              </a:tabLst>
            </a:pPr>
            <a:r>
              <a:rPr lang="en-US" sz="18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</a:rPr>
              <a:t>Objective: Integrating and optimizing European Infrastructures for accelerator R&amp;D </a:t>
            </a:r>
            <a:endParaRPr lang="fr-FR" sz="1800" dirty="0" smtClean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09518" y="3585557"/>
            <a:ext cx="86249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WP4: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Joint R&amp;D programming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(COORD)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Defining a Joint R&amp;D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Programme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in the field of accelerator science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09518" y="4388843"/>
            <a:ext cx="86249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6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WP5: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Education and Training for accelerator sciences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Promoting education and training for accelerator research in Europe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09518" y="5108598"/>
            <a:ext cx="833283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WP6: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Collaboration with Industry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(SUPP)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0" algn="l"/>
              </a:tabLst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Objective: Investigating how industry can be involved in the programs, projects and actions carried out by TIARA 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36492" y="1347759"/>
            <a:ext cx="28861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2. General TIARA issues</a:t>
            </a:r>
            <a:endParaRPr lang="fr-FR" b="1" u="sng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29560" y="76505"/>
            <a:ext cx="3906839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Organization </a:t>
            </a:r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71853" y="76505"/>
            <a:ext cx="4022255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Organization </a:t>
            </a:r>
            <a:r>
              <a:rPr lang="en-US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36492" y="1347759"/>
            <a:ext cx="42420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b="1" u="sng" dirty="0" smtClean="0">
                <a:solidFill>
                  <a:schemeClr val="bg1"/>
                </a:solidFill>
              </a:rPr>
              <a:t>3. </a:t>
            </a:r>
            <a:r>
              <a:rPr lang="fr-FR" b="1" u="sng" dirty="0" err="1" smtClean="0">
                <a:solidFill>
                  <a:schemeClr val="bg1"/>
                </a:solidFill>
              </a:rPr>
              <a:t>Specific</a:t>
            </a:r>
            <a:r>
              <a:rPr lang="fr-FR" b="1" u="sng" dirty="0" smtClean="0">
                <a:solidFill>
                  <a:schemeClr val="bg1"/>
                </a:solidFill>
              </a:rPr>
              <a:t> R&amp;D infrastructure issues</a:t>
            </a:r>
            <a:endParaRPr lang="fr-FR" b="1" u="sng" dirty="0">
              <a:solidFill>
                <a:schemeClr val="bg1"/>
              </a:solidFill>
            </a:endParaRP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63466" y="2435597"/>
            <a:ext cx="881555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The aim of these WPs is to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imes New Roman" pitchFamily="18" charset="0"/>
              </a:rPr>
              <a:t>identify and organize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the infrastructures and the critical</a:t>
            </a:r>
            <a:r>
              <a:rPr kumimoji="0" lang="en-US" sz="18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 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R&amp;D program needed to develop further some specific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imes New Roman" pitchFamily="18" charset="0"/>
              </a:rPr>
              <a:t>large scale facilities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. It could 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</a:rPr>
              <a:t>include some very limited critical hardware work </a:t>
            </a:r>
            <a:r>
              <a:rPr kumimoji="0" lang="en-US" sz="18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imes New Roman" pitchFamily="18" charset="0"/>
              </a:rPr>
              <a:t>related to the R&amp;D infrastructures.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Indeed, there exist specific and immediate needs for organizing R&amp;D infrastructures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and projects that are important present challenges for TIARA in relation to emerging large 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accelerator facilities. 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The aim of these WPs is to bring the corresponding infrastructures up to date for 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implementing the key R&amp;D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programme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, which is essential</a:t>
            </a:r>
            <a:r>
              <a:rPr kumimoji="0" lang="en-US" sz="18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for the technology 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to reach maturity for the construction of the corresponding large scale facility. 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These work packages will work in close interactions with WP3.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</a:rPr>
              <a:t> 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73005" y="1931967"/>
            <a:ext cx="83328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0" algn="l"/>
              </a:tabLst>
            </a:pPr>
            <a:r>
              <a:rPr kumimoji="0" lang="en-US" sz="1800" b="1" i="0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WP7-WPn: </a:t>
            </a:r>
            <a:r>
              <a:rPr kumimoji="0" lang="en-US" sz="1800" b="1" i="1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Specific R&amp;D</a:t>
            </a:r>
            <a:r>
              <a:rPr kumimoji="0" lang="en-US" sz="1800" b="1" i="1" u="sng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infrastructures</a:t>
            </a:r>
            <a:r>
              <a:rPr kumimoji="0" lang="en-US" sz="1800" b="1" i="1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800" b="1" i="1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</a:rPr>
              <a:t>(RTD)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55570" y="5400702"/>
            <a:ext cx="76758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b="1" dirty="0" smtClean="0">
                <a:solidFill>
                  <a:schemeClr val="bg1"/>
                </a:solidFill>
              </a:rPr>
              <a:t>4 potential  areas related to large scale facilities have been identified:</a:t>
            </a:r>
          </a:p>
          <a:p>
            <a:pPr algn="l"/>
            <a:r>
              <a:rPr lang="en-US" b="1" dirty="0" smtClean="0">
                <a:solidFill>
                  <a:schemeClr val="bg1"/>
                </a:solidFill>
              </a:rPr>
              <a:t>CLIC, intense </a:t>
            </a:r>
            <a:r>
              <a:rPr lang="en-US" b="1" dirty="0" smtClean="0">
                <a:solidFill>
                  <a:schemeClr val="bg1"/>
                </a:solidFill>
                <a:latin typeface="Symbol" pitchFamily="18" charset="2"/>
              </a:rPr>
              <a:t>n-</a:t>
            </a:r>
            <a:r>
              <a:rPr lang="en-US" b="1" dirty="0" smtClean="0">
                <a:solidFill>
                  <a:schemeClr val="bg1"/>
                </a:solidFill>
              </a:rPr>
              <a:t>beam facility, Super-B, EURISOL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92083" y="6077088"/>
            <a:ext cx="75408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Decision to include them depends on their proposal and their coherent</a:t>
            </a:r>
          </a:p>
          <a:p>
            <a:pPr algn="l"/>
            <a:r>
              <a:rPr lang="en-US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integration within the TIARA objective</a:t>
            </a:r>
            <a:endParaRPr lang="en-US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467761" y="1274733"/>
            <a:ext cx="17572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WP-leaders:</a:t>
            </a:r>
            <a:endParaRPr lang="fr-FR" sz="2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431882" y="1749402"/>
            <a:ext cx="492237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dirty="0" smtClean="0">
                <a:solidFill>
                  <a:schemeClr val="bg1"/>
                </a:solidFill>
              </a:rPr>
              <a:t>General </a:t>
            </a:r>
            <a:r>
              <a:rPr lang="fr-FR" sz="2400" dirty="0" err="1" smtClean="0">
                <a:solidFill>
                  <a:schemeClr val="bg1"/>
                </a:solidFill>
              </a:rPr>
              <a:t>WPs</a:t>
            </a:r>
            <a:endParaRPr lang="fr-FR" sz="2400" dirty="0" smtClean="0">
              <a:solidFill>
                <a:schemeClr val="bg1"/>
              </a:solidFill>
            </a:endParaRP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WP2: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R. Aleksan </a:t>
            </a:r>
            <a:r>
              <a:rPr lang="fr-FR" sz="2400" dirty="0" smtClean="0">
                <a:solidFill>
                  <a:schemeClr val="bg1"/>
                </a:solidFill>
              </a:rPr>
              <a:t>(CEA, F)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WP3: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O. Brüning </a:t>
            </a:r>
            <a:r>
              <a:rPr lang="fr-FR" sz="2400" dirty="0" smtClean="0">
                <a:solidFill>
                  <a:schemeClr val="bg1"/>
                </a:solidFill>
              </a:rPr>
              <a:t>(CERN, Int.)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WP4: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F. Cervelli </a:t>
            </a:r>
            <a:r>
              <a:rPr lang="fr-FR" sz="2400" dirty="0" smtClean="0">
                <a:solidFill>
                  <a:schemeClr val="bg1"/>
                </a:solidFill>
              </a:rPr>
              <a:t>(INFN, I)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WP5: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P. Burrows </a:t>
            </a:r>
            <a:r>
              <a:rPr lang="fr-FR" sz="2400" dirty="0" smtClean="0">
                <a:solidFill>
                  <a:schemeClr val="bg1"/>
                </a:solidFill>
              </a:rPr>
              <a:t>(STFC, UK)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WP6: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W. Singer </a:t>
            </a:r>
            <a:r>
              <a:rPr lang="fr-FR" sz="2400" dirty="0" smtClean="0">
                <a:solidFill>
                  <a:schemeClr val="bg1"/>
                </a:solidFill>
              </a:rPr>
              <a:t>(DESY, DE)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1431882" y="4232286"/>
            <a:ext cx="632820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dirty="0" smtClean="0">
                <a:solidFill>
                  <a:schemeClr val="bg1"/>
                </a:solidFill>
              </a:rPr>
              <a:t>Candidate </a:t>
            </a:r>
            <a:r>
              <a:rPr lang="fr-FR" sz="2400" dirty="0" err="1" smtClean="0">
                <a:solidFill>
                  <a:schemeClr val="bg1"/>
                </a:solidFill>
              </a:rPr>
              <a:t>Specific</a:t>
            </a:r>
            <a:r>
              <a:rPr lang="fr-FR" sz="2400" dirty="0" smtClean="0">
                <a:solidFill>
                  <a:schemeClr val="bg1"/>
                </a:solidFill>
              </a:rPr>
              <a:t> </a:t>
            </a:r>
            <a:r>
              <a:rPr lang="fr-FR" sz="2400" dirty="0" err="1" smtClean="0">
                <a:solidFill>
                  <a:schemeClr val="bg1"/>
                </a:solidFill>
              </a:rPr>
              <a:t>WPs</a:t>
            </a:r>
            <a:r>
              <a:rPr lang="fr-FR" sz="2400" dirty="0" smtClean="0">
                <a:solidFill>
                  <a:schemeClr val="bg1"/>
                </a:solidFill>
              </a:rPr>
              <a:t> (</a:t>
            </a:r>
            <a:r>
              <a:rPr lang="fr-FR" sz="2400" dirty="0" err="1" smtClean="0">
                <a:solidFill>
                  <a:schemeClr val="bg1"/>
                </a:solidFill>
              </a:rPr>
              <a:t>proposed</a:t>
            </a:r>
            <a:r>
              <a:rPr lang="fr-FR" sz="2400" dirty="0" smtClean="0">
                <a:solidFill>
                  <a:schemeClr val="bg1"/>
                </a:solidFill>
              </a:rPr>
              <a:t> by the projets)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WP7 (CLIC):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E. Jensen </a:t>
            </a:r>
            <a:r>
              <a:rPr lang="fr-FR" sz="2400" dirty="0" smtClean="0">
                <a:solidFill>
                  <a:schemeClr val="bg1"/>
                </a:solidFill>
              </a:rPr>
              <a:t>(CERN, Int.)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WP8 (n-</a:t>
            </a:r>
            <a:r>
              <a:rPr lang="fr-FR" sz="2400" dirty="0" err="1" smtClean="0">
                <a:solidFill>
                  <a:schemeClr val="bg1"/>
                </a:solidFill>
              </a:rPr>
              <a:t>facility</a:t>
            </a:r>
            <a:r>
              <a:rPr lang="fr-FR" sz="2400" dirty="0" smtClean="0">
                <a:solidFill>
                  <a:schemeClr val="bg1"/>
                </a:solidFill>
              </a:rPr>
              <a:t>):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K. Long </a:t>
            </a:r>
            <a:r>
              <a:rPr lang="fr-FR" sz="2400" dirty="0" smtClean="0">
                <a:solidFill>
                  <a:schemeClr val="bg1"/>
                </a:solidFill>
              </a:rPr>
              <a:t>(STFC, UK)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WP9 (</a:t>
            </a:r>
            <a:r>
              <a:rPr lang="fr-FR" sz="2400" dirty="0" err="1" smtClean="0">
                <a:solidFill>
                  <a:schemeClr val="bg1"/>
                </a:solidFill>
              </a:rPr>
              <a:t>Super-B</a:t>
            </a:r>
            <a:r>
              <a:rPr lang="fr-FR" sz="2400" dirty="0" smtClean="0">
                <a:solidFill>
                  <a:schemeClr val="bg1"/>
                </a:solidFill>
              </a:rPr>
              <a:t>):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M. Biagini </a:t>
            </a:r>
            <a:r>
              <a:rPr lang="fr-FR" sz="2400" dirty="0" smtClean="0">
                <a:solidFill>
                  <a:schemeClr val="bg1"/>
                </a:solidFill>
              </a:rPr>
              <a:t>(INFN, I)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WP10 (EURISOL):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P. </a:t>
            </a:r>
            <a:r>
              <a:rPr lang="fr-F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Bousson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dirty="0" smtClean="0">
                <a:solidFill>
                  <a:schemeClr val="bg1"/>
                </a:solidFill>
              </a:rPr>
              <a:t>(CNRS, F)</a:t>
            </a:r>
          </a:p>
        </p:txBody>
      </p:sp>
      <p:sp>
        <p:nvSpPr>
          <p:cNvPr id="16" name="Étoile à 4 branches 15"/>
          <p:cNvSpPr/>
          <p:nvPr/>
        </p:nvSpPr>
        <p:spPr bwMode="auto">
          <a:xfrm>
            <a:off x="774648" y="1749402"/>
            <a:ext cx="474669" cy="511182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7" name="Étoile à 4 branches 16"/>
          <p:cNvSpPr/>
          <p:nvPr/>
        </p:nvSpPr>
        <p:spPr bwMode="auto">
          <a:xfrm>
            <a:off x="774648" y="4232286"/>
            <a:ext cx="474669" cy="511182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378544" y="76505"/>
            <a:ext cx="3608873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 Management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795420" y="76505"/>
            <a:ext cx="2775120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Management</a:t>
            </a:r>
          </a:p>
        </p:txBody>
      </p:sp>
      <p:graphicFrame>
        <p:nvGraphicFramePr>
          <p:cNvPr id="8" name="Tableau 7"/>
          <p:cNvGraphicFramePr>
            <a:graphicFrameLocks noGrp="1"/>
          </p:cNvGraphicFramePr>
          <p:nvPr/>
        </p:nvGraphicFramePr>
        <p:xfrm>
          <a:off x="0" y="1185096"/>
          <a:ext cx="9144002" cy="5566587"/>
        </p:xfrm>
        <a:graphic>
          <a:graphicData uri="http://schemas.openxmlformats.org/drawingml/2006/table">
            <a:tbl>
              <a:tblPr/>
              <a:tblGrid>
                <a:gridCol w="957213"/>
                <a:gridCol w="1440377"/>
                <a:gridCol w="1500772"/>
                <a:gridCol w="1667196"/>
                <a:gridCol w="1837150"/>
                <a:gridCol w="1741294"/>
              </a:tblGrid>
              <a:tr h="25987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WP2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WP3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WP4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WP5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WP6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5987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WP lead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R. Aleksan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O. Bruning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F. Cervelli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P. Burrows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W. Singer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5987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Contacts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2496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CEA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"/>
                        </a:rPr>
                        <a:t>Roy.aleksan@cea.fr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"/>
                        </a:rPr>
                        <a:t>Antoine.dael@cea.fr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4"/>
                        </a:rPr>
                        <a:t>Olivier.napoly@cea.fr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5"/>
                        </a:rPr>
                        <a:t>Pierre.vedrine@cea.fr</a:t>
                      </a:r>
                      <a:r>
                        <a:rPr lang="en-US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6"/>
                        </a:rPr>
                        <a:t>Philippe.Rebourgeard@cea.fr</a:t>
                      </a:r>
                      <a:r>
                        <a:rPr lang="en-US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374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CERN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7"/>
                        </a:rPr>
                        <a:t>Steve.myers@cern.ch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8"/>
                        </a:rPr>
                        <a:t>Oliver.bruning@cern.ch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9"/>
                        </a:rPr>
                        <a:t>Jean-pierre.koutchouk@cern.ch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0"/>
                        </a:rPr>
                        <a:t>Daniel.brandt@cern.ch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1"/>
                        </a:rPr>
                        <a:t>Lucio.rossi@cern.ch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374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CNRS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2"/>
                        </a:rPr>
                        <a:t>muller@ipno.in2P3.fr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3"/>
                        </a:rPr>
                        <a:t>laune@ipno.in2p3.fr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rgbClr val="000099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4"/>
                        </a:rPr>
                        <a:t>Jean-marc.filhol@synchrotron-soleil.fr</a:t>
                      </a:r>
                      <a:r>
                        <a:rPr lang="en-US" sz="1400" dirty="0">
                          <a:solidFill>
                            <a:srgbClr val="000099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5"/>
                        </a:rPr>
                        <a:t>muller@ipno.in2p3.fr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6"/>
                        </a:rPr>
                        <a:t>msoberman@admin.in2p3.fr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5197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CIEMAT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7"/>
                        </a:rPr>
                        <a:t>Ramon.gavela@ciemat.es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8" tooltip="Enviar e-mail "/>
                        </a:rPr>
                        <a:t>angel.ibarra@ciemat.es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19"/>
                        </a:rPr>
                        <a:t>Luis.garcia@ciemat.es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spc="75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Arial"/>
                          <a:hlinkClick r:id="rId20"/>
                        </a:rPr>
                        <a:t>marisa.marco@ciemat.es</a:t>
                      </a:r>
                      <a:r>
                        <a:rPr lang="en-US" sz="1400" spc="75">
                          <a:latin typeface="Arial"/>
                          <a:ea typeface="Times New Roman"/>
                          <a:cs typeface="Arial"/>
                        </a:rPr>
                        <a:t> 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1" tooltip="Enviar e-mail "/>
                        </a:rPr>
                        <a:t>eduardo.molina@ciemat.es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2496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DESY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2"/>
                        </a:rPr>
                        <a:t>karsten.wurr@desy.de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3"/>
                        </a:rPr>
                        <a:t>Hans.Weise@desy.de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4"/>
                        </a:rPr>
                        <a:t>Lutz.Lilje@desy.de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--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5"/>
                        </a:rPr>
                        <a:t>Waldermar.singer@desy.de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2496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GSI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6"/>
                        </a:rPr>
                        <a:t>H.Eickhoff@gsi.de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7"/>
                        </a:rPr>
                        <a:t>P.Spiller@gsi.de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6"/>
                        </a:rPr>
                        <a:t>H.Eickhoff@gsi.de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8"/>
                        </a:rPr>
                        <a:t>O.Boine-Frankenheim@gsi.de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29"/>
                        </a:rPr>
                        <a:t>U.Weinrich@gsi.de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2496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INFN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0"/>
                        </a:rPr>
                        <a:t>vacchi@ts.infn.it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1"/>
                        </a:rPr>
                        <a:t>Franco.cervelli@pi.infn.it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1"/>
                        </a:rPr>
                        <a:t>Franco.cervelli@pi.infn.it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2"/>
                        </a:rPr>
                        <a:t>vittorio.vaccaro@na.infn.it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3"/>
                        </a:rPr>
                        <a:t>giacomo.cuttone@lns.infn.it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2496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PSI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4"/>
                        </a:rPr>
                        <a:t>Leonid.rivkin@psi.ch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5"/>
                        </a:rPr>
                        <a:t>hans.braun@psi.ch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 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6"/>
                        </a:rPr>
                        <a:t>Terry.Garvey@psi.ch</a:t>
                      </a:r>
                      <a:r>
                        <a:rPr lang="en-US" sz="140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 err="1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4"/>
                        </a:rPr>
                        <a:t>Leonid.rivkin@p</a:t>
                      </a:r>
                      <a:r>
                        <a:rPr lang="fr-FR" sz="14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4"/>
                        </a:rPr>
                        <a:t>si.ch</a:t>
                      </a:r>
                      <a:r>
                        <a:rPr lang="fr-FR" sz="1400" dirty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7"/>
                        </a:rPr>
                        <a:t>Robert.Rudolph@psi.ch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2496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STFC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8"/>
                        </a:rPr>
                        <a:t>John.womersley@stfc.ac.uk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39"/>
                        </a:rPr>
                        <a:t>swapan@cockcroft.ac.uk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0" i="1" u="sng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40"/>
                        </a:rPr>
                        <a:t>mike.poole@stfc.ac.uk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41"/>
                        </a:rPr>
                        <a:t>p.burrows1@physics.ox.ac.uk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42"/>
                        </a:rPr>
                        <a:t>peter.mcintosh@stfc.ac.uk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101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Uppsala</a:t>
                      </a:r>
                      <a:endParaRPr lang="fr-FR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rgbClr val="0000FF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43"/>
                        </a:rPr>
                        <a:t>Tord.Ekelof@physics.uu.se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400" u="sng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44"/>
                        </a:rPr>
                        <a:t>roger.ruber@fysast.uu.se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400" u="sng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45"/>
                        </a:rPr>
                        <a:t>volker.ziemann@fysast.uu.se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400" spc="75" dirty="0" err="1">
                          <a:latin typeface="Arial"/>
                          <a:ea typeface="Times New Roman"/>
                          <a:cs typeface="Arial"/>
                        </a:rPr>
                        <a:t>Sören</a:t>
                      </a:r>
                      <a:r>
                        <a:rPr lang="en-US" sz="1400" spc="75" dirty="0"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400" spc="75" dirty="0" err="1">
                          <a:latin typeface="Arial"/>
                          <a:ea typeface="Times New Roman"/>
                          <a:cs typeface="Arial"/>
                        </a:rPr>
                        <a:t>Pape</a:t>
                      </a:r>
                      <a:r>
                        <a:rPr lang="en-US" sz="1400" spc="75" dirty="0">
                          <a:latin typeface="Arial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400" spc="75" dirty="0" err="1">
                          <a:latin typeface="Arial"/>
                          <a:ea typeface="Times New Roman"/>
                          <a:cs typeface="Arial"/>
                        </a:rPr>
                        <a:t>Möller</a:t>
                      </a:r>
                      <a:r>
                        <a:rPr lang="en-US" sz="1400" spc="75" dirty="0">
                          <a:latin typeface="Arial"/>
                          <a:ea typeface="Times New Roman"/>
                          <a:cs typeface="Arial"/>
                        </a:rPr>
                        <a:t>          </a:t>
                      </a:r>
                      <a:r>
                        <a:rPr lang="en-US" sz="1400" u="sng" dirty="0">
                          <a:solidFill>
                            <a:srgbClr val="003D85"/>
                          </a:solidFill>
                          <a:latin typeface="Times New Roman"/>
                          <a:ea typeface="Times New Roman"/>
                          <a:cs typeface="Times New Roman"/>
                          <a:hlinkClick r:id="rId46"/>
                        </a:rPr>
                        <a:t>fyssp@phys.au.dk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u="sng" dirty="0">
                          <a:solidFill>
                            <a:srgbClr val="0000FF"/>
                          </a:solidFill>
                          <a:latin typeface="Times"/>
                          <a:ea typeface="Times New Roman"/>
                          <a:cs typeface="Times New Roman"/>
                          <a:hlinkClick r:id="rId47"/>
                        </a:rPr>
                        <a:t>Kenneth.osterberg@helsinki.fi</a:t>
                      </a:r>
                      <a:r>
                        <a:rPr lang="en-US" sz="1400" dirty="0">
                          <a:latin typeface="Times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latin typeface="Times"/>
                          <a:ea typeface="Times New Roman"/>
                          <a:cs typeface="Times New Roman"/>
                        </a:rPr>
                        <a:t> </a:t>
                      </a:r>
                      <a:endParaRPr lang="fr-FR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342" marR="423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204190" y="727038"/>
            <a:ext cx="17908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WP-contacts</a:t>
            </a:r>
            <a:endParaRPr lang="fr-FR" sz="2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leau 16"/>
          <p:cNvGraphicFramePr>
            <a:graphicFrameLocks noGrp="1"/>
          </p:cNvGraphicFramePr>
          <p:nvPr/>
        </p:nvGraphicFramePr>
        <p:xfrm>
          <a:off x="44387" y="1213085"/>
          <a:ext cx="9099613" cy="5293765"/>
        </p:xfrm>
        <a:graphic>
          <a:graphicData uri="http://schemas.openxmlformats.org/drawingml/2006/table">
            <a:tbl>
              <a:tblPr/>
              <a:tblGrid>
                <a:gridCol w="1022365"/>
                <a:gridCol w="6353261"/>
                <a:gridCol w="1723987"/>
              </a:tblGrid>
              <a:tr h="25559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Date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Deliverable 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Responsible persons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6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25/9/2009</a:t>
                      </a:r>
                      <a:endParaRPr lang="fr-FR" sz="16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Finalization of the Proposal Editing Group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 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968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2/10/2009</a:t>
                      </a:r>
                      <a:endParaRPr lang="fr-FR" sz="16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Formation of Editing Group for each WP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</a:t>
                      </a: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3724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5/10/2009</a:t>
                      </a:r>
                      <a:endParaRPr lang="fr-FR" sz="16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Proposal Editing Group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leaders)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2992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Presentation of Draft Structure of the WP sections for the proposal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PE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20755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12/10/2009</a:t>
                      </a:r>
                      <a:endParaRPr lang="fr-FR" sz="16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Initial version of the WP sections for the proposal, including detailed description, task breakdown, list of deliverables and milestones, Gantt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chart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PE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633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Initial version of the general sections for the proposal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989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14/10/2009</a:t>
                      </a:r>
                      <a:endParaRPr lang="fr-FR" sz="16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Proposal Editing Group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leaders)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537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600" b="1" dirty="0" smtClean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28/10/2009</a:t>
                      </a:r>
                      <a:endParaRPr lang="fr-FR" sz="1600" b="1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Advanced WP documents,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(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description, task,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deliverables, milestones, Gantt </a:t>
                      </a:r>
                      <a:endParaRPr lang="fr-FR" sz="1600" dirty="0" smtClean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fr-FR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PE</a:t>
                      </a:r>
                      <a:endParaRPr lang="fr-FR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381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66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2/11/2009</a:t>
                      </a:r>
                      <a:endParaRPr lang="fr-FR" sz="1600" dirty="0">
                        <a:solidFill>
                          <a:srgbClr val="FF66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TIARA Contractors + Proposal Editing Group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leaders)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Contractors 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+ </a:t>
                      </a: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32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66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9/11/2009</a:t>
                      </a:r>
                      <a:endParaRPr lang="fr-FR" sz="1600" dirty="0">
                        <a:solidFill>
                          <a:srgbClr val="FF66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WP documents, including description, task breakdown, list of deliverables and milestones, Gantt chart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WP PE</a:t>
                      </a:r>
                      <a:endParaRPr lang="fr-FR" sz="14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4689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FF66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13/11/2009</a:t>
                      </a:r>
                      <a:endParaRPr lang="fr-FR" sz="1600" dirty="0">
                        <a:solidFill>
                          <a:srgbClr val="FF66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Proposal Editing Group (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leaders)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633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Initial integration of the full TIARA proposal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832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rgbClr val="FF66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20/11/2009</a:t>
                      </a:r>
                      <a:endParaRPr lang="fr-FR" sz="1600" dirty="0">
                        <a:solidFill>
                          <a:srgbClr val="FF66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Reserved date for meeting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of Proposal Editing Group (backup; will be used in case of crisis)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Coordinator+WP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PE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7581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25/11/2009</a:t>
                      </a:r>
                      <a:endParaRPr lang="fr-FR" sz="16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integration of all section of the proposal ready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1633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Initial Electronic submission of TIARA-PP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4777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2/12/2009</a:t>
                      </a:r>
                      <a:endParaRPr lang="fr-FR" sz="1800" dirty="0">
                        <a:solidFill>
                          <a:srgbClr val="C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minor correction </a:t>
                      </a:r>
                      <a:r>
                        <a:rPr lang="fr-FR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&amp; </a:t>
                      </a:r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Final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Electronic submission of </a:t>
                      </a:r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TIARA-PP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Coordinator</a:t>
                      </a:r>
                      <a:endParaRPr lang="fr-FR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916" marR="4691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8" name="Rectangle 17"/>
          <p:cNvSpPr/>
          <p:nvPr/>
        </p:nvSpPr>
        <p:spPr>
          <a:xfrm>
            <a:off x="2127770" y="76505"/>
            <a:ext cx="4110421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Management 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404292" y="76505"/>
            <a:ext cx="3557384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Missing elements</a:t>
            </a:r>
          </a:p>
        </p:txBody>
      </p:sp>
      <p:sp>
        <p:nvSpPr>
          <p:cNvPr id="4" name="Rectangle 3"/>
          <p:cNvSpPr/>
          <p:nvPr/>
        </p:nvSpPr>
        <p:spPr>
          <a:xfrm>
            <a:off x="847675" y="1165194"/>
            <a:ext cx="15335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800" b="1" i="1" dirty="0" smtClean="0">
                <a:solidFill>
                  <a:schemeClr val="bg1"/>
                </a:solidFill>
              </a:rPr>
              <a:t>Costing </a:t>
            </a:r>
          </a:p>
        </p:txBody>
      </p:sp>
      <p:sp>
        <p:nvSpPr>
          <p:cNvPr id="5" name="Étoile à 4 branches 4"/>
          <p:cNvSpPr/>
          <p:nvPr/>
        </p:nvSpPr>
        <p:spPr bwMode="auto">
          <a:xfrm>
            <a:off x="263466" y="1128681"/>
            <a:ext cx="474669" cy="511182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1030241" y="3881475"/>
          <a:ext cx="7283508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19716"/>
                <a:gridCol w="246379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/>
                        <a:t>Type  of personnel</a:t>
                      </a:r>
                      <a:endParaRPr lang="fr-F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dirty="0" smtClean="0"/>
                        <a:t>Person-</a:t>
                      </a:r>
                      <a:r>
                        <a:rPr lang="fr-FR" sz="2400" dirty="0" err="1" smtClean="0"/>
                        <a:t>month</a:t>
                      </a:r>
                      <a:endParaRPr lang="fr-FR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2400" b="1" dirty="0" smtClean="0">
                          <a:solidFill>
                            <a:schemeClr val="tx1"/>
                          </a:solidFill>
                        </a:rPr>
                        <a:t>Senior </a:t>
                      </a:r>
                      <a:r>
                        <a:rPr lang="fr-FR" sz="2400" b="1" dirty="0" err="1" smtClean="0">
                          <a:solidFill>
                            <a:schemeClr val="tx1"/>
                          </a:solidFill>
                        </a:rPr>
                        <a:t>physicist</a:t>
                      </a:r>
                      <a:r>
                        <a:rPr lang="fr-FR" sz="2400" b="1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fr-FR" sz="2400" b="1" dirty="0" err="1" smtClean="0">
                          <a:solidFill>
                            <a:schemeClr val="tx1"/>
                          </a:solidFill>
                        </a:rPr>
                        <a:t>engineer</a:t>
                      </a:r>
                      <a:r>
                        <a:rPr lang="fr-FR" sz="24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fr-FR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chemeClr val="tx1"/>
                          </a:solidFill>
                        </a:rPr>
                        <a:t>6.5 k€</a:t>
                      </a:r>
                      <a:endParaRPr lang="fr-FR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dirty="0" err="1" smtClean="0">
                          <a:solidFill>
                            <a:schemeClr val="tx1"/>
                          </a:solidFill>
                        </a:rPr>
                        <a:t>Physicist</a:t>
                      </a:r>
                      <a:r>
                        <a:rPr lang="fr-FR" sz="2400" b="1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fr-FR" sz="2400" b="1" dirty="0" err="1" smtClean="0">
                          <a:solidFill>
                            <a:schemeClr val="tx1"/>
                          </a:solidFill>
                        </a:rPr>
                        <a:t>engineer</a:t>
                      </a:r>
                      <a:r>
                        <a:rPr lang="fr-FR" sz="24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fr-FR" sz="24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/>
                        <a:t>5.0 k€</a:t>
                      </a:r>
                      <a:endParaRPr lang="fr-FR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dirty="0" err="1" smtClean="0">
                          <a:solidFill>
                            <a:schemeClr val="tx1"/>
                          </a:solidFill>
                        </a:rPr>
                        <a:t>Technician</a:t>
                      </a:r>
                      <a:r>
                        <a:rPr lang="fr-FR" sz="2400" b="1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fr-FR" sz="2400" b="1" dirty="0" err="1" smtClean="0">
                          <a:solidFill>
                            <a:schemeClr val="tx1"/>
                          </a:solidFill>
                        </a:rPr>
                        <a:t>postdoc</a:t>
                      </a:r>
                      <a:endParaRPr lang="fr-FR" sz="24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/>
                        <a:t>4.0 k€</a:t>
                      </a:r>
                      <a:endParaRPr lang="fr-FR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b="1" dirty="0" err="1" smtClean="0">
                          <a:solidFill>
                            <a:schemeClr val="tx1"/>
                          </a:solidFill>
                        </a:rPr>
                        <a:t>PhD</a:t>
                      </a:r>
                      <a:r>
                        <a:rPr lang="fr-FR" sz="24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2400" b="1" baseline="0" dirty="0" err="1" smtClean="0">
                          <a:solidFill>
                            <a:schemeClr val="tx1"/>
                          </a:solidFill>
                        </a:rPr>
                        <a:t>student</a:t>
                      </a:r>
                      <a:endParaRPr lang="fr-FR" sz="24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/>
                        <a:t>2.5 k€</a:t>
                      </a:r>
                      <a:endParaRPr lang="fr-FR" sz="24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1030239" y="6294483"/>
          <a:ext cx="7339114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19718"/>
                <a:gridCol w="2519396"/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chemeClr val="tx1"/>
                          </a:solidFill>
                        </a:rPr>
                        <a:t>1 </a:t>
                      </a:r>
                      <a:r>
                        <a:rPr lang="fr-FR" sz="2400" dirty="0" err="1" smtClean="0">
                          <a:solidFill>
                            <a:schemeClr val="tx1"/>
                          </a:solidFill>
                        </a:rPr>
                        <a:t>travel</a:t>
                      </a:r>
                      <a:r>
                        <a:rPr lang="fr-FR" sz="2400" dirty="0" smtClean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fr-FR" sz="2400" dirty="0" err="1" smtClean="0">
                          <a:solidFill>
                            <a:schemeClr val="tx1"/>
                          </a:solidFill>
                        </a:rPr>
                        <a:t>fare</a:t>
                      </a:r>
                      <a:r>
                        <a:rPr lang="fr-FR" sz="2400" dirty="0" smtClean="0">
                          <a:solidFill>
                            <a:schemeClr val="tx1"/>
                          </a:solidFill>
                        </a:rPr>
                        <a:t>+2day</a:t>
                      </a:r>
                      <a:r>
                        <a:rPr lang="fr-FR" sz="2400" baseline="0" dirty="0" smtClean="0">
                          <a:solidFill>
                            <a:schemeClr val="tx1"/>
                          </a:solidFill>
                        </a:rPr>
                        <a:t> per-diem)</a:t>
                      </a:r>
                      <a:endParaRPr lang="fr-FR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400" b="1" dirty="0" smtClean="0">
                          <a:solidFill>
                            <a:schemeClr val="tx1"/>
                          </a:solidFill>
                        </a:rPr>
                        <a:t>0.8 k€</a:t>
                      </a:r>
                      <a:endParaRPr lang="fr-FR" sz="2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920700" y="3343936"/>
            <a:ext cx="68707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sz="2800" b="1" i="1" smtClean="0">
                <a:solidFill>
                  <a:schemeClr val="bg1"/>
                </a:solidFill>
              </a:rPr>
              <a:t>Proposed guidelines </a:t>
            </a:r>
            <a:r>
              <a:rPr lang="en-US" sz="2800" b="1" i="1" dirty="0" smtClean="0">
                <a:solidFill>
                  <a:schemeClr val="bg1"/>
                </a:solidFill>
              </a:rPr>
              <a:t>to be used (direct costs) </a:t>
            </a:r>
          </a:p>
        </p:txBody>
      </p:sp>
      <p:sp>
        <p:nvSpPr>
          <p:cNvPr id="10" name="Rectangle 9"/>
          <p:cNvSpPr/>
          <p:nvPr/>
        </p:nvSpPr>
        <p:spPr>
          <a:xfrm>
            <a:off x="905785" y="1566837"/>
            <a:ext cx="6940746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sz="2800" b="1" i="1" dirty="0" smtClean="0">
                <a:solidFill>
                  <a:schemeClr val="bg1"/>
                </a:solidFill>
              </a:rPr>
              <a:t>Each WP  leader has to determine  manpower</a:t>
            </a:r>
          </a:p>
          <a:p>
            <a:pPr algn="l"/>
            <a:r>
              <a:rPr lang="en-US" sz="2800" b="1" i="1" dirty="0" smtClean="0">
                <a:solidFill>
                  <a:schemeClr val="bg1"/>
                </a:solidFill>
              </a:rPr>
              <a:t>i.e. commitment to the WP tasks</a:t>
            </a:r>
          </a:p>
          <a:p>
            <a:pPr algn="l">
              <a:buFont typeface="Wingdings 3"/>
              <a:buChar char="a"/>
            </a:pPr>
            <a:r>
              <a:rPr lang="fr-FR" sz="28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Proposed</a:t>
            </a:r>
            <a:r>
              <a:rPr lang="fr-FR" sz="2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deadline : </a:t>
            </a:r>
            <a:r>
              <a:rPr lang="fr-FR" sz="28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November</a:t>
            </a:r>
            <a:r>
              <a:rPr lang="fr-FR" sz="2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10 </a:t>
            </a:r>
          </a:p>
          <a:p>
            <a:pPr lvl="1" algn="l">
              <a:buFont typeface="Wingdings 3"/>
              <a:buChar char="a"/>
            </a:pPr>
            <a:r>
              <a:rPr lang="fr-FR" sz="2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(Contacts /TPB + WP leaders </a:t>
            </a:r>
            <a:r>
              <a:rPr lang="fr-FR" sz="28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</a:t>
            </a:r>
            <a:r>
              <a:rPr lang="fr-FR" sz="2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404292" y="76505"/>
            <a:ext cx="3557384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Missing elements</a:t>
            </a:r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373005" y="2908974"/>
          <a:ext cx="8434503" cy="3402965"/>
        </p:xfrm>
        <a:graphic>
          <a:graphicData uri="http://schemas.openxmlformats.org/drawingml/2006/table">
            <a:tbl>
              <a:tblPr/>
              <a:tblGrid>
                <a:gridCol w="1150951"/>
                <a:gridCol w="660253"/>
                <a:gridCol w="660253"/>
                <a:gridCol w="660253"/>
                <a:gridCol w="660253"/>
                <a:gridCol w="660253"/>
                <a:gridCol w="660253"/>
                <a:gridCol w="660253"/>
                <a:gridCol w="660253"/>
                <a:gridCol w="660253"/>
                <a:gridCol w="660253"/>
                <a:gridCol w="681022"/>
              </a:tblGrid>
              <a:tr h="233228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p.-m.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WP1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WP10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sum</a:t>
                      </a:r>
                    </a:p>
                  </a:txBody>
                  <a:tcPr marL="6350" marR="6350" marT="635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3,6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129,7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CC"/>
                    </a:solidFill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CERN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14,5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12,7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7,2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18,5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87,9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CC"/>
                    </a:solidFill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CNRS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7,2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18,2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47,4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CC"/>
                    </a:solidFill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CIEMAT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7,2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31,3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CC"/>
                    </a:solidFill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DESY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CC"/>
                    </a:solidFill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GSI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12,7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3,6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34,9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CC"/>
                    </a:solidFill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INFN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14,5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3,6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106,7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CC"/>
                    </a:solidFill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PSI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12,7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3,6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82,9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CC"/>
                    </a:solidFill>
                  </a:tcPr>
                </a:tc>
              </a:tr>
              <a:tr h="222122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STFC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64,1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33228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UPP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3,6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5,1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39,7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44334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71,2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78,4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51,6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93,4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668,6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847674" y="1408747"/>
            <a:ext cx="31036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800" b="1" i="1" dirty="0" smtClean="0">
                <a:solidFill>
                  <a:schemeClr val="bg1"/>
                </a:solidFill>
              </a:rPr>
              <a:t>Costing (cont’d) </a:t>
            </a:r>
          </a:p>
        </p:txBody>
      </p:sp>
      <p:sp>
        <p:nvSpPr>
          <p:cNvPr id="7" name="Étoile à 4 branches 6"/>
          <p:cNvSpPr/>
          <p:nvPr/>
        </p:nvSpPr>
        <p:spPr bwMode="auto">
          <a:xfrm>
            <a:off x="263466" y="1372234"/>
            <a:ext cx="474669" cy="511182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84187" y="1931967"/>
            <a:ext cx="541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err="1" smtClean="0">
                <a:solidFill>
                  <a:schemeClr val="bg1"/>
                </a:solidFill>
              </a:rPr>
              <a:t>With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present</a:t>
            </a:r>
            <a:r>
              <a:rPr lang="fr-FR" sz="2400" b="1" dirty="0" smtClean="0">
                <a:solidFill>
                  <a:schemeClr val="bg1"/>
                </a:solidFill>
              </a:rPr>
              <a:t> (</a:t>
            </a:r>
            <a:r>
              <a:rPr lang="fr-FR" sz="2400" b="1" dirty="0" err="1" smtClean="0">
                <a:solidFill>
                  <a:schemeClr val="bg1"/>
                </a:solidFill>
              </a:rPr>
              <a:t>incomplete</a:t>
            </a:r>
            <a:r>
              <a:rPr lang="fr-FR" sz="2400" b="1" dirty="0" smtClean="0">
                <a:solidFill>
                  <a:schemeClr val="bg1"/>
                </a:solidFill>
              </a:rPr>
              <a:t>) information, </a:t>
            </a:r>
          </a:p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total </a:t>
            </a:r>
            <a:r>
              <a:rPr lang="fr-FR" sz="2400" b="1" dirty="0" err="1" smtClean="0">
                <a:solidFill>
                  <a:schemeClr val="bg1"/>
                </a:solidFill>
              </a:rPr>
              <a:t>number</a:t>
            </a:r>
            <a:r>
              <a:rPr lang="fr-FR" sz="2400" b="1" dirty="0" smtClean="0">
                <a:solidFill>
                  <a:schemeClr val="bg1"/>
                </a:solidFill>
              </a:rPr>
              <a:t> of </a:t>
            </a:r>
            <a:r>
              <a:rPr lang="fr-FR" sz="2400" b="1" dirty="0" err="1" smtClean="0">
                <a:solidFill>
                  <a:schemeClr val="bg1"/>
                </a:solidFill>
              </a:rPr>
              <a:t>person</a:t>
            </a:r>
            <a:r>
              <a:rPr lang="fr-FR" sz="2400" b="1" dirty="0" smtClean="0">
                <a:solidFill>
                  <a:schemeClr val="bg1"/>
                </a:solidFill>
              </a:rPr>
              <a:t>-</a:t>
            </a:r>
            <a:r>
              <a:rPr lang="fr-FR" sz="2400" b="1" dirty="0" err="1" smtClean="0">
                <a:solidFill>
                  <a:schemeClr val="bg1"/>
                </a:solidFill>
              </a:rPr>
              <a:t>month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is</a:t>
            </a:r>
            <a:r>
              <a:rPr lang="fr-FR" sz="2400" b="1" dirty="0" smtClean="0">
                <a:solidFill>
                  <a:schemeClr val="bg1"/>
                </a:solidFill>
              </a:rPr>
              <a:t> 668.6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404292" y="76505"/>
            <a:ext cx="3557384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Missing elements</a:t>
            </a:r>
          </a:p>
        </p:txBody>
      </p:sp>
      <p:graphicFrame>
        <p:nvGraphicFramePr>
          <p:cNvPr id="12" name="Tableau 11"/>
          <p:cNvGraphicFramePr>
            <a:graphicFrameLocks noGrp="1"/>
          </p:cNvGraphicFramePr>
          <p:nvPr/>
        </p:nvGraphicFramePr>
        <p:xfrm>
          <a:off x="0" y="2947075"/>
          <a:ext cx="9144000" cy="3402965"/>
        </p:xfrm>
        <a:graphic>
          <a:graphicData uri="http://schemas.openxmlformats.org/drawingml/2006/table">
            <a:tbl>
              <a:tblPr/>
              <a:tblGrid>
                <a:gridCol w="884187"/>
                <a:gridCol w="639813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249691"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k€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WP1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WP10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sum</a:t>
                      </a:r>
                      <a:endParaRPr lang="fr-FR" sz="1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350" marR="6350" marT="6350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37801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CEA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1354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37801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CERN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1017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37801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CNRS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508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37801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CIEMAT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335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37801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DESY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481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37801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GSI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373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37801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INFN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1773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37801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PSI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1354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37801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STFC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781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49691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UPP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428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249691">
                <a:tc>
                  <a:txBody>
                    <a:bodyPr/>
                    <a:lstStyle/>
                    <a:p>
                      <a:pPr algn="l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</a:p>
                  </a:txBody>
                  <a:tcPr marL="6350" marR="6350" marT="635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8404</a:t>
                      </a:r>
                    </a:p>
                  </a:txBody>
                  <a:tcPr marL="9525" marR="9525" marT="9525" marB="0" anchor="b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sp>
        <p:nvSpPr>
          <p:cNvPr id="13" name="ZoneTexte 12"/>
          <p:cNvSpPr txBox="1"/>
          <p:nvPr/>
        </p:nvSpPr>
        <p:spPr>
          <a:xfrm>
            <a:off x="884187" y="1931967"/>
            <a:ext cx="541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err="1" smtClean="0">
                <a:solidFill>
                  <a:schemeClr val="bg1"/>
                </a:solidFill>
              </a:rPr>
              <a:t>With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present</a:t>
            </a:r>
            <a:r>
              <a:rPr lang="fr-FR" sz="2400" b="1" dirty="0" smtClean="0">
                <a:solidFill>
                  <a:schemeClr val="bg1"/>
                </a:solidFill>
              </a:rPr>
              <a:t> (</a:t>
            </a:r>
            <a:r>
              <a:rPr lang="fr-FR" sz="2400" b="1" dirty="0" err="1" smtClean="0">
                <a:solidFill>
                  <a:schemeClr val="bg1"/>
                </a:solidFill>
              </a:rPr>
              <a:t>incomplete</a:t>
            </a:r>
            <a:r>
              <a:rPr lang="fr-FR" sz="2400" b="1" dirty="0" smtClean="0">
                <a:solidFill>
                  <a:schemeClr val="bg1"/>
                </a:solidFill>
              </a:rPr>
              <a:t>) information, </a:t>
            </a:r>
          </a:p>
          <a:p>
            <a:pPr algn="l"/>
            <a:r>
              <a:rPr lang="fr-FR" sz="2400" b="1" dirty="0" smtClean="0">
                <a:solidFill>
                  <a:schemeClr val="bg1"/>
                </a:solidFill>
              </a:rPr>
              <a:t>total </a:t>
            </a:r>
            <a:r>
              <a:rPr lang="fr-FR" sz="2400" b="1" dirty="0" err="1" smtClean="0">
                <a:solidFill>
                  <a:schemeClr val="bg1"/>
                </a:solidFill>
              </a:rPr>
              <a:t>cost</a:t>
            </a:r>
            <a:r>
              <a:rPr lang="fr-FR" sz="2400" b="1" dirty="0" smtClean="0">
                <a:solidFill>
                  <a:schemeClr val="bg1"/>
                </a:solidFill>
              </a:rPr>
              <a:t> (</a:t>
            </a:r>
            <a:r>
              <a:rPr lang="fr-FR" sz="2400" b="1" dirty="0" err="1" smtClean="0">
                <a:solidFill>
                  <a:schemeClr val="bg1"/>
                </a:solidFill>
              </a:rPr>
              <a:t>including</a:t>
            </a:r>
            <a:r>
              <a:rPr lang="fr-FR" sz="2400" b="1" dirty="0" smtClean="0">
                <a:solidFill>
                  <a:schemeClr val="bg1"/>
                </a:solidFill>
              </a:rPr>
              <a:t> indirects) </a:t>
            </a:r>
            <a:r>
              <a:rPr lang="fr-FR" sz="2400" b="1" dirty="0" err="1" smtClean="0">
                <a:solidFill>
                  <a:schemeClr val="bg1"/>
                </a:solidFill>
              </a:rPr>
              <a:t>is</a:t>
            </a:r>
            <a:r>
              <a:rPr lang="fr-FR" sz="2400" b="1" dirty="0" smtClean="0">
                <a:solidFill>
                  <a:schemeClr val="bg1"/>
                </a:solidFill>
              </a:rPr>
              <a:t> 8404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47674" y="1408747"/>
            <a:ext cx="31036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800" b="1" i="1" dirty="0" smtClean="0">
                <a:solidFill>
                  <a:schemeClr val="bg1"/>
                </a:solidFill>
              </a:rPr>
              <a:t>Costing (cont’d) </a:t>
            </a:r>
          </a:p>
        </p:txBody>
      </p:sp>
      <p:sp>
        <p:nvSpPr>
          <p:cNvPr id="15" name="Étoile à 4 branches 14"/>
          <p:cNvSpPr/>
          <p:nvPr/>
        </p:nvSpPr>
        <p:spPr bwMode="auto">
          <a:xfrm>
            <a:off x="263466" y="1372234"/>
            <a:ext cx="474669" cy="511182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53879" y="117220"/>
            <a:ext cx="4716356" cy="646331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Missing elements </a:t>
            </a: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(cont’d)</a:t>
            </a:r>
            <a:endParaRPr lang="fr-FR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74648" y="4378338"/>
            <a:ext cx="81058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800" b="1" i="1" dirty="0" smtClean="0">
                <a:solidFill>
                  <a:schemeClr val="bg1"/>
                </a:solidFill>
              </a:rPr>
              <a:t>Support letters from funding agencies and Ministries </a:t>
            </a:r>
          </a:p>
        </p:txBody>
      </p:sp>
      <p:sp>
        <p:nvSpPr>
          <p:cNvPr id="5" name="Étoile à 4 branches 4"/>
          <p:cNvSpPr/>
          <p:nvPr/>
        </p:nvSpPr>
        <p:spPr bwMode="auto">
          <a:xfrm>
            <a:off x="226953" y="4414851"/>
            <a:ext cx="474669" cy="511182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920700" y="4999059"/>
            <a:ext cx="699505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Essential part </a:t>
            </a:r>
            <a:r>
              <a:rPr lang="fr-FR" sz="2400" b="1" dirty="0" smtClean="0">
                <a:solidFill>
                  <a:schemeClr val="bg1"/>
                </a:solidFill>
              </a:rPr>
              <a:t>of the </a:t>
            </a:r>
            <a:r>
              <a:rPr lang="fr-FR" sz="2400" b="1" dirty="0" err="1" smtClean="0">
                <a:solidFill>
                  <a:schemeClr val="bg1"/>
                </a:solidFill>
              </a:rPr>
              <a:t>proposal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</a:p>
          <a:p>
            <a:pPr algn="l"/>
            <a:r>
              <a:rPr lang="fr-FR" sz="2400" b="1" dirty="0" smtClean="0">
                <a:solidFill>
                  <a:schemeClr val="bg1"/>
                </a:solidFill>
                <a:latin typeface="Wingdings 3" pitchFamily="18" charset="2"/>
              </a:rPr>
              <a:t>a</a:t>
            </a:r>
            <a:r>
              <a:rPr lang="fr-FR" sz="2400" b="1" dirty="0" smtClean="0">
                <a:solidFill>
                  <a:schemeClr val="bg1"/>
                </a:solidFill>
                <a:latin typeface="+mj-lt"/>
              </a:rPr>
              <a:t>  </a:t>
            </a:r>
            <a:r>
              <a:rPr lang="fr-FR" sz="26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Proposed</a:t>
            </a:r>
            <a:r>
              <a:rPr lang="fr-FR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deadline : </a:t>
            </a:r>
            <a:r>
              <a:rPr lang="fr-FR" sz="26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November</a:t>
            </a:r>
            <a:r>
              <a:rPr lang="fr-FR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20</a:t>
            </a:r>
            <a:r>
              <a:rPr lang="fr-FR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(TPB </a:t>
            </a:r>
            <a:r>
              <a:rPr lang="fr-FR" sz="26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</a:t>
            </a:r>
            <a:r>
              <a:rPr lang="fr-FR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</a:t>
            </a:r>
            <a:endParaRPr lang="fr-FR" sz="26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74648" y="1457298"/>
            <a:ext cx="81058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800" b="1" i="1" dirty="0" smtClean="0">
                <a:solidFill>
                  <a:schemeClr val="bg1"/>
                </a:solidFill>
              </a:rPr>
              <a:t>Description TIARA-PP  participants</a:t>
            </a:r>
          </a:p>
        </p:txBody>
      </p:sp>
      <p:sp>
        <p:nvSpPr>
          <p:cNvPr id="11" name="Étoile à 4 branches 10"/>
          <p:cNvSpPr/>
          <p:nvPr/>
        </p:nvSpPr>
        <p:spPr bwMode="auto">
          <a:xfrm>
            <a:off x="226953" y="1493811"/>
            <a:ext cx="474669" cy="511182"/>
          </a:xfrm>
          <a:prstGeom prst="star4">
            <a:avLst/>
          </a:prstGeom>
          <a:solidFill>
            <a:srgbClr val="FFFF00">
              <a:alpha val="67000"/>
            </a:srgbClr>
          </a:solidFill>
          <a:ln w="9525" cap="flat" cmpd="sng" algn="ctr">
            <a:solidFill>
              <a:schemeClr val="hlink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920700" y="2078019"/>
            <a:ext cx="787670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</a:rPr>
              <a:t>Brief</a:t>
            </a:r>
            <a:r>
              <a:rPr lang="fr-FR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description of each legal entity (1/2 page max)</a:t>
            </a:r>
            <a:endParaRPr lang="fr-FR" sz="2400" b="1" dirty="0" smtClean="0">
              <a:solidFill>
                <a:schemeClr val="bg1"/>
              </a:solidFill>
            </a:endParaRPr>
          </a:p>
          <a:p>
            <a:pPr algn="l">
              <a:buFont typeface="Wingdings 3"/>
              <a:buChar char="a"/>
            </a:pPr>
            <a:r>
              <a:rPr lang="fr-FR" sz="26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Proposed</a:t>
            </a:r>
            <a:r>
              <a:rPr lang="fr-FR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deadline : </a:t>
            </a:r>
            <a:r>
              <a:rPr lang="fr-FR" sz="26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November</a:t>
            </a:r>
            <a:r>
              <a:rPr lang="fr-FR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6 (TPB </a:t>
            </a:r>
            <a:r>
              <a:rPr lang="fr-FR" sz="26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resp</a:t>
            </a:r>
            <a:r>
              <a:rPr lang="fr-FR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.)</a:t>
            </a:r>
          </a:p>
          <a:p>
            <a:pPr algn="l">
              <a:buFont typeface="Wingdings" pitchFamily="2" charset="2"/>
              <a:buChar char="Ø"/>
            </a:pPr>
            <a:r>
              <a:rPr lang="en-US" sz="2400" b="1" dirty="0" smtClean="0">
                <a:solidFill>
                  <a:schemeClr val="bg1"/>
                </a:solidFill>
              </a:rPr>
              <a:t> The main tasks they have been attributed,</a:t>
            </a:r>
            <a:endParaRPr lang="fr-FR" sz="2400" b="1" dirty="0" smtClean="0">
              <a:solidFill>
                <a:schemeClr val="bg1"/>
              </a:solidFill>
            </a:endParaRPr>
          </a:p>
          <a:p>
            <a:pPr algn="l"/>
            <a:r>
              <a:rPr lang="fr-FR" sz="2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Wingdings 3" pitchFamily="18" charset="2"/>
              </a:rPr>
              <a:t>a</a:t>
            </a:r>
            <a:r>
              <a:rPr lang="fr-FR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6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Proposed</a:t>
            </a:r>
            <a:r>
              <a:rPr lang="fr-FR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deadline : </a:t>
            </a:r>
            <a:r>
              <a:rPr lang="fr-FR" sz="26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November</a:t>
            </a:r>
            <a:r>
              <a:rPr lang="fr-FR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13 (WP leaders </a:t>
            </a:r>
            <a:r>
              <a:rPr lang="fr-FR" sz="26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</a:t>
            </a:r>
            <a:r>
              <a:rPr lang="fr-FR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657600" y="7938"/>
            <a:ext cx="1789113" cy="485775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/>
              <a:t>Conclusions</a:t>
            </a:r>
            <a:endParaRPr lang="fr-FR" sz="2400" b="1"/>
          </a:p>
        </p:txBody>
      </p:sp>
      <p:pic>
        <p:nvPicPr>
          <p:cNvPr id="15" name="Picture 17" descr="In Microcosm, CERN's science cent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5149850"/>
            <a:ext cx="9109075" cy="1708150"/>
          </a:xfrm>
          <a:prstGeom prst="rect">
            <a:avLst/>
          </a:prstGeom>
          <a:noFill/>
        </p:spPr>
      </p:pic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2583156" y="5541961"/>
            <a:ext cx="617592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Accelerator science could </a:t>
            </a:r>
            <a:r>
              <a:rPr lang="en-US" sz="2400" b="1" dirty="0">
                <a:solidFill>
                  <a:schemeClr val="bg1"/>
                </a:solidFill>
              </a:rPr>
              <a:t>be </a:t>
            </a:r>
            <a:r>
              <a:rPr lang="en-US" sz="2400" b="1" dirty="0" smtClean="0">
                <a:solidFill>
                  <a:schemeClr val="bg1"/>
                </a:solidFill>
              </a:rPr>
              <a:t>a powerful mean</a:t>
            </a:r>
            <a:endParaRPr lang="en-US" sz="2400" b="1" dirty="0">
              <a:solidFill>
                <a:schemeClr val="bg1"/>
              </a:solidFill>
            </a:endParaRPr>
          </a:p>
          <a:p>
            <a:r>
              <a:rPr lang="en-US" sz="2400" b="1" dirty="0" smtClean="0">
                <a:solidFill>
                  <a:schemeClr val="bg1"/>
                </a:solidFill>
              </a:rPr>
              <a:t>toward scientific, technical 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and industrial breakthroughs…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7" name="ZoneTexte 16">
            <a:hlinkClick r:id="" action="ppaction://noaction"/>
          </p:cNvPr>
          <p:cNvSpPr txBox="1"/>
          <p:nvPr/>
        </p:nvSpPr>
        <p:spPr>
          <a:xfrm>
            <a:off x="4498974" y="5108598"/>
            <a:ext cx="2197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err="1" smtClean="0">
                <a:solidFill>
                  <a:schemeClr val="bg1"/>
                </a:solidFill>
              </a:rPr>
              <a:t>With</a:t>
            </a:r>
            <a:r>
              <a:rPr lang="fr-FR" sz="2800" b="1" dirty="0" smtClean="0">
                <a:solidFill>
                  <a:schemeClr val="bg1"/>
                </a:solidFill>
              </a:rPr>
              <a:t> TIARA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948849" y="1603350"/>
            <a:ext cx="8106771" cy="1200329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/>
              <a:t>Despites an “impossible” time schedule, significant progress </a:t>
            </a:r>
          </a:p>
          <a:p>
            <a:pPr algn="l"/>
            <a:r>
              <a:rPr lang="en-US" sz="2400" b="1" dirty="0" smtClean="0"/>
              <a:t>has been achieved by the TIARA-PP team for the preparing</a:t>
            </a:r>
          </a:p>
          <a:p>
            <a:pPr algn="l"/>
            <a:r>
              <a:rPr lang="en-US" sz="2400" b="1" dirty="0" smtClean="0"/>
              <a:t>the TIARA-PP proposal </a:t>
            </a:r>
            <a:endParaRPr lang="en-US" sz="2400" b="1" dirty="0"/>
          </a:p>
        </p:txBody>
      </p:sp>
      <p:sp>
        <p:nvSpPr>
          <p:cNvPr id="25" name="AutoShape 16"/>
          <p:cNvSpPr>
            <a:spLocks noChangeArrowheads="1"/>
          </p:cNvSpPr>
          <p:nvPr/>
        </p:nvSpPr>
        <p:spPr bwMode="auto">
          <a:xfrm>
            <a:off x="299561" y="1566837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949267" y="3109185"/>
            <a:ext cx="7929415" cy="1569660"/>
          </a:xfrm>
          <a:prstGeom prst="rect">
            <a:avLst/>
          </a:prstGeom>
          <a:solidFill>
            <a:srgbClr val="66FF66">
              <a:alpha val="81000"/>
            </a:srgbClr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400" b="1" dirty="0" smtClean="0"/>
              <a:t>However, there is still a lot to be done and the success relies</a:t>
            </a:r>
          </a:p>
          <a:p>
            <a:pPr algn="l"/>
            <a:r>
              <a:rPr lang="en-US" sz="2400" b="1" dirty="0" smtClean="0"/>
              <a:t>critically on the commitment of the involved</a:t>
            </a:r>
          </a:p>
          <a:p>
            <a:pPr algn="l"/>
            <a:r>
              <a:rPr lang="en-US" sz="2400" b="1" dirty="0" smtClean="0"/>
              <a:t>parties and their ability to deliver their part in </a:t>
            </a: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due time</a:t>
            </a:r>
          </a:p>
          <a:p>
            <a:pPr algn="l"/>
            <a:r>
              <a:rPr lang="en-US" sz="2400" b="1" dirty="0" smtClean="0"/>
              <a:t>as established in the schedule</a:t>
            </a:r>
            <a:endParaRPr lang="en-US" sz="2400" b="1" dirty="0"/>
          </a:p>
        </p:txBody>
      </p:sp>
      <p:sp>
        <p:nvSpPr>
          <p:cNvPr id="26" name="AutoShape 16"/>
          <p:cNvSpPr>
            <a:spLocks noChangeArrowheads="1"/>
          </p:cNvSpPr>
          <p:nvPr/>
        </p:nvSpPr>
        <p:spPr bwMode="auto">
          <a:xfrm>
            <a:off x="299979" y="3072672"/>
            <a:ext cx="396875" cy="468313"/>
          </a:xfrm>
          <a:prstGeom prst="star4">
            <a:avLst>
              <a:gd name="adj" fmla="val 12500"/>
            </a:avLst>
          </a:prstGeom>
          <a:solidFill>
            <a:srgbClr val="FFFF00">
              <a:alpha val="67000"/>
            </a:srgbClr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23689</TotalTime>
  <Words>1904</Words>
  <Application>Microsoft Office PowerPoint</Application>
  <PresentationFormat>Affichage à l'écran (4:3)</PresentationFormat>
  <Paragraphs>635</Paragraphs>
  <Slides>17</Slides>
  <Notes>1</Notes>
  <HiddenSlides>3</HiddenSlides>
  <MMClips>0</MMClips>
  <ScaleCrop>false</ScaleCrop>
  <HeadingPairs>
    <vt:vector size="4" baseType="variant">
      <vt:variant>
        <vt:lpstr>Thème</vt:lpstr>
      </vt:variant>
      <vt:variant>
        <vt:i4>6</vt:i4>
      </vt:variant>
      <vt:variant>
        <vt:lpstr>Titres des diapositives</vt:lpstr>
      </vt:variant>
      <vt:variant>
        <vt:i4>17</vt:i4>
      </vt:variant>
    </vt:vector>
  </HeadingPairs>
  <TitlesOfParts>
    <vt:vector size="23" baseType="lpstr">
      <vt:lpstr>Modèle par défaut</vt:lpstr>
      <vt:lpstr>2_Conception personnalisée</vt:lpstr>
      <vt:lpstr>SL Talk template</vt:lpstr>
      <vt:lpstr>1_Conception personnalisée</vt:lpstr>
      <vt:lpstr>Conception personnalisée</vt:lpstr>
      <vt:lpstr>4_Conception personnalisée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</vt:vector>
  </TitlesOfParts>
  <Company>CEA/DSM/DAPNIA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1028</cp:revision>
  <dcterms:created xsi:type="dcterms:W3CDTF">2002-09-23T10:15:47Z</dcterms:created>
  <dcterms:modified xsi:type="dcterms:W3CDTF">2009-11-02T09:07:40Z</dcterms:modified>
</cp:coreProperties>
</file>