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  <p:sldMasterId id="2147483739" r:id="rId2"/>
    <p:sldMasterId id="2147483650" r:id="rId3"/>
    <p:sldMasterId id="2147483726" r:id="rId4"/>
    <p:sldMasterId id="2147483714" r:id="rId5"/>
    <p:sldMasterId id="2147483657" r:id="rId6"/>
  </p:sldMasterIdLst>
  <p:notesMasterIdLst>
    <p:notesMasterId r:id="rId14"/>
  </p:notesMasterIdLst>
  <p:handoutMasterIdLst>
    <p:handoutMasterId r:id="rId15"/>
  </p:handoutMasterIdLst>
  <p:sldIdLst>
    <p:sldId id="366" r:id="rId7"/>
    <p:sldId id="574" r:id="rId8"/>
    <p:sldId id="575" r:id="rId9"/>
    <p:sldId id="579" r:id="rId10"/>
    <p:sldId id="576" r:id="rId11"/>
    <p:sldId id="578" r:id="rId12"/>
    <p:sldId id="563" r:id="rId13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9E2A"/>
    <a:srgbClr val="FFFF00"/>
    <a:srgbClr val="003399"/>
    <a:srgbClr val="0000FF"/>
    <a:srgbClr val="0033CC"/>
    <a:srgbClr val="000099"/>
    <a:srgbClr val="FFFF99"/>
    <a:srgbClr val="FFFFCC"/>
    <a:srgbClr val="FFFF66"/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70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notesViewPr>
    <p:cSldViewPr>
      <p:cViewPr varScale="1">
        <p:scale>
          <a:sx n="49" d="100"/>
          <a:sy n="49" d="100"/>
        </p:scale>
        <p:origin x="-2070" y="-114"/>
      </p:cViewPr>
      <p:guideLst>
        <p:guide orient="horz" pos="3128"/>
        <p:guide pos="214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FFA65-E53C-4CA9-8014-17DE60736307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5324" y="0"/>
            <a:ext cx="1898676" cy="949039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-flag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95369" cy="94809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17" Type="http://schemas.openxmlformats.org/officeDocument/2006/relationships/image" Target="../media/image11.emf"/><Relationship Id="rId2" Type="http://schemas.openxmlformats.org/officeDocument/2006/relationships/slideLayout" Target="../slideLayouts/slideLayout58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mailto:Daniel.brandt@cern.ch" TargetMode="External"/><Relationship Id="rId13" Type="http://schemas.openxmlformats.org/officeDocument/2006/relationships/hyperlink" Target="mailto:muller@ipno.in2p3.fr" TargetMode="External"/><Relationship Id="rId18" Type="http://schemas.openxmlformats.org/officeDocument/2006/relationships/hyperlink" Target="mailto:marisa.marco@ciemat.es" TargetMode="External"/><Relationship Id="rId26" Type="http://schemas.openxmlformats.org/officeDocument/2006/relationships/hyperlink" Target="mailto:O.Boine-Frankenheim@gsi.de" TargetMode="External"/><Relationship Id="rId39" Type="http://schemas.openxmlformats.org/officeDocument/2006/relationships/hyperlink" Target="mailto:Steinar.stapnes@cern.ch" TargetMode="External"/><Relationship Id="rId3" Type="http://schemas.openxmlformats.org/officeDocument/2006/relationships/hyperlink" Target="mailto:Antoine.dael@cea.fr" TargetMode="External"/><Relationship Id="rId21" Type="http://schemas.openxmlformats.org/officeDocument/2006/relationships/hyperlink" Target="mailto:Hans.Weise@desy.de" TargetMode="External"/><Relationship Id="rId34" Type="http://schemas.openxmlformats.org/officeDocument/2006/relationships/hyperlink" Target="mailto:swapan@cockcroft.ac.uk" TargetMode="External"/><Relationship Id="rId42" Type="http://schemas.openxmlformats.org/officeDocument/2006/relationships/hyperlink" Target="mailto:Hannu.Juuso@tekes.fi" TargetMode="External"/><Relationship Id="rId7" Type="http://schemas.openxmlformats.org/officeDocument/2006/relationships/hyperlink" Target="mailto:Jean-pierre.koutchouk@cern.ch" TargetMode="External"/><Relationship Id="rId12" Type="http://schemas.openxmlformats.org/officeDocument/2006/relationships/hyperlink" Target="mailto:Jean-marc.filhol@synchrotron-soleil.fr" TargetMode="External"/><Relationship Id="rId17" Type="http://schemas.openxmlformats.org/officeDocument/2006/relationships/hyperlink" Target="mailto:Luis.garcia@ciemat.es" TargetMode="External"/><Relationship Id="rId25" Type="http://schemas.openxmlformats.org/officeDocument/2006/relationships/hyperlink" Target="mailto:P.Spiller@gsi.de" TargetMode="External"/><Relationship Id="rId33" Type="http://schemas.openxmlformats.org/officeDocument/2006/relationships/hyperlink" Target="mailto:John.womersley@stfc.ac.uk" TargetMode="External"/><Relationship Id="rId38" Type="http://schemas.openxmlformats.org/officeDocument/2006/relationships/hyperlink" Target="mailto:Tord.Ekelof@physics.uu.se" TargetMode="External"/><Relationship Id="rId2" Type="http://schemas.openxmlformats.org/officeDocument/2006/relationships/hyperlink" Target="mailto:Roy.aleksan@cea.fr" TargetMode="External"/><Relationship Id="rId16" Type="http://schemas.openxmlformats.org/officeDocument/2006/relationships/hyperlink" Target="mailto:angel.ibarra@ciemat.es" TargetMode="External"/><Relationship Id="rId20" Type="http://schemas.openxmlformats.org/officeDocument/2006/relationships/hyperlink" Target="mailto:karsten.wurr@desy.de" TargetMode="External"/><Relationship Id="rId29" Type="http://schemas.openxmlformats.org/officeDocument/2006/relationships/hyperlink" Target="mailto:Franco.cervelli@pi.infn.it" TargetMode="External"/><Relationship Id="rId41" Type="http://schemas.openxmlformats.org/officeDocument/2006/relationships/hyperlink" Target="mailto:sverker.werin@maxlab.lu.s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Oliver.bruning@cern.ch" TargetMode="External"/><Relationship Id="rId11" Type="http://schemas.openxmlformats.org/officeDocument/2006/relationships/hyperlink" Target="mailto:laune@ipno.in2p3.fr" TargetMode="External"/><Relationship Id="rId24" Type="http://schemas.openxmlformats.org/officeDocument/2006/relationships/hyperlink" Target="mailto:H.Eickhoff@gsi.de" TargetMode="External"/><Relationship Id="rId32" Type="http://schemas.openxmlformats.org/officeDocument/2006/relationships/hyperlink" Target="mailto:Robert.Rudolph@psi.ch" TargetMode="External"/><Relationship Id="rId37" Type="http://schemas.openxmlformats.org/officeDocument/2006/relationships/hyperlink" Target="mailto:peter.mcintosh@stfc.ac.uk" TargetMode="External"/><Relationship Id="rId40" Type="http://schemas.openxmlformats.org/officeDocument/2006/relationships/hyperlink" Target="mailto:volker.ziemann@fysast.uu.se" TargetMode="External"/><Relationship Id="rId5" Type="http://schemas.openxmlformats.org/officeDocument/2006/relationships/hyperlink" Target="mailto:Steve.myers@cern.ch" TargetMode="External"/><Relationship Id="rId15" Type="http://schemas.openxmlformats.org/officeDocument/2006/relationships/hyperlink" Target="mailto:Ramon.gavela@ciemat.es" TargetMode="External"/><Relationship Id="rId23" Type="http://schemas.openxmlformats.org/officeDocument/2006/relationships/hyperlink" Target="mailto:Waldermar.singer@desy.de" TargetMode="External"/><Relationship Id="rId28" Type="http://schemas.openxmlformats.org/officeDocument/2006/relationships/hyperlink" Target="mailto:vacchi@ts.infn.it" TargetMode="External"/><Relationship Id="rId36" Type="http://schemas.openxmlformats.org/officeDocument/2006/relationships/hyperlink" Target="mailto:p.burrows1@physics.ox.ac.uk" TargetMode="External"/><Relationship Id="rId10" Type="http://schemas.openxmlformats.org/officeDocument/2006/relationships/hyperlink" Target="mailto:muller@ipno.in2P3.fr" TargetMode="External"/><Relationship Id="rId19" Type="http://schemas.openxmlformats.org/officeDocument/2006/relationships/hyperlink" Target="mailto:eduardo.molina@ciemat.es" TargetMode="External"/><Relationship Id="rId31" Type="http://schemas.openxmlformats.org/officeDocument/2006/relationships/hyperlink" Target="mailto:Terry.Garvey@psi.ch" TargetMode="External"/><Relationship Id="rId4" Type="http://schemas.openxmlformats.org/officeDocument/2006/relationships/hyperlink" Target="mailto:Olivier.napoly@cea.fr" TargetMode="External"/><Relationship Id="rId9" Type="http://schemas.openxmlformats.org/officeDocument/2006/relationships/hyperlink" Target="mailto:Lucio.rossi@cern.ch" TargetMode="External"/><Relationship Id="rId14" Type="http://schemas.openxmlformats.org/officeDocument/2006/relationships/hyperlink" Target="mailto:msoberman@admin.in2p3.fr" TargetMode="External"/><Relationship Id="rId22" Type="http://schemas.openxmlformats.org/officeDocument/2006/relationships/hyperlink" Target="mailto:Lutz.Lilje@desy.de" TargetMode="External"/><Relationship Id="rId27" Type="http://schemas.openxmlformats.org/officeDocument/2006/relationships/hyperlink" Target="mailto:U.Weinrich@gsi.de" TargetMode="External"/><Relationship Id="rId30" Type="http://schemas.openxmlformats.org/officeDocument/2006/relationships/hyperlink" Target="mailto:Leonid.rivkin@psi.ch" TargetMode="External"/><Relationship Id="rId35" Type="http://schemas.openxmlformats.org/officeDocument/2006/relationships/hyperlink" Target="mailto:mike.poole@stfc.ac.uk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67263" y="1166813"/>
            <a:ext cx="214680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WP leaders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October 14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</a:t>
            </a:r>
            <a:r>
              <a:rPr lang="en-US" sz="1800" b="1" dirty="0"/>
              <a:t>2009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2928915" y="0"/>
            <a:ext cx="2666114" cy="1015663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60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TEMP\ESGARD\Acc RandD Sustainability\TIARA\Administration\TIARA-logo\Tiara 4Fond noir 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7440"/>
            <a:ext cx="9144000" cy="4570560"/>
          </a:xfrm>
          <a:prstGeom prst="rect">
            <a:avLst/>
          </a:prstGeom>
          <a:noFill/>
        </p:spPr>
      </p:pic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6507189" y="5476921"/>
            <a:ext cx="258301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  management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WP1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Schedule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</a:t>
            </a:r>
          </a:p>
        </p:txBody>
      </p:sp>
      <p:sp>
        <p:nvSpPr>
          <p:cNvPr id="7" name="Text Box 24"/>
          <p:cNvSpPr txBox="1">
            <a:spLocks noChangeArrowheads="1"/>
          </p:cNvSpPr>
          <p:nvPr/>
        </p:nvSpPr>
        <p:spPr bwMode="auto">
          <a:xfrm>
            <a:off x="2581149" y="1311246"/>
            <a:ext cx="3249800" cy="646331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 Packages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6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467761" y="1274733"/>
            <a:ext cx="1757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WP-leaders:</a:t>
            </a:r>
            <a:endParaRPr lang="fr-FR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431882" y="1749402"/>
            <a:ext cx="492237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dirty="0" smtClean="0">
                <a:solidFill>
                  <a:schemeClr val="bg1"/>
                </a:solidFill>
              </a:rPr>
              <a:t>General </a:t>
            </a:r>
            <a:r>
              <a:rPr lang="fr-FR" sz="2400" dirty="0" err="1" smtClean="0">
                <a:solidFill>
                  <a:schemeClr val="bg1"/>
                </a:solidFill>
              </a:rPr>
              <a:t>WPs</a:t>
            </a:r>
            <a:endParaRPr lang="fr-FR" sz="2400" dirty="0" smtClean="0">
              <a:solidFill>
                <a:schemeClr val="bg1"/>
              </a:solidFill>
            </a:endParaRP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WP2: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R. Aleksan </a:t>
            </a:r>
            <a:r>
              <a:rPr lang="fr-FR" sz="2400" dirty="0" smtClean="0">
                <a:solidFill>
                  <a:schemeClr val="bg1"/>
                </a:solidFill>
              </a:rPr>
              <a:t>(CEA, F)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WP3: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O. Brüning </a:t>
            </a:r>
            <a:r>
              <a:rPr lang="fr-FR" sz="2400" dirty="0" smtClean="0">
                <a:solidFill>
                  <a:schemeClr val="bg1"/>
                </a:solidFill>
              </a:rPr>
              <a:t>(CERN, Int.)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WP4: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F. Cervelli </a:t>
            </a:r>
            <a:r>
              <a:rPr lang="fr-FR" sz="2400" dirty="0" smtClean="0">
                <a:solidFill>
                  <a:schemeClr val="bg1"/>
                </a:solidFill>
              </a:rPr>
              <a:t>(INFN, I)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WP5: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P. Burrows </a:t>
            </a:r>
            <a:r>
              <a:rPr lang="fr-FR" sz="2400" dirty="0" smtClean="0">
                <a:solidFill>
                  <a:schemeClr val="bg1"/>
                </a:solidFill>
              </a:rPr>
              <a:t>(STFC, UK)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WP6: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W. Singer </a:t>
            </a:r>
            <a:r>
              <a:rPr lang="fr-FR" sz="2400" dirty="0" smtClean="0">
                <a:solidFill>
                  <a:schemeClr val="bg1"/>
                </a:solidFill>
              </a:rPr>
              <a:t>(DESY, DE)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431882" y="4232286"/>
            <a:ext cx="632820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dirty="0" smtClean="0">
                <a:solidFill>
                  <a:schemeClr val="bg1"/>
                </a:solidFill>
              </a:rPr>
              <a:t>Candidate </a:t>
            </a:r>
            <a:r>
              <a:rPr lang="fr-FR" sz="2400" dirty="0" err="1" smtClean="0">
                <a:solidFill>
                  <a:schemeClr val="bg1"/>
                </a:solidFill>
              </a:rPr>
              <a:t>Specific</a:t>
            </a:r>
            <a:r>
              <a:rPr lang="fr-FR" sz="2400" dirty="0" smtClean="0">
                <a:solidFill>
                  <a:schemeClr val="bg1"/>
                </a:solidFill>
              </a:rPr>
              <a:t> </a:t>
            </a:r>
            <a:r>
              <a:rPr lang="fr-FR" sz="2400" dirty="0" err="1" smtClean="0">
                <a:solidFill>
                  <a:schemeClr val="bg1"/>
                </a:solidFill>
              </a:rPr>
              <a:t>WPs</a:t>
            </a:r>
            <a:r>
              <a:rPr lang="fr-FR" sz="2400" dirty="0" smtClean="0">
                <a:solidFill>
                  <a:schemeClr val="bg1"/>
                </a:solidFill>
              </a:rPr>
              <a:t> (</a:t>
            </a:r>
            <a:r>
              <a:rPr lang="fr-FR" sz="2400" dirty="0" err="1" smtClean="0">
                <a:solidFill>
                  <a:schemeClr val="bg1"/>
                </a:solidFill>
              </a:rPr>
              <a:t>proposed</a:t>
            </a:r>
            <a:r>
              <a:rPr lang="fr-FR" sz="2400" dirty="0" smtClean="0">
                <a:solidFill>
                  <a:schemeClr val="bg1"/>
                </a:solidFill>
              </a:rPr>
              <a:t> by the projets)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WP7 (CLIC):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E. Jensen </a:t>
            </a:r>
            <a:r>
              <a:rPr lang="fr-FR" sz="2400" dirty="0" smtClean="0">
                <a:solidFill>
                  <a:schemeClr val="bg1"/>
                </a:solidFill>
              </a:rPr>
              <a:t>(CERN, Int.)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WP8 (n-</a:t>
            </a:r>
            <a:r>
              <a:rPr lang="fr-FR" sz="2400" dirty="0" err="1" smtClean="0">
                <a:solidFill>
                  <a:schemeClr val="bg1"/>
                </a:solidFill>
              </a:rPr>
              <a:t>facility</a:t>
            </a:r>
            <a:r>
              <a:rPr lang="fr-FR" sz="2400" dirty="0" smtClean="0">
                <a:solidFill>
                  <a:schemeClr val="bg1"/>
                </a:solidFill>
              </a:rPr>
              <a:t>):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K. Long </a:t>
            </a:r>
            <a:r>
              <a:rPr lang="fr-FR" sz="2400" dirty="0" smtClean="0">
                <a:solidFill>
                  <a:schemeClr val="bg1"/>
                </a:solidFill>
              </a:rPr>
              <a:t>(STFC, UK)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WP9 (</a:t>
            </a:r>
            <a:r>
              <a:rPr lang="fr-FR" sz="2400" dirty="0" err="1" smtClean="0">
                <a:solidFill>
                  <a:schemeClr val="bg1"/>
                </a:solidFill>
              </a:rPr>
              <a:t>Super-B</a:t>
            </a:r>
            <a:r>
              <a:rPr lang="fr-FR" sz="2400" dirty="0" smtClean="0">
                <a:solidFill>
                  <a:schemeClr val="bg1"/>
                </a:solidFill>
              </a:rPr>
              <a:t>):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Biagini </a:t>
            </a:r>
            <a:r>
              <a:rPr lang="fr-FR" sz="2400" dirty="0" smtClean="0">
                <a:solidFill>
                  <a:schemeClr val="bg1"/>
                </a:solidFill>
              </a:rPr>
              <a:t>(INFN, I)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WP10 (EURISOL):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P. </a:t>
            </a:r>
            <a:r>
              <a:rPr lang="fr-F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Bousson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(CNRS, F)</a:t>
            </a:r>
          </a:p>
        </p:txBody>
      </p:sp>
      <p:sp>
        <p:nvSpPr>
          <p:cNvPr id="8" name="Étoile à 4 branches 7"/>
          <p:cNvSpPr/>
          <p:nvPr/>
        </p:nvSpPr>
        <p:spPr bwMode="auto">
          <a:xfrm>
            <a:off x="774648" y="1749402"/>
            <a:ext cx="474669" cy="511182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Étoile à 4 branches 8"/>
          <p:cNvSpPr/>
          <p:nvPr/>
        </p:nvSpPr>
        <p:spPr bwMode="auto">
          <a:xfrm>
            <a:off x="774648" y="4232286"/>
            <a:ext cx="474669" cy="511182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957213" y="6277014"/>
            <a:ext cx="730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WP </a:t>
            </a:r>
            <a:r>
              <a:rPr lang="fr-FR" sz="2400" b="1" dirty="0" err="1" smtClean="0">
                <a:solidFill>
                  <a:schemeClr val="bg1"/>
                </a:solidFill>
              </a:rPr>
              <a:t>Deputies</a:t>
            </a:r>
            <a:r>
              <a:rPr lang="fr-FR" sz="2400" b="1" dirty="0" smtClean="0">
                <a:solidFill>
                  <a:schemeClr val="bg1"/>
                </a:solidFill>
              </a:rPr>
              <a:t> and contacts </a:t>
            </a:r>
            <a:r>
              <a:rPr lang="fr-FR" sz="2400" b="1" dirty="0" err="1" smtClean="0">
                <a:solidFill>
                  <a:schemeClr val="bg1"/>
                </a:solidFill>
              </a:rPr>
              <a:t>names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being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finalized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70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  <a:p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0" y="1128681"/>
          <a:ext cx="9144001" cy="5673102"/>
        </p:xfrm>
        <a:graphic>
          <a:graphicData uri="http://schemas.openxmlformats.org/drawingml/2006/table">
            <a:tbl>
              <a:tblPr/>
              <a:tblGrid>
                <a:gridCol w="805077"/>
                <a:gridCol w="1592510"/>
                <a:gridCol w="1500772"/>
                <a:gridCol w="1667196"/>
                <a:gridCol w="1837151"/>
                <a:gridCol w="1741295"/>
              </a:tblGrid>
              <a:tr h="1460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WP2</a:t>
                      </a:r>
                      <a:endParaRPr lang="fr-FR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WP3</a:t>
                      </a:r>
                      <a:endParaRPr lang="fr-FR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WP4</a:t>
                      </a:r>
                      <a:endParaRPr lang="fr-FR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WP5</a:t>
                      </a:r>
                      <a:endParaRPr lang="fr-FR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WP6</a:t>
                      </a:r>
                      <a:endParaRPr lang="fr-FR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WP lead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R. Aleksan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O. Bruning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F. Cervelli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P. Burrows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W. Singer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Contacts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CEA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"/>
                        </a:rPr>
                        <a:t>Roy.aleksan@cea.fr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"/>
                        </a:rPr>
                        <a:t>Antoine.dael@cea.fr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"/>
                        </a:rPr>
                        <a:t>Olivier.napoly@cea.fr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?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?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7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CERN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5"/>
                        </a:rPr>
                        <a:t>Steve.myers@cern.ch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6"/>
                        </a:rPr>
                        <a:t>Oliver.bruning@cern.ch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7"/>
                        </a:rPr>
                        <a:t>Jean-pierre.koutchouk@cern.ch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8"/>
                        </a:rPr>
                        <a:t>Daniel.brandt@cern.ch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9"/>
                        </a:rPr>
                        <a:t>Lucio.rossi@cern.ch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456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CNRS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0"/>
                        </a:rPr>
                        <a:t>muller@ipno.in2P3.fr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1"/>
                        </a:rPr>
                        <a:t>laune@ipno.in2p3.fr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2"/>
                        </a:rPr>
                        <a:t>Jean-marc.filhol@synchrotron-soleil.fr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3"/>
                        </a:rPr>
                        <a:t>muller@ipno.in2p3.fr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4"/>
                        </a:rPr>
                        <a:t>msoberman@admin.in2p3.fr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82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CIEMAT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5"/>
                        </a:rPr>
                        <a:t>Ramon.gavela@ciemat.es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6" tooltip="Enviar e-mail "/>
                        </a:rPr>
                        <a:t>angel.ibarra@ciemat.es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7"/>
                        </a:rPr>
                        <a:t>Luis.garcia@ciemat.es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spc="75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  <a:hlinkClick r:id="rId18"/>
                        </a:rPr>
                        <a:t>marisa.marco@ciemat.es</a:t>
                      </a:r>
                      <a:r>
                        <a:rPr lang="en-US" sz="1400" spc="75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9" tooltip="Enviar e-mail "/>
                        </a:rPr>
                        <a:t>eduardo.molina@ciemat.es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DESY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0"/>
                        </a:rPr>
                        <a:t>karsten.wurr@desy.de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1"/>
                        </a:rPr>
                        <a:t>Hans.Weise@desy.de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2"/>
                        </a:rPr>
                        <a:t>Lutz.Lilje@desy.de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--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3"/>
                        </a:rPr>
                        <a:t>Waldermar.singer@desy.de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GSI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4"/>
                        </a:rPr>
                        <a:t>H.Eickhoff@gsi.de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5"/>
                        </a:rPr>
                        <a:t>P.Spiller@gsi.de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4"/>
                        </a:rPr>
                        <a:t>H.Eickhoff@gsi.de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6"/>
                        </a:rPr>
                        <a:t>O.Boine-Frankenheim@gsi.de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7"/>
                        </a:rPr>
                        <a:t>U.Weinrich@gsi.de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7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INFN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8"/>
                        </a:rPr>
                        <a:t>vacchi@ts.infn.it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9"/>
                        </a:rPr>
                        <a:t>Franco.cervelli@pi.infn.it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9"/>
                        </a:rPr>
                        <a:t>Franco.cervelli@pi.infn.it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?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?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0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PSI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0"/>
                        </a:rPr>
                        <a:t>Leonid.rivkin@psi.ch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0"/>
                        </a:rPr>
                        <a:t>hans.braun@cern.ch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1"/>
                        </a:rPr>
                        <a:t>Terry.Garvey@psi.ch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0"/>
                        </a:rPr>
                        <a:t>Leonid.rivkin@p</a:t>
                      </a:r>
                      <a:r>
                        <a:rPr lang="fr-FR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0"/>
                        </a:rPr>
                        <a:t>si.ch</a:t>
                      </a:r>
                      <a:r>
                        <a:rPr lang="fr-FR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2"/>
                        </a:rPr>
                        <a:t>Robert.Rudolph@psi.ch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7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STFC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3"/>
                        </a:rPr>
                        <a:t>John.womersley@stfc.ac.uk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4"/>
                        </a:rPr>
                        <a:t>swapan@cockcroft.ac.uk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0" i="1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5"/>
                        </a:rPr>
                        <a:t>mike.poole@stfc.ac.uk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6"/>
                        </a:rPr>
                        <a:t>p.burrows1@physics.ox.ac.uk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7"/>
                        </a:rPr>
                        <a:t>peter.mcintosh@stfc.ac.uk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97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Uppsala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8"/>
                        </a:rPr>
                        <a:t>Tord.Ekelof@physics.uu.se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9"/>
                        </a:rPr>
                        <a:t>Steinar.stapnes@cern.ch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400" u="sng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0"/>
                        </a:rPr>
                        <a:t>volker.ziemann@fysast.uu.se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spc="75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  <a:hlinkClick r:id="rId41"/>
                        </a:rPr>
                        <a:t>sverker.werin@maxlab.lu.se</a:t>
                      </a:r>
                      <a:r>
                        <a:rPr lang="en-US" sz="1400" spc="75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 (tbc)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2"/>
                        </a:rPr>
                        <a:t>Hannu.Juuso@tekes.fi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70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  <a:p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(WP1)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1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6018" name="Rectangle 2"/>
          <p:cNvSpPr>
            <a:spLocks noChangeArrowheads="1"/>
          </p:cNvSpPr>
          <p:nvPr/>
        </p:nvSpPr>
        <p:spPr bwMode="auto">
          <a:xfrm>
            <a:off x="0" y="0"/>
            <a:ext cx="3017838" cy="7938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3466" y="6350040"/>
            <a:ext cx="43061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b="1" smtClean="0">
                <a:solidFill>
                  <a:schemeClr val="bg1"/>
                </a:solidFill>
              </a:rPr>
              <a:t>In addition a Gantt chart is requested</a:t>
            </a:r>
            <a:endParaRPr lang="en-US" b="1">
              <a:solidFill>
                <a:schemeClr val="bg1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146051" y="1238220"/>
          <a:ext cx="8807509" cy="2811501"/>
        </p:xfrm>
        <a:graphic>
          <a:graphicData uri="http://schemas.openxmlformats.org/drawingml/2006/table">
            <a:tbl>
              <a:tblPr/>
              <a:tblGrid>
                <a:gridCol w="744403"/>
                <a:gridCol w="704525"/>
                <a:gridCol w="1609393"/>
                <a:gridCol w="4864259"/>
                <a:gridCol w="884929"/>
              </a:tblGrid>
              <a:tr h="312389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Deliverables </a:t>
                      </a:r>
                      <a:r>
                        <a:rPr lang="en-GB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(brief description and month of delivery)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Num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Short name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Description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month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D1.1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WebPub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Overall Web Site Frame ready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D1.2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ConsAgrmnt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Consortium Agreement between participants ready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D1.3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Contract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Contract of the Consortium with the EC signed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D1.4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KickMeet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Organization of the Kickoff meeting 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D1.5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WebInt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Internal Web Site Frame Ready 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D1.6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MidRep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Midterm Report 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D1.7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FinRep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Final Report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36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3017838" cy="7938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12" name="Tableau 11"/>
          <p:cNvGraphicFramePr>
            <a:graphicFrameLocks noGrp="1"/>
          </p:cNvGraphicFramePr>
          <p:nvPr/>
        </p:nvGraphicFramePr>
        <p:xfrm>
          <a:off x="190440" y="4268799"/>
          <a:ext cx="8763120" cy="2081240"/>
        </p:xfrm>
        <a:graphic>
          <a:graphicData uri="http://schemas.openxmlformats.org/drawingml/2006/table">
            <a:tbl>
              <a:tblPr/>
              <a:tblGrid>
                <a:gridCol w="740173"/>
                <a:gridCol w="700521"/>
                <a:gridCol w="1604967"/>
                <a:gridCol w="4837559"/>
                <a:gridCol w="879900"/>
              </a:tblGrid>
              <a:tr h="416248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Milestones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16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Num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Short name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Description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month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6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M1.1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WebPub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Preliminary Overall Web Site Frame set up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-3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6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M1.2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MidMeet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Organization of Midterm General Meeting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17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6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M1.3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FinMeet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Organization of Final General Meeting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34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70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  <a:p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(WP1)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3" name="Picture 1" descr="D:\TEMP\ESGARD\Acc RandD Sustainability\TIARA\TIARA proposal\WP1\WP1_13.1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0785"/>
            <a:ext cx="9144000" cy="3590925"/>
          </a:xfrm>
          <a:prstGeom prst="rect">
            <a:avLst/>
          </a:prstGeom>
          <a:noFill/>
        </p:spPr>
      </p:pic>
      <p:sp>
        <p:nvSpPr>
          <p:cNvPr id="6" name="Ellipse 5"/>
          <p:cNvSpPr/>
          <p:nvPr/>
        </p:nvSpPr>
        <p:spPr bwMode="auto">
          <a:xfrm>
            <a:off x="5010156" y="3209922"/>
            <a:ext cx="328617" cy="328617"/>
          </a:xfrm>
          <a:prstGeom prst="ellipse">
            <a:avLst/>
          </a:prstGeom>
          <a:solidFill>
            <a:srgbClr val="FFFF00">
              <a:alpha val="49020"/>
            </a:srgbClr>
          </a:solidFill>
          <a:ln w="38100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Ellipse 6"/>
          <p:cNvSpPr/>
          <p:nvPr/>
        </p:nvSpPr>
        <p:spPr bwMode="auto">
          <a:xfrm>
            <a:off x="6434163" y="4232286"/>
            <a:ext cx="328617" cy="328617"/>
          </a:xfrm>
          <a:prstGeom prst="ellipse">
            <a:avLst/>
          </a:prstGeom>
          <a:solidFill>
            <a:srgbClr val="FFFF00">
              <a:alpha val="49020"/>
            </a:srgbClr>
          </a:solidFill>
          <a:ln w="38100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Ellipse 7"/>
          <p:cNvSpPr/>
          <p:nvPr/>
        </p:nvSpPr>
        <p:spPr bwMode="auto">
          <a:xfrm>
            <a:off x="8004222" y="4378338"/>
            <a:ext cx="328617" cy="328617"/>
          </a:xfrm>
          <a:prstGeom prst="ellipse">
            <a:avLst/>
          </a:prstGeom>
          <a:solidFill>
            <a:srgbClr val="FFFF00">
              <a:alpha val="49020"/>
            </a:srgbClr>
          </a:solidFill>
          <a:ln w="38100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24" name="Groupe 23"/>
          <p:cNvGrpSpPr/>
          <p:nvPr/>
        </p:nvGrpSpPr>
        <p:grpSpPr>
          <a:xfrm>
            <a:off x="5192721" y="3575054"/>
            <a:ext cx="3337599" cy="2570047"/>
            <a:chOff x="5192721" y="3575054"/>
            <a:chExt cx="3337599" cy="2570047"/>
          </a:xfrm>
        </p:grpSpPr>
        <p:cxnSp>
          <p:nvCxnSpPr>
            <p:cNvPr id="10" name="Connecteur droit 9"/>
            <p:cNvCxnSpPr/>
            <p:nvPr/>
          </p:nvCxnSpPr>
          <p:spPr bwMode="auto">
            <a:xfrm>
              <a:off x="5192721" y="3575054"/>
              <a:ext cx="2117756" cy="1898676"/>
            </a:xfrm>
            <a:prstGeom prst="line">
              <a:avLst/>
            </a:prstGeom>
            <a:solidFill>
              <a:srgbClr val="FFFF00">
                <a:alpha val="67000"/>
              </a:srgbClr>
            </a:solidFill>
            <a:ln w="2857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Connecteur droit 11"/>
            <p:cNvCxnSpPr>
              <a:stCxn id="7" idx="4"/>
            </p:cNvCxnSpPr>
            <p:nvPr/>
          </p:nvCxnSpPr>
          <p:spPr bwMode="auto">
            <a:xfrm rot="16200000" flipH="1">
              <a:off x="6516318" y="4643057"/>
              <a:ext cx="839799" cy="675490"/>
            </a:xfrm>
            <a:prstGeom prst="line">
              <a:avLst/>
            </a:prstGeom>
            <a:solidFill>
              <a:srgbClr val="FFFF00">
                <a:alpha val="67000"/>
              </a:srgbClr>
            </a:solidFill>
            <a:ln w="2857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Connecteur droit 14"/>
            <p:cNvCxnSpPr>
              <a:stCxn id="8" idx="4"/>
            </p:cNvCxnSpPr>
            <p:nvPr/>
          </p:nvCxnSpPr>
          <p:spPr bwMode="auto">
            <a:xfrm rot="5400000">
              <a:off x="7356117" y="4661313"/>
              <a:ext cx="766773" cy="858056"/>
            </a:xfrm>
            <a:prstGeom prst="line">
              <a:avLst/>
            </a:prstGeom>
            <a:solidFill>
              <a:srgbClr val="FFFF00">
                <a:alpha val="67000"/>
              </a:srgbClr>
            </a:solidFill>
            <a:ln w="2857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6" name="ZoneTexte 15"/>
            <p:cNvSpPr txBox="1"/>
            <p:nvPr/>
          </p:nvSpPr>
          <p:spPr>
            <a:xfrm>
              <a:off x="6032520" y="5437215"/>
              <a:ext cx="249780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b="1" dirty="0" smtClean="0">
                  <a:solidFill>
                    <a:schemeClr val="bg1"/>
                  </a:solidFill>
                </a:rPr>
                <a:t>3 </a:t>
              </a:r>
              <a:r>
                <a:rPr lang="fr-FR" b="1" dirty="0" err="1" smtClean="0">
                  <a:solidFill>
                    <a:schemeClr val="bg1"/>
                  </a:solidFill>
                </a:rPr>
                <a:t>general</a:t>
              </a:r>
              <a:r>
                <a:rPr lang="fr-FR" b="1" dirty="0" smtClean="0">
                  <a:solidFill>
                    <a:schemeClr val="bg1"/>
                  </a:solidFill>
                </a:rPr>
                <a:t> meetings</a:t>
              </a:r>
            </a:p>
            <a:p>
              <a:r>
                <a:rPr lang="fr-FR" b="1" dirty="0" err="1" smtClean="0">
                  <a:solidFill>
                    <a:schemeClr val="bg1"/>
                  </a:solidFill>
                </a:rPr>
                <a:t>with</a:t>
              </a:r>
              <a:r>
                <a:rPr lang="fr-FR" b="1" dirty="0" smtClean="0">
                  <a:solidFill>
                    <a:schemeClr val="bg1"/>
                  </a:solidFill>
                </a:rPr>
                <a:t> 2 </a:t>
              </a:r>
              <a:r>
                <a:rPr lang="fr-FR" b="1" dirty="0" err="1" smtClean="0">
                  <a:solidFill>
                    <a:schemeClr val="bg1"/>
                  </a:solidFill>
                </a:rPr>
                <a:t>town</a:t>
              </a:r>
              <a:r>
                <a:rPr lang="fr-FR" b="1" dirty="0" smtClean="0">
                  <a:solidFill>
                    <a:schemeClr val="bg1"/>
                  </a:solidFill>
                </a:rPr>
                <a:t> meetings</a:t>
              </a:r>
              <a:endParaRPr lang="fr-FR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2853131" y="4049721"/>
            <a:ext cx="2576346" cy="2168406"/>
            <a:chOff x="2853131" y="4049721"/>
            <a:chExt cx="2576346" cy="2168406"/>
          </a:xfrm>
        </p:grpSpPr>
        <p:sp>
          <p:nvSpPr>
            <p:cNvPr id="17" name="Ellipse 16"/>
            <p:cNvSpPr/>
            <p:nvPr/>
          </p:nvSpPr>
          <p:spPr bwMode="auto">
            <a:xfrm>
              <a:off x="5083182" y="4743468"/>
              <a:ext cx="328617" cy="328617"/>
            </a:xfrm>
            <a:prstGeom prst="ellipse">
              <a:avLst/>
            </a:prstGeom>
            <a:solidFill>
              <a:srgbClr val="FFFF00">
                <a:alpha val="49020"/>
              </a:srgbClr>
            </a:solidFill>
            <a:ln w="38100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8" name="Ellipse 17"/>
            <p:cNvSpPr/>
            <p:nvPr/>
          </p:nvSpPr>
          <p:spPr bwMode="auto">
            <a:xfrm>
              <a:off x="4900617" y="4049721"/>
              <a:ext cx="328617" cy="328617"/>
            </a:xfrm>
            <a:prstGeom prst="ellipse">
              <a:avLst/>
            </a:prstGeom>
            <a:solidFill>
              <a:srgbClr val="FFFF00">
                <a:alpha val="49020"/>
              </a:srgbClr>
            </a:solidFill>
            <a:ln w="38100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cxnSp>
          <p:nvCxnSpPr>
            <p:cNvPr id="20" name="Connecteur droit 19"/>
            <p:cNvCxnSpPr>
              <a:stCxn id="18" idx="3"/>
            </p:cNvCxnSpPr>
            <p:nvPr/>
          </p:nvCxnSpPr>
          <p:spPr bwMode="auto">
            <a:xfrm rot="5400000">
              <a:off x="3951280" y="4549291"/>
              <a:ext cx="1216541" cy="778385"/>
            </a:xfrm>
            <a:prstGeom prst="line">
              <a:avLst/>
            </a:prstGeom>
            <a:solidFill>
              <a:srgbClr val="FFFF00">
                <a:alpha val="67000"/>
              </a:srgbClr>
            </a:solidFill>
            <a:ln w="2857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Connecteur droit 21"/>
            <p:cNvCxnSpPr>
              <a:stCxn id="17" idx="3"/>
            </p:cNvCxnSpPr>
            <p:nvPr/>
          </p:nvCxnSpPr>
          <p:spPr bwMode="auto">
            <a:xfrm rot="5400000">
              <a:off x="4371179" y="4786626"/>
              <a:ext cx="522794" cy="997463"/>
            </a:xfrm>
            <a:prstGeom prst="line">
              <a:avLst/>
            </a:prstGeom>
            <a:solidFill>
              <a:srgbClr val="FFFF00">
                <a:alpha val="67000"/>
              </a:srgbClr>
            </a:solidFill>
            <a:ln w="2857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3" name="ZoneTexte 22"/>
            <p:cNvSpPr txBox="1"/>
            <p:nvPr/>
          </p:nvSpPr>
          <p:spPr>
            <a:xfrm>
              <a:off x="2853131" y="5510241"/>
              <a:ext cx="257634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b="1" dirty="0" smtClean="0">
                  <a:solidFill>
                    <a:schemeClr val="bg1"/>
                  </a:solidFill>
                </a:rPr>
                <a:t>Web Site</a:t>
              </a:r>
            </a:p>
            <a:p>
              <a:r>
                <a:rPr lang="fr-FR" b="1" dirty="0" err="1" smtClean="0">
                  <a:solidFill>
                    <a:schemeClr val="bg1"/>
                  </a:solidFill>
                </a:rPr>
                <a:t>External</a:t>
              </a:r>
              <a:r>
                <a:rPr lang="fr-FR" b="1" dirty="0" smtClean="0">
                  <a:solidFill>
                    <a:schemeClr val="bg1"/>
                  </a:solidFill>
                </a:rPr>
                <a:t> and </a:t>
              </a:r>
              <a:r>
                <a:rPr lang="fr-FR" b="1" dirty="0" err="1" smtClean="0">
                  <a:solidFill>
                    <a:schemeClr val="bg1"/>
                  </a:solidFill>
                </a:rPr>
                <a:t>Internal</a:t>
              </a:r>
              <a:endParaRPr lang="fr-FR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70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  <a:p>
            <a:r>
              <a:rPr lang="en-US" sz="24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Milestone&amp;schedule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" y="1213085"/>
          <a:ext cx="9144000" cy="5267220"/>
        </p:xfrm>
        <a:graphic>
          <a:graphicData uri="http://schemas.openxmlformats.org/drawingml/2006/table">
            <a:tbl>
              <a:tblPr/>
              <a:tblGrid>
                <a:gridCol w="1030238"/>
                <a:gridCol w="6389775"/>
                <a:gridCol w="1723987"/>
              </a:tblGrid>
              <a:tr h="2555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Date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Deliverable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Responsible persons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25/9/2009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Finalization of the Proposal Editing Group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96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2/10/2009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Formation of Editing Group for each WP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3724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5/10/2009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299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Presentation of Draft Structure of the WP sections for the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0755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12/10/2009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version of the WP sections for the proposal, including detailed description, task breakdown, list of deliverables and milestones, Gantt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chart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version of the general sections for the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98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14/10/2009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537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28/10/2009</a:t>
                      </a:r>
                      <a:endParaRPr lang="fr-FR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Advanced WP documents,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(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description, task,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deliverables, milestones, Gantt </a:t>
                      </a:r>
                      <a:endParaRPr lang="fr-FR" sz="1600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38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2/11/2009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TIARA Contractors +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Contractors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 </a:t>
                      </a: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3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9/11/2009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WP documents, including description, task breakdown, list of deliverables and milestones, Gantt chart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4689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16/11/2009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integration of the full TIARA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3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23/11/2009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Reserved date for 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(backup; will be used in case of crisis)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7581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25/11/2009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integration of all section of the proposal ready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Electronic submission of TIARA-PP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477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2/12/2009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minor correction </a:t>
                      </a:r>
                      <a:r>
                        <a:rPr lang="fr-FR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&amp; 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Electronic submission of 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TIARA-PP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57600" y="7938"/>
            <a:ext cx="1789113" cy="4857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Conclusions</a:t>
            </a:r>
            <a:endParaRPr lang="fr-FR" sz="2400" b="1"/>
          </a:p>
        </p:txBody>
      </p:sp>
      <p:pic>
        <p:nvPicPr>
          <p:cNvPr id="3" name="Picture 17" descr="In Microcosm, CERN's science cent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779981"/>
            <a:ext cx="9109075" cy="2078019"/>
          </a:xfrm>
          <a:prstGeom prst="rect">
            <a:avLst/>
          </a:prstGeom>
          <a:noFill/>
        </p:spPr>
      </p:pic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2577965" y="5176831"/>
            <a:ext cx="618630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Accelerator science could </a:t>
            </a:r>
            <a:r>
              <a:rPr lang="en-US" sz="2400" b="1" dirty="0">
                <a:solidFill>
                  <a:schemeClr val="bg1"/>
                </a:solidFill>
              </a:rPr>
              <a:t>be </a:t>
            </a:r>
            <a:r>
              <a:rPr lang="en-US" sz="2400" b="1" dirty="0" smtClean="0">
                <a:solidFill>
                  <a:schemeClr val="bg1"/>
                </a:solidFill>
              </a:rPr>
              <a:t>a powerful mean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toward scientific, technical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and industrial breakthroughs… </a:t>
            </a:r>
            <a:r>
              <a:rPr lang="en-US" sz="2400" b="1" dirty="0" err="1" smtClean="0">
                <a:solidFill>
                  <a:schemeClr val="bg1"/>
                </a:solidFill>
              </a:rPr>
              <a:t>i.e</a:t>
            </a:r>
            <a:r>
              <a:rPr lang="en-US" sz="2400" b="1" dirty="0" smtClean="0">
                <a:solidFill>
                  <a:schemeClr val="bg1"/>
                </a:solidFill>
              </a:rPr>
              <a:t> toward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building a society and economy of knowledge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hlinkClick r:id="" action="ppaction://noaction"/>
          </p:cNvPr>
          <p:cNvSpPr txBox="1"/>
          <p:nvPr/>
        </p:nvSpPr>
        <p:spPr>
          <a:xfrm>
            <a:off x="4024305" y="4779981"/>
            <a:ext cx="2197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>
                <a:solidFill>
                  <a:schemeClr val="bg1"/>
                </a:solidFill>
              </a:rPr>
              <a:t>With</a:t>
            </a:r>
            <a:r>
              <a:rPr lang="fr-FR" sz="2800" b="1" dirty="0" smtClean="0">
                <a:solidFill>
                  <a:schemeClr val="bg1"/>
                </a:solidFill>
              </a:rPr>
              <a:t> TIARA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979807" y="1493811"/>
            <a:ext cx="7446334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/>
              <a:t>TIARA is on the way to develop an ambitious structure,</a:t>
            </a:r>
          </a:p>
          <a:p>
            <a:pPr algn="l"/>
            <a:r>
              <a:rPr lang="en-US" sz="2400" b="1" dirty="0" smtClean="0"/>
              <a:t>which is aiming at strengthening accelerator R&amp;D is a </a:t>
            </a:r>
          </a:p>
          <a:p>
            <a:pPr algn="l"/>
            <a:r>
              <a:rPr lang="en-US" sz="2400" b="1" dirty="0" smtClean="0"/>
              <a:t>sustainable and comprehensive way </a:t>
            </a:r>
            <a:endParaRPr lang="en-US" sz="2400" b="1" dirty="0"/>
          </a:p>
        </p:txBody>
      </p:sp>
      <p:sp>
        <p:nvSpPr>
          <p:cNvPr id="12" name="AutoShape 16"/>
          <p:cNvSpPr>
            <a:spLocks noChangeArrowheads="1"/>
          </p:cNvSpPr>
          <p:nvPr/>
        </p:nvSpPr>
        <p:spPr bwMode="auto">
          <a:xfrm>
            <a:off x="330519" y="1457298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970232" y="2990844"/>
            <a:ext cx="7508659" cy="1569660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/>
              <a:t>The challenge is huge!!!</a:t>
            </a:r>
          </a:p>
          <a:p>
            <a:pPr algn="l"/>
            <a:r>
              <a:rPr lang="en-US" sz="2400" b="1" dirty="0" smtClean="0"/>
              <a:t>We have now a lot of work ahead of us to make a strong</a:t>
            </a:r>
          </a:p>
          <a:p>
            <a:pPr algn="l"/>
            <a:r>
              <a:rPr lang="en-US" sz="2400" b="1" dirty="0" smtClean="0"/>
              <a:t>proposal  for FP7 Preparatory Phase</a:t>
            </a:r>
          </a:p>
          <a:p>
            <a:pPr algn="l"/>
            <a:r>
              <a:rPr lang="en-US" sz="2400" b="1" dirty="0" smtClean="0"/>
              <a:t>It will require strong commitment from all of us</a:t>
            </a:r>
            <a:endParaRPr lang="en-US" sz="2400" b="1" dirty="0"/>
          </a:p>
        </p:txBody>
      </p:sp>
      <p:sp>
        <p:nvSpPr>
          <p:cNvPr id="14" name="AutoShape 16"/>
          <p:cNvSpPr>
            <a:spLocks noChangeArrowheads="1"/>
          </p:cNvSpPr>
          <p:nvPr/>
        </p:nvSpPr>
        <p:spPr bwMode="auto">
          <a:xfrm>
            <a:off x="320944" y="2954331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23668</TotalTime>
  <Words>690</Words>
  <Application>Microsoft Office PowerPoint</Application>
  <PresentationFormat>Affichage à l'écran (4:3)</PresentationFormat>
  <Paragraphs>233</Paragraphs>
  <Slides>7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6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Modèle par défaut</vt:lpstr>
      <vt:lpstr>2_Conception personnalisée</vt:lpstr>
      <vt:lpstr>SL Talk template</vt:lpstr>
      <vt:lpstr>1_Conception personnalisée</vt:lpstr>
      <vt:lpstr>Conception personnalisée</vt:lpstr>
      <vt:lpstr>4_Conception personnalisée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1020</cp:revision>
  <dcterms:created xsi:type="dcterms:W3CDTF">2002-09-23T10:15:47Z</dcterms:created>
  <dcterms:modified xsi:type="dcterms:W3CDTF">2009-10-15T07:11:35Z</dcterms:modified>
</cp:coreProperties>
</file>