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17"/>
  </p:notesMasterIdLst>
  <p:handoutMasterIdLst>
    <p:handoutMasterId r:id="rId18"/>
  </p:handoutMasterIdLst>
  <p:sldIdLst>
    <p:sldId id="366" r:id="rId7"/>
    <p:sldId id="575" r:id="rId8"/>
    <p:sldId id="517" r:id="rId9"/>
    <p:sldId id="582" r:id="rId10"/>
    <p:sldId id="592" r:id="rId11"/>
    <p:sldId id="581" r:id="rId12"/>
    <p:sldId id="590" r:id="rId13"/>
    <p:sldId id="583" r:id="rId14"/>
    <p:sldId id="591" r:id="rId15"/>
    <p:sldId id="563" r:id="rId16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C00000"/>
    <a:srgbClr val="FFFFCC"/>
    <a:srgbClr val="FFFF99"/>
    <a:srgbClr val="FF9900"/>
    <a:srgbClr val="FF6600"/>
    <a:srgbClr val="679E2A"/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120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 Unicode MS" pitchFamily="34" charset="-128"/>
              </a:rPr>
              <a:t>CARE </a:t>
            </a:r>
            <a:r>
              <a:rPr lang="en-US" sz="1600" dirty="0" smtClean="0">
                <a:latin typeface="Arial Unicode MS" pitchFamily="34" charset="-128"/>
              </a:rPr>
              <a:t>05. </a:t>
            </a:r>
            <a:r>
              <a:rPr lang="en-US" sz="1600" dirty="0">
                <a:latin typeface="Arial Unicode MS" pitchFamily="34" charset="-128"/>
              </a:rPr>
              <a:t>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R. </a:t>
            </a:r>
            <a:r>
              <a:rPr lang="en-US" sz="1400" dirty="0" err="1" smtClean="0">
                <a:latin typeface="Arial" charset="0"/>
              </a:rPr>
              <a:t>Losito</a:t>
            </a:r>
            <a:r>
              <a:rPr lang="en-US" sz="1400" dirty="0" smtClean="0">
                <a:latin typeface="Arial" charset="0"/>
              </a:rPr>
              <a:t>. </a:t>
            </a:r>
            <a:r>
              <a:rPr lang="en-US" sz="1800" i="1" dirty="0"/>
              <a:t>The PHIN </a:t>
            </a:r>
            <a:r>
              <a:rPr lang="en-US" sz="1800" i="1" dirty="0" err="1"/>
              <a:t>Photoinjector</a:t>
            </a:r>
            <a:r>
              <a:rPr lang="en-US" sz="1800" i="1" dirty="0"/>
              <a:t>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18/05/2010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022975" y="1166813"/>
            <a:ext cx="16353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TPB meeting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R</a:t>
            </a:r>
            <a:r>
              <a:rPr lang="en-US" sz="1800" b="1" dirty="0">
                <a:solidFill>
                  <a:schemeClr val="bg1"/>
                </a:solidFill>
              </a:rPr>
              <a:t>. Aleksan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May 18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</a:rPr>
              <a:t>. 2010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928915" y="0"/>
            <a:ext cx="2666114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32"/>
            <a:ext cx="9144000" cy="4743468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568791" y="5534561"/>
            <a:ext cx="3575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proposal &amp;Budget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53" y="1639863"/>
            <a:ext cx="45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TIARA website: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http://www.eu-tiara.eu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Conclusions</a:t>
            </a:r>
            <a:endParaRPr lang="fr-FR" sz="2400" b="1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149850"/>
            <a:ext cx="9109075" cy="1708150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21765" y="5541961"/>
            <a:ext cx="5098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science; a powerful mean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toward scientific, technical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industrial breakthroughs…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hlinkClick r:id="" action="ppaction://noaction"/>
          </p:cNvPr>
          <p:cNvSpPr txBox="1"/>
          <p:nvPr/>
        </p:nvSpPr>
        <p:spPr>
          <a:xfrm>
            <a:off x="3363439" y="5108598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will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strengthen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further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48849" y="1603350"/>
            <a:ext cx="7895172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WP leaders have converged to establish a revised proposal within the TPB guidelines and the new EC contribution</a:t>
            </a:r>
            <a:endParaRPr lang="en-US" sz="2400" b="1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299561" y="1566837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9267" y="3109185"/>
            <a:ext cx="7785215" cy="1200329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This revised proposal is submitted for approval to the TPB. To meet the negotiation deadline set by the EC, this revised proposal has to be agreed by TPB urgently. 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99979" y="3072672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687411" y="33291"/>
            <a:ext cx="3158236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22 TPB 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outcome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440" y="1457298"/>
            <a:ext cx="862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2800" b="1" i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 guidelines</a:t>
            </a:r>
            <a:endParaRPr lang="en-US" sz="1600" b="1" dirty="0" smtClean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3265" y="2078019"/>
            <a:ext cx="7777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All </a:t>
            </a:r>
            <a:r>
              <a:rPr lang="fr-FR" sz="2400" b="1" dirty="0" err="1" smtClean="0">
                <a:solidFill>
                  <a:schemeClr val="bg1"/>
                </a:solidFill>
              </a:rPr>
              <a:t>partners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wish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partcipate</a:t>
            </a:r>
            <a:r>
              <a:rPr lang="fr-FR" sz="2400" b="1" dirty="0" smtClean="0">
                <a:solidFill>
                  <a:schemeClr val="bg1"/>
                </a:solidFill>
              </a:rPr>
              <a:t> to TIARA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Keep</a:t>
            </a:r>
            <a:r>
              <a:rPr lang="fr-FR" sz="2400" b="1" dirty="0" smtClean="0">
                <a:solidFill>
                  <a:schemeClr val="bg1"/>
                </a:solidFill>
              </a:rPr>
              <a:t> all  </a:t>
            </a:r>
            <a:r>
              <a:rPr lang="fr-FR" sz="2400" b="1" dirty="0" err="1" smtClean="0">
                <a:solidFill>
                  <a:schemeClr val="bg1"/>
                </a:solidFill>
              </a:rPr>
              <a:t>Technical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Work</a:t>
            </a:r>
            <a:r>
              <a:rPr lang="fr-FR" sz="2400" b="1" dirty="0" smtClean="0">
                <a:solidFill>
                  <a:schemeClr val="bg1"/>
                </a:solidFill>
              </a:rPr>
              <a:t> packages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Allow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matching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funds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at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same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level</a:t>
            </a:r>
            <a:r>
              <a:rPr lang="fr-FR" sz="2400" b="1" dirty="0" smtClean="0">
                <a:solidFill>
                  <a:schemeClr val="bg1"/>
                </a:solidFill>
              </a:rPr>
              <a:t> as in </a:t>
            </a:r>
            <a:r>
              <a:rPr lang="fr-FR" sz="2400" b="1" dirty="0" err="1" smtClean="0">
                <a:solidFill>
                  <a:schemeClr val="bg1"/>
                </a:solidFill>
              </a:rPr>
              <a:t>proposal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of </a:t>
            </a:r>
            <a:r>
              <a:rPr lang="fr-FR" sz="2400" b="1" dirty="0" err="1" smtClean="0">
                <a:solidFill>
                  <a:schemeClr val="bg1"/>
                </a:solidFill>
              </a:rPr>
              <a:t>each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technical</a:t>
            </a:r>
            <a:r>
              <a:rPr lang="fr-FR" sz="2400" b="1" dirty="0" smtClean="0">
                <a:solidFill>
                  <a:schemeClr val="bg1"/>
                </a:solidFill>
              </a:rPr>
              <a:t> WP  by ~20% ,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</a:t>
            </a:r>
            <a:r>
              <a:rPr lang="fr-FR" sz="2400" b="1" dirty="0" err="1" smtClean="0">
                <a:solidFill>
                  <a:schemeClr val="bg1"/>
                </a:solidFill>
              </a:rPr>
              <a:t>keeping</a:t>
            </a:r>
            <a:r>
              <a:rPr lang="fr-FR" sz="2400" b="1" dirty="0" smtClean="0">
                <a:solidFill>
                  <a:schemeClr val="bg1"/>
                </a:solidFill>
              </a:rPr>
              <a:t> the main objectives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globally</a:t>
            </a:r>
            <a:r>
              <a:rPr lang="fr-FR" sz="2400" b="1" dirty="0" smtClean="0">
                <a:solidFill>
                  <a:schemeClr val="bg1"/>
                </a:solidFill>
              </a:rPr>
              <a:t> WP1-6 by ~20% 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largest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coming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from</a:t>
            </a:r>
            <a:r>
              <a:rPr lang="fr-FR" sz="2400" b="1" dirty="0" smtClean="0">
                <a:solidFill>
                  <a:schemeClr val="bg1"/>
                </a:solidFill>
              </a:rPr>
              <a:t> WP6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DESY </a:t>
            </a:r>
            <a:r>
              <a:rPr lang="fr-FR" sz="2400" b="1" dirty="0" err="1" smtClean="0">
                <a:solidFill>
                  <a:schemeClr val="bg1"/>
                </a:solidFill>
              </a:rPr>
              <a:t>cannot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lead</a:t>
            </a:r>
            <a:r>
              <a:rPr lang="fr-FR" sz="2400" b="1" dirty="0" smtClean="0">
                <a:solidFill>
                  <a:schemeClr val="bg1"/>
                </a:solidFill>
              </a:rPr>
              <a:t> WP6 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 </a:t>
            </a:r>
            <a:r>
              <a:rPr lang="fr-FR" sz="2400" b="1" dirty="0" err="1" smtClean="0">
                <a:solidFill>
                  <a:schemeClr val="bg1"/>
                </a:solidFill>
              </a:rPr>
              <a:t>preferably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merge</a:t>
            </a:r>
            <a:r>
              <a:rPr lang="fr-FR" sz="2400" b="1" dirty="0" smtClean="0">
                <a:solidFill>
                  <a:schemeClr val="bg1"/>
                </a:solidFill>
              </a:rPr>
              <a:t> WP6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WP3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significantly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(unit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=625€ and </a:t>
            </a:r>
            <a:r>
              <a:rPr lang="fr-FR" sz="2400" b="1" dirty="0" err="1" smtClean="0">
                <a:solidFill>
                  <a:schemeClr val="bg1"/>
                </a:solidFill>
              </a:rPr>
              <a:t>less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travels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</a:p>
          <a:p>
            <a:pPr algn="l"/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69818" y="252369"/>
            <a:ext cx="3993401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566" y="2260584"/>
            <a:ext cx="6937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Agree upon the revised proposal and  subsequent budget</a:t>
            </a:r>
            <a:endParaRPr lang="fr-FR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Étoile à 4 branches 12"/>
          <p:cNvSpPr/>
          <p:nvPr/>
        </p:nvSpPr>
        <p:spPr bwMode="auto">
          <a:xfrm>
            <a:off x="614898" y="2260584"/>
            <a:ext cx="438156" cy="438156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9567" y="3406457"/>
            <a:ext cx="71702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In particular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Agree on the final list of Work Packages to be kept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Agree on the activities that are suppressed and the final WP activities, which will be carried out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Agree on the final TIARA budget </a:t>
            </a:r>
            <a:endParaRPr lang="fr-FR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471002" y="33291"/>
            <a:ext cx="3591048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modifications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eu-tiara.eu/Images/Page/1/organigram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1" y="2346359"/>
            <a:ext cx="9186049" cy="4478350"/>
          </a:xfrm>
          <a:prstGeom prst="rect">
            <a:avLst/>
          </a:prstGeom>
          <a:noFill/>
        </p:spPr>
      </p:pic>
      <p:sp>
        <p:nvSpPr>
          <p:cNvPr id="9" name="ZoneTexte 8">
            <a:hlinkClick r:id="rId3" action="ppaction://hlinksldjump"/>
          </p:cNvPr>
          <p:cNvSpPr txBox="1"/>
          <p:nvPr/>
        </p:nvSpPr>
        <p:spPr>
          <a:xfrm>
            <a:off x="7875" y="1165194"/>
            <a:ext cx="433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k€ 11 802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5593" y="1566837"/>
            <a:ext cx="4007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WP1-6 :   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k€ 7 535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WP7-10 : 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k€ 4 267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ier 6"/>
          <p:cNvSpPr/>
          <p:nvPr/>
        </p:nvSpPr>
        <p:spPr bwMode="auto">
          <a:xfrm>
            <a:off x="7200936" y="4597416"/>
            <a:ext cx="1716111" cy="1643085"/>
          </a:xfrm>
          <a:prstGeom prst="mathMultiply">
            <a:avLst>
              <a:gd name="adj1" fmla="val 5853"/>
            </a:avLst>
          </a:prstGeom>
          <a:solidFill>
            <a:srgbClr val="FF0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uble flèche horizontale 10"/>
          <p:cNvSpPr/>
          <p:nvPr/>
        </p:nvSpPr>
        <p:spPr bwMode="auto">
          <a:xfrm>
            <a:off x="3914766" y="5327676"/>
            <a:ext cx="584208" cy="219078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lèche courbée vers le bas 18"/>
          <p:cNvSpPr/>
          <p:nvPr/>
        </p:nvSpPr>
        <p:spPr bwMode="auto">
          <a:xfrm flipH="1">
            <a:off x="3074967" y="4195773"/>
            <a:ext cx="5111820" cy="949338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85830" y="6457890"/>
            <a:ext cx="97975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- ~20%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001941" y="6457890"/>
            <a:ext cx="97975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- ~20%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900617" y="6457890"/>
            <a:ext cx="97975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- ~20%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762780" y="6457890"/>
            <a:ext cx="97975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- ~20%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26953" y="4853007"/>
            <a:ext cx="97975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- ~20%</a:t>
            </a:r>
            <a:endParaRPr lang="fr-FR" b="1" dirty="0"/>
          </a:p>
        </p:txBody>
      </p:sp>
      <p:sp>
        <p:nvSpPr>
          <p:cNvPr id="25" name="ZoneTexte 24">
            <a:hlinkClick r:id="rId3" action="ppaction://hlinksldjump"/>
          </p:cNvPr>
          <p:cNvSpPr txBox="1"/>
          <p:nvPr/>
        </p:nvSpPr>
        <p:spPr>
          <a:xfrm>
            <a:off x="5395598" y="1201707"/>
            <a:ext cx="35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k€ 9 234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35487" y="1603350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k€ 5 793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6-9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k€ 3 441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5227" y="142830"/>
            <a:ext cx="354904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proposal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23986" y="1384272"/>
          <a:ext cx="5545093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97"/>
                <a:gridCol w="1155257"/>
                <a:gridCol w="1107481"/>
                <a:gridCol w="1014529"/>
                <a:gridCol w="101452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Initial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Revised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WP </a:t>
                      </a:r>
                      <a:r>
                        <a:rPr lang="fr-FR" dirty="0" err="1" smtClean="0"/>
                        <a:t>number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Direct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Direct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1008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854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WP2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1030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1582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1323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WP3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1310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1686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WP4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1235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993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WP5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1149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936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WP6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1252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WP7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1337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1078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WP8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896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704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WP9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904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1343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1106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WP10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690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7780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9235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417836" y="33291"/>
            <a:ext cx="569739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of the initial negotiation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with the EC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" y="1165194"/>
            <a:ext cx="8917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 (phone) meeting with the EC on May 10,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reiterate its thrust in our community. appreciates TIARA and gives priority for concluding negotiations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June 11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agrees with our strategic choices, proposed reorganization  and redefinition of the work plan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particular, EC understands the removal of WP6 due to budget  cuts, but it wishes that some of  the related activities are kept and well identified 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believes that travels costs could be reduced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EC would like to receive a draft of the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proposal by May 31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EC would like to receive the  signed GPF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June 10 at the latest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5227" y="142830"/>
            <a:ext cx="354904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proposal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5570" y="1311246"/>
          <a:ext cx="741213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97"/>
                <a:gridCol w="1086194"/>
                <a:gridCol w="1014529"/>
                <a:gridCol w="1014529"/>
                <a:gridCol w="1014529"/>
                <a:gridCol w="1014529"/>
                <a:gridCol w="101452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Initial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Revised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651.6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674.2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676.3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1202.2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303.5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379.3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171.6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193.4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143.0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141.0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175.6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91.7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542.5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808.0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1241.6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493.9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747.7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392.6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698.0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292.6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141.4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106.6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9234.8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5334.8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72560" y="33291"/>
            <a:ext cx="4187941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proposal budget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submitted on Dec.3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414" y="1676376"/>
          <a:ext cx="895356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80"/>
                <a:gridCol w="935781"/>
                <a:gridCol w="1037729"/>
                <a:gridCol w="884678"/>
                <a:gridCol w="884678"/>
                <a:gridCol w="884678"/>
                <a:gridCol w="826310"/>
                <a:gridCol w="826310"/>
                <a:gridCol w="826310"/>
                <a:gridCol w="82631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WP1-6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WP7-10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Indir.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1099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504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0.606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0.884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852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518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822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0.425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0.680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400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187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352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0.821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255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203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0.571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1.028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382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229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0.601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0.962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297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0.799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0.922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387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673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1060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618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0.479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0.758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351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990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268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0.475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0.570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435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378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584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0.439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244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160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242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0.493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0.789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203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121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0.649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1.038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4904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2906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itchFamily="34" charset="0"/>
                        </a:rPr>
                        <a:t>7810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3992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</a:rPr>
                        <a:t>0.50</a:t>
                      </a:r>
                      <a:endParaRPr lang="fr-FR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0.768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23513" y="1165194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contributions  in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(k€)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88690" y="33291"/>
            <a:ext cx="4355681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detailed budget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414" y="1676376"/>
          <a:ext cx="895356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80"/>
                <a:gridCol w="935781"/>
                <a:gridCol w="1037729"/>
                <a:gridCol w="884678"/>
                <a:gridCol w="884678"/>
                <a:gridCol w="884678"/>
                <a:gridCol w="826310"/>
                <a:gridCol w="826310"/>
                <a:gridCol w="826310"/>
                <a:gridCol w="82631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WP1-6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WP7-10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Indir.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884.8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884.8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441.0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651.6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0.492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674.1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725.1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448.9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1174.0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704.4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676.3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0.360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0.576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1202.2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282.4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144.4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426.8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256.1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303.5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0.711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379.3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197.1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197.1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167.9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171.6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0.470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0.871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193.4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177.5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177.5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106.5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143.0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0.504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0.806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141.0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230.3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230.3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37.1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175.6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0.657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0.763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91.7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293.5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561.8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855.3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495.2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542.5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0.402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808.0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276.2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758.5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1034.6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206.9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1241.6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493.9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0.398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0.477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747.7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327.5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266.8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594.3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496.3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392.6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0.360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0.661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698.0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188.8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312.9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187.7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208.0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0.665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292.6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93.0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141.4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0.570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0.912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106.6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3738.1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2304.4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6042.5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3192.1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9234.8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0.422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5334.8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65109" y="1165194"/>
            <a:ext cx="814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(k€), (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rounding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mismatchs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24522</TotalTime>
  <Words>928</Words>
  <Application>Microsoft Office PowerPoint</Application>
  <PresentationFormat>Affichage à l'écran (4:3)</PresentationFormat>
  <Paragraphs>481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CEA/DSM/DAPNIA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1126</cp:revision>
  <dcterms:created xsi:type="dcterms:W3CDTF">2002-09-23T10:15:47Z</dcterms:created>
  <dcterms:modified xsi:type="dcterms:W3CDTF">2010-05-18T08:11:22Z</dcterms:modified>
</cp:coreProperties>
</file>