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39" r:id="rId2"/>
    <p:sldMasterId id="2147483650" r:id="rId3"/>
    <p:sldMasterId id="2147483726" r:id="rId4"/>
    <p:sldMasterId id="2147483714" r:id="rId5"/>
    <p:sldMasterId id="2147483657" r:id="rId6"/>
  </p:sldMasterIdLst>
  <p:notesMasterIdLst>
    <p:notesMasterId r:id="rId13"/>
  </p:notesMasterIdLst>
  <p:handoutMasterIdLst>
    <p:handoutMasterId r:id="rId14"/>
  </p:handoutMasterIdLst>
  <p:sldIdLst>
    <p:sldId id="366" r:id="rId7"/>
    <p:sldId id="572" r:id="rId8"/>
    <p:sldId id="575" r:id="rId9"/>
    <p:sldId id="576" r:id="rId10"/>
    <p:sldId id="574" r:id="rId11"/>
    <p:sldId id="569" r:id="rId12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679E2A"/>
    <a:srgbClr val="003399"/>
    <a:srgbClr val="0000FF"/>
    <a:srgbClr val="0033CC"/>
    <a:srgbClr val="000099"/>
    <a:srgbClr val="FFFF99"/>
    <a:srgbClr val="FFFF66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9" autoAdjust="0"/>
    <p:restoredTop sz="94615" autoAdjust="0"/>
  </p:normalViewPr>
  <p:slideViewPr>
    <p:cSldViewPr>
      <p:cViewPr>
        <p:scale>
          <a:sx n="66" d="100"/>
          <a:sy n="66" d="100"/>
        </p:scale>
        <p:origin x="-136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notesViewPr>
    <p:cSldViewPr>
      <p:cViewPr varScale="1">
        <p:scale>
          <a:sx n="49" d="100"/>
          <a:sy n="49" d="100"/>
        </p:scale>
        <p:origin x="-2070" y="-114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ESGARD\Acc%20RandD%20Sustainability\TIARA\TIARA%20proposal\WP1\Deliverable-and-Milest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6"/>
  <c:chart>
    <c:title>
      <c:tx>
        <c:rich>
          <a:bodyPr/>
          <a:lstStyle/>
          <a:p>
            <a:pPr>
              <a:defRPr/>
            </a:pPr>
            <a:r>
              <a:rPr lang="fr-FR"/>
              <a:t>Scheduled WP2 deliverables vs months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2386337613838479E-2"/>
          <c:y val="0.19480351414406538"/>
          <c:w val="0.87661589952262675"/>
          <c:h val="0.65482210557013754"/>
        </c:manualLayout>
      </c:layout>
      <c:lineChart>
        <c:grouping val="standard"/>
        <c:ser>
          <c:idx val="0"/>
          <c:order val="0"/>
          <c:tx>
            <c:strRef>
              <c:f>'D-WP2'!$C$20</c:f>
              <c:strCache>
                <c:ptCount val="1"/>
                <c:pt idx="0">
                  <c:v>Integral scheduled deliverables</c:v>
                </c:pt>
              </c:strCache>
            </c:strRef>
          </c:tx>
          <c:cat>
            <c:numRef>
              <c:f>'D-WP2'!$A$21:$A$57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cat>
          <c:val>
            <c:numRef>
              <c:f>'D-WP2'!$C$21:$C$57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9</c:v>
                </c:pt>
                <c:pt idx="35">
                  <c:v>9</c:v>
                </c:pt>
                <c:pt idx="36">
                  <c:v>10</c:v>
                </c:pt>
              </c:numCache>
            </c:numRef>
          </c:val>
        </c:ser>
        <c:marker val="1"/>
        <c:axId val="76055296"/>
        <c:axId val="76056832"/>
      </c:lineChart>
      <c:catAx>
        <c:axId val="76055296"/>
        <c:scaling>
          <c:orientation val="minMax"/>
        </c:scaling>
        <c:axPos val="b"/>
        <c:numFmt formatCode="General" sourceLinked="1"/>
        <c:majorTickMark val="none"/>
        <c:tickLblPos val="nextTo"/>
        <c:crossAx val="76056832"/>
        <c:crosses val="autoZero"/>
        <c:auto val="1"/>
        <c:lblAlgn val="ctr"/>
        <c:lblOffset val="100"/>
        <c:tickLblSkip val="2"/>
      </c:catAx>
      <c:valAx>
        <c:axId val="760568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Number of deliverables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605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42281879194626"/>
          <c:y val="0.6502132545931768"/>
          <c:w val="0.24346315770931332"/>
          <c:h val="0.22392831969003116"/>
        </c:manualLayout>
      </c:layout>
      <c:spPr>
        <a:solidFill>
          <a:schemeClr val="accent2">
            <a:lumMod val="40000"/>
            <a:lumOff val="60000"/>
          </a:schemeClr>
        </a:solidFill>
      </c:spPr>
    </c:legend>
    <c:plotVisOnly val="1"/>
  </c:chart>
  <c:spPr>
    <a:solidFill>
      <a:srgbClr val="FFFFCC"/>
    </a:solidFill>
  </c:spPr>
  <c:txPr>
    <a:bodyPr/>
    <a:lstStyle/>
    <a:p>
      <a:pPr>
        <a:defRPr sz="1800"/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F21F73CF-8A3D-4FEB-97FE-B9EB1D28CDC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fr-F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0BFFA65-E53C-4CA9-8014-17DE6073630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FA65-E53C-4CA9-8014-17DE6073630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48D1-1435-4A0D-8927-B8A587970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FEA2-BB8F-40B2-A27A-2C421BF2A7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8CDF-F950-41CE-BC14-B6DEE70EEA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D833-7539-474E-B78F-0671A455C7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908050"/>
            <a:ext cx="9132888" cy="152400"/>
            <a:chOff x="0" y="720"/>
            <a:chExt cx="5753" cy="144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24" y="0"/>
            <a:ext cx="1898676" cy="949039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-fla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5369" cy="948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78547-2CBA-482D-A8A5-D1EAF4BABB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1424-8239-4225-9273-FDAE7F9C2B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4BED-A090-46EC-8ECF-3C0BEDC89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799FDB0C-E14E-451D-A2D5-FA056A6DC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8BD51CC0-2C69-49E9-84E7-70A32C1D26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4069F78A-4806-4066-9CD2-5E359E3BE1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5B3E-4D23-43F8-9AE1-F80373EA23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7E0F73-B8EB-4700-8D55-EAEDE98053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1B5A64-DCA5-4A64-B97C-D8ECB4F4C6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F2887834-61A5-4870-B0E0-8B2ED47579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BE06D892-B0BB-4484-AE6E-4CD8B56199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E0BF127E-2598-436E-8499-F02644BC7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AA12C650-2B7E-450B-8B81-68E3923179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2ACC9A23-4F05-4A49-A0DF-2030AED121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9AE2325A-2FF6-4F60-8C56-A18B4A266F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32" y="0"/>
            <a:ext cx="2235168" cy="1117232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flag-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908" cy="1088371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 bwMode="auto">
          <a:xfrm rot="10800000">
            <a:off x="0" y="1092169"/>
            <a:ext cx="9144000" cy="36513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112E-BFC3-4111-9823-8AC4D53B3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267-490D-4E48-B23C-282C17163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D15E6-C71C-414C-A639-A6D96048D94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1113" y="908050"/>
            <a:ext cx="9132887" cy="152400"/>
            <a:chOff x="0" y="720"/>
            <a:chExt cx="5753" cy="1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557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584950" y="6453188"/>
            <a:ext cx="2468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>
                <a:latin typeface="Arial Unicode MS" pitchFamily="34" charset="-128"/>
              </a:rPr>
              <a:t>CARE 05, 23/11/2005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1188" y="6453188"/>
            <a:ext cx="429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R. Losito, </a:t>
            </a:r>
            <a:r>
              <a:rPr lang="en-US" sz="1800" i="1"/>
              <a:t>The PHIN Photoinjector for CTF3</a:t>
            </a:r>
          </a:p>
        </p:txBody>
      </p:sp>
      <p:pic>
        <p:nvPicPr>
          <p:cNvPr id="229387" name="Picture 11" descr="logoPH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29388" name="Picture 12" descr="AB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80000"/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4775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fr-FR"/>
              <a:t>              </a:t>
            </a:r>
            <a:fld id="{CE710782-01FE-490E-95F7-3873E9C503F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 userDrawn="1"/>
        </p:nvSpPr>
        <p:spPr bwMode="auto">
          <a:xfrm>
            <a:off x="730250" y="6484938"/>
            <a:ext cx="1482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 i="1">
                <a:solidFill>
                  <a:srgbClr val="0000FF"/>
                </a:solidFill>
                <a:latin typeface="Arial" charset="0"/>
              </a:rPr>
              <a:t>Bernard  Visentin</a:t>
            </a:r>
          </a:p>
        </p:txBody>
      </p:sp>
      <p:pic>
        <p:nvPicPr>
          <p:cNvPr id="280580" name="Picture 4" descr="bar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6092825"/>
            <a:ext cx="8855075" cy="431800"/>
          </a:xfrm>
          <a:prstGeom prst="rect">
            <a:avLst/>
          </a:prstGeom>
          <a:noFill/>
        </p:spPr>
      </p:pic>
      <p:sp>
        <p:nvSpPr>
          <p:cNvPr id="280581" name="Rectangle 5"/>
          <p:cNvSpPr>
            <a:spLocks noChangeArrowheads="1"/>
          </p:cNvSpPr>
          <p:nvPr userDrawn="1"/>
        </p:nvSpPr>
        <p:spPr bwMode="auto">
          <a:xfrm>
            <a:off x="2679700" y="6496050"/>
            <a:ext cx="407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   Annual Meeting                  CERN – 23/11/ 2005</a:t>
            </a:r>
          </a:p>
        </p:txBody>
      </p:sp>
      <p:pic>
        <p:nvPicPr>
          <p:cNvPr id="280582" name="Picture 6" descr="logoC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7525" y="6381750"/>
            <a:ext cx="677863" cy="419100"/>
          </a:xfrm>
          <a:prstGeom prst="rect">
            <a:avLst/>
          </a:prstGeom>
          <a:noFill/>
        </p:spPr>
      </p:pic>
      <p:grpSp>
        <p:nvGrpSpPr>
          <p:cNvPr id="280583" name="Group 7"/>
          <p:cNvGrpSpPr>
            <a:grpSpLocks/>
          </p:cNvGrpSpPr>
          <p:nvPr userDrawn="1"/>
        </p:nvGrpSpPr>
        <p:grpSpPr bwMode="auto">
          <a:xfrm>
            <a:off x="150813" y="177800"/>
            <a:ext cx="8834437" cy="503238"/>
            <a:chOff x="105" y="165"/>
            <a:chExt cx="5565" cy="317"/>
          </a:xfrm>
        </p:grpSpPr>
        <p:pic>
          <p:nvPicPr>
            <p:cNvPr id="280584" name="Picture 8" descr="barr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" y="220"/>
              <a:ext cx="5565" cy="262"/>
            </a:xfrm>
            <a:prstGeom prst="rect">
              <a:avLst/>
            </a:prstGeom>
            <a:noFill/>
          </p:spPr>
        </p:pic>
        <p:pic>
          <p:nvPicPr>
            <p:cNvPr id="280585" name="Picture 9" descr="ela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70" y="165"/>
              <a:ext cx="1069" cy="309"/>
            </a:xfrm>
            <a:prstGeom prst="rect">
              <a:avLst/>
            </a:prstGeom>
            <a:noFill/>
          </p:spPr>
        </p:pic>
      </p:grpSp>
      <p:pic>
        <p:nvPicPr>
          <p:cNvPr id="280586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" y="768350"/>
            <a:ext cx="57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vacchi@ts.infn.it" TargetMode="External"/><Relationship Id="rId3" Type="http://schemas.openxmlformats.org/officeDocument/2006/relationships/hyperlink" Target="mailto:Steve.myers@cern.ch" TargetMode="External"/><Relationship Id="rId7" Type="http://schemas.openxmlformats.org/officeDocument/2006/relationships/hyperlink" Target="mailto:H.Eickhoff@gsi.de" TargetMode="External"/><Relationship Id="rId2" Type="http://schemas.openxmlformats.org/officeDocument/2006/relationships/hyperlink" Target="mailto:Roy.aleksan@cea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arsten.wurr@desy.de" TargetMode="External"/><Relationship Id="rId11" Type="http://schemas.openxmlformats.org/officeDocument/2006/relationships/hyperlink" Target="mailto:Tord.Ekelof@physics.uu.se" TargetMode="External"/><Relationship Id="rId5" Type="http://schemas.openxmlformats.org/officeDocument/2006/relationships/hyperlink" Target="mailto:Ramon.gavela@ciemat.es" TargetMode="External"/><Relationship Id="rId10" Type="http://schemas.openxmlformats.org/officeDocument/2006/relationships/hyperlink" Target="mailto:John.womersley@stfc.ac.uk" TargetMode="External"/><Relationship Id="rId4" Type="http://schemas.openxmlformats.org/officeDocument/2006/relationships/hyperlink" Target="mailto:muller@ipno.in2P3.fr" TargetMode="External"/><Relationship Id="rId9" Type="http://schemas.openxmlformats.org/officeDocument/2006/relationships/hyperlink" Target="mailto:Leonid.rivkin@psi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722380" y="1166813"/>
            <a:ext cx="22365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/>
              <a:t>WP Leaders meeting</a:t>
            </a:r>
          </a:p>
          <a:p>
            <a:r>
              <a:rPr lang="en-US" sz="1800" b="1" dirty="0" smtClean="0"/>
              <a:t>R</a:t>
            </a:r>
            <a:r>
              <a:rPr lang="en-US" sz="1800" b="1" dirty="0"/>
              <a:t>. Aleksan</a:t>
            </a:r>
          </a:p>
          <a:p>
            <a:r>
              <a:rPr lang="en-US" sz="1800" b="1" dirty="0" smtClean="0"/>
              <a:t>November 13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, </a:t>
            </a:r>
            <a:r>
              <a:rPr lang="en-US" sz="1800" b="1" dirty="0"/>
              <a:t>2009</a:t>
            </a:r>
            <a:endParaRPr lang="fr-FR" sz="1800" b="1" dirty="0"/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330995" y="0"/>
            <a:ext cx="3861955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TIARA-PP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TEMP\ESGARD\Acc RandD Sustainability\TIARA\Administration\TIARA-logo\Tiara 4Fond noir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7440"/>
            <a:ext cx="9144000" cy="4570560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6507189" y="5476921"/>
            <a:ext cx="1997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497793" y="1311246"/>
            <a:ext cx="3416513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Package 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4343" y="76505"/>
            <a:ext cx="223728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 Tasks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0439" y="1420785"/>
          <a:ext cx="8770995" cy="5181600"/>
        </p:xfrm>
        <a:graphic>
          <a:graphicData uri="http://schemas.openxmlformats.org/drawingml/2006/table">
            <a:tbl>
              <a:tblPr/>
              <a:tblGrid>
                <a:gridCol w="924116"/>
                <a:gridCol w="784687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Task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Agreement on TIARA General Issues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2.1.1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Agreement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on the Mission and Scope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2.1.2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Agreement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on Central Coordination Guidelines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Structural 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and Financial Needs </a:t>
                      </a:r>
                      <a:endParaRPr lang="fr-F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2.2.1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Advising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Mechanisms and Organization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2.2.1.1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- Scientific 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&amp; Technical Advising mechanism and Organization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2.2.1.2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- Education 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&amp;Training Advising mechanism and Organization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2.2.1.3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- Industrial 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Issue Advising mechanism and Organization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2.2.2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Identification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of the Bodies with which Collaboration is needed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2.2.3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Enabling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efficient communication, dissemination and outreach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2.2.4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Financial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Management Needs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Toward the TIARA Implementation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2.3.1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Agreement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on Initial TIARA Infrastructures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2.3.2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Financial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Management Model and Engineering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2.3.3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Overall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Legal Structure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2.3.4</a:t>
                      </a:r>
                      <a:endParaRPr lang="fr-FR" sz="2000" b="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- TIARA </a:t>
                      </a:r>
                      <a:r>
                        <a:rPr lang="en-GB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Impact and related Indicators</a:t>
                      </a:r>
                      <a:endParaRPr lang="fr-F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 rot="-2700000">
            <a:off x="3450973" y="3045798"/>
            <a:ext cx="3825085" cy="1107996"/>
          </a:xfrm>
          <a:prstGeom prst="rect">
            <a:avLst/>
          </a:prstGeom>
          <a:solidFill>
            <a:srgbClr val="FFFFCC">
              <a:alpha val="54902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6600" dirty="0" smtClean="0"/>
              <a:t>No change</a:t>
            </a:r>
            <a:endParaRPr lang="fr-FR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6253" y="76505"/>
            <a:ext cx="3493457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 deliverables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931967"/>
          <a:ext cx="9143999" cy="3962400"/>
        </p:xfrm>
        <a:graphic>
          <a:graphicData uri="http://schemas.openxmlformats.org/drawingml/2006/table">
            <a:tbl>
              <a:tblPr/>
              <a:tblGrid>
                <a:gridCol w="798942"/>
                <a:gridCol w="559914"/>
                <a:gridCol w="162560"/>
                <a:gridCol w="6811423"/>
                <a:gridCol w="811160"/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Deliverables 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(brief description and month of delivery)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Nat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month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D2.1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Memorandum of Agreement on General Issues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D2.2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Report on Advisory Mechanisms and Organization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D2.3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Report on Collaboration with Other Bodies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D2.4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Report on Communication, Dissemination and Outreach Structure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D2.5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Report on Financial Management Needs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D2.6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Memorandum of Agreement on Initial TIARA Infrastructures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D2.7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MoU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on Financial Model and Engineering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D2.8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MoU</a:t>
                      </a: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 on Legal Issues and Documents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D2.9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Report on TIARA Impact Measurement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D2.10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Times New Roman"/>
                          <a:cs typeface="Times New Roman"/>
                        </a:rPr>
                        <a:t>Final Memorandum of Agreement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6253" y="76505"/>
            <a:ext cx="3493457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 deliverables</a:t>
            </a: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226953" y="2078018"/>
          <a:ext cx="8690094" cy="346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5491" y="76505"/>
            <a:ext cx="3454985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schedule</a:t>
            </a:r>
          </a:p>
        </p:txBody>
      </p:sp>
      <p:pic>
        <p:nvPicPr>
          <p:cNvPr id="2049" name="Picture 1" descr="D:\TEMP\ESGARD\Acc RandD Sustainability\TIARA\TIARA proposal\WP2\WP2_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8681"/>
            <a:ext cx="9144000" cy="564832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864104" y="5218137"/>
            <a:ext cx="1367875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Input </a:t>
            </a:r>
          </a:p>
          <a:p>
            <a:r>
              <a:rPr lang="fr-FR" dirty="0" err="1" smtClean="0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WP3?</a:t>
            </a:r>
            <a:endParaRPr lang="fr-FR" dirty="0"/>
          </a:p>
        </p:txBody>
      </p:sp>
      <p:cxnSp>
        <p:nvCxnSpPr>
          <p:cNvPr id="6" name="Connecteur droit avec flèche 5"/>
          <p:cNvCxnSpPr>
            <a:stCxn id="4" idx="3"/>
          </p:cNvCxnSpPr>
          <p:nvPr/>
        </p:nvCxnSpPr>
        <p:spPr bwMode="auto">
          <a:xfrm flipV="1">
            <a:off x="6231979" y="4743468"/>
            <a:ext cx="311723" cy="828612"/>
          </a:xfrm>
          <a:prstGeom prst="straightConnector1">
            <a:avLst/>
          </a:prstGeom>
          <a:solidFill>
            <a:srgbClr val="FFFF00">
              <a:alpha val="67000"/>
            </a:srgbClr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4142757" y="4268799"/>
            <a:ext cx="135005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Input  </a:t>
            </a:r>
            <a:r>
              <a:rPr lang="fr-FR" dirty="0" err="1" smtClean="0"/>
              <a:t>from</a:t>
            </a:r>
            <a:endParaRPr lang="fr-FR" dirty="0" smtClean="0"/>
          </a:p>
          <a:p>
            <a:r>
              <a:rPr lang="fr-FR" dirty="0" smtClean="0"/>
              <a:t>WP3-6 ?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8" idx="3"/>
          </p:cNvCxnSpPr>
          <p:nvPr/>
        </p:nvCxnSpPr>
        <p:spPr bwMode="auto">
          <a:xfrm flipV="1">
            <a:off x="5492807" y="4159260"/>
            <a:ext cx="364510" cy="463482"/>
          </a:xfrm>
          <a:prstGeom prst="straightConnector1">
            <a:avLst/>
          </a:prstGeom>
          <a:solidFill>
            <a:srgbClr val="FFFF00">
              <a:alpha val="67000"/>
            </a:srgbClr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635573" y="252369"/>
            <a:ext cx="1261885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-3" y="1238220"/>
          <a:ext cx="9144001" cy="2303780"/>
        </p:xfrm>
        <a:graphic>
          <a:graphicData uri="http://schemas.openxmlformats.org/drawingml/2006/table">
            <a:tbl>
              <a:tblPr/>
              <a:tblGrid>
                <a:gridCol w="1962980"/>
                <a:gridCol w="654015"/>
                <a:gridCol w="654953"/>
                <a:gridCol w="623988"/>
                <a:gridCol w="684978"/>
                <a:gridCol w="654953"/>
                <a:gridCol w="654953"/>
                <a:gridCol w="654015"/>
                <a:gridCol w="654953"/>
                <a:gridCol w="654953"/>
                <a:gridCol w="644630"/>
                <a:gridCol w="644630"/>
              </a:tblGrid>
              <a:tr h="40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Participant number 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Participant short name 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CEA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CERN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CNRS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CIEMAT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DESY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GSI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INFN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PSI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STFC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UU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IFJ</a:t>
                      </a:r>
                      <a:endParaRPr lang="fr-F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Person-months per participant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fr-F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Travels</a:t>
                      </a:r>
                      <a:endParaRPr lang="fr-FR" sz="18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Other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(k€)</a:t>
                      </a:r>
                      <a:endParaRPr lang="fr-FR" sz="18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50?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798953" y="3429000"/>
          <a:ext cx="4345047" cy="3352800"/>
        </p:xfrm>
        <a:graphic>
          <a:graphicData uri="http://schemas.openxmlformats.org/drawingml/2006/table">
            <a:tbl>
              <a:tblPr/>
              <a:tblGrid>
                <a:gridCol w="1241442"/>
                <a:gridCol w="3103605"/>
              </a:tblGrid>
              <a:tr h="36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Contacts</a:t>
                      </a:r>
                      <a:endParaRPr lang="fr-F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CEA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Roy.aleksan@cea.fr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CERN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Steve.myers@cern.ch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CNRS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muller@ipno.in2P3.fr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CIEMAT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Ramon.gavela@ciemat.es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DESY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karsten.wurr@desy.de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GSI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H.Eickhoff@gsi.de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INFN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vacchi@ts.infn.it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PSI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Leonid.rivkin@psi.ch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STFC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John.womersley@stfc.ac.uk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Uppsala</a:t>
                      </a:r>
                      <a:endParaRPr lang="fr-F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Tord.Ekelof@physics.uu.se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90440" y="4013208"/>
          <a:ext cx="3117420" cy="1885950"/>
        </p:xfrm>
        <a:graphic>
          <a:graphicData uri="http://schemas.openxmlformats.org/drawingml/2006/table">
            <a:tbl>
              <a:tblPr/>
              <a:tblGrid>
                <a:gridCol w="1962820"/>
                <a:gridCol w="1154600"/>
              </a:tblGrid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Person-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month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116,00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cost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manpower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(k€)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714,74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Consumable (k€)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Travel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(k€)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201,60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Indirect cost (k€)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total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(k€)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1467,40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 Talk template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SL Talk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 Talk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 Talk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23674</TotalTime>
  <Words>394</Words>
  <Application>Microsoft Office PowerPoint</Application>
  <PresentationFormat>Affichage à l'écran (4:3)</PresentationFormat>
  <Paragraphs>186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Modèle par défaut</vt:lpstr>
      <vt:lpstr>2_Conception personnalisée</vt:lpstr>
      <vt:lpstr>SL Talk template</vt:lpstr>
      <vt:lpstr>1_Conception personnalisée</vt:lpstr>
      <vt:lpstr>Conception personnalisée</vt:lpstr>
      <vt:lpstr>4_Conception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CEA/DSM/DAPNIA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</dc:creator>
  <cp:lastModifiedBy>Aleksan</cp:lastModifiedBy>
  <cp:revision>1025</cp:revision>
  <dcterms:created xsi:type="dcterms:W3CDTF">2002-09-23T10:15:47Z</dcterms:created>
  <dcterms:modified xsi:type="dcterms:W3CDTF">2009-11-12T21:16:42Z</dcterms:modified>
</cp:coreProperties>
</file>