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650" r:id="rId3"/>
    <p:sldMasterId id="2147483726" r:id="rId4"/>
    <p:sldMasterId id="2147483714" r:id="rId5"/>
    <p:sldMasterId id="2147483657" r:id="rId6"/>
  </p:sldMasterIdLst>
  <p:notesMasterIdLst>
    <p:notesMasterId r:id="rId14"/>
  </p:notesMasterIdLst>
  <p:handoutMasterIdLst>
    <p:handoutMasterId r:id="rId15"/>
  </p:handoutMasterIdLst>
  <p:sldIdLst>
    <p:sldId id="366" r:id="rId7"/>
    <p:sldId id="583" r:id="rId8"/>
    <p:sldId id="596" r:id="rId9"/>
    <p:sldId id="592" r:id="rId10"/>
    <p:sldId id="593" r:id="rId11"/>
    <p:sldId id="597" r:id="rId12"/>
    <p:sldId id="563" r:id="rId13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C00000"/>
    <a:srgbClr val="FF9900"/>
    <a:srgbClr val="FF0000"/>
    <a:srgbClr val="FFFFCC"/>
    <a:srgbClr val="FFFF99"/>
    <a:srgbClr val="FF6600"/>
    <a:srgbClr val="679E2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9" autoAdjust="0"/>
    <p:restoredTop sz="94615" autoAdjust="0"/>
  </p:normalViewPr>
  <p:slideViewPr>
    <p:cSldViewPr>
      <p:cViewPr>
        <p:scale>
          <a:sx n="66" d="100"/>
          <a:sy n="66" d="100"/>
        </p:scale>
        <p:origin x="-70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notesViewPr>
    <p:cSldViewPr>
      <p:cViewPr varScale="1">
        <p:scale>
          <a:sx n="49" d="100"/>
          <a:sy n="49" d="100"/>
        </p:scale>
        <p:origin x="-2070" y="-114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084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45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FA65-E53C-4CA9-8014-17DE6073630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24" y="0"/>
            <a:ext cx="1898676" cy="949039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-fla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5369" cy="948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32" y="0"/>
            <a:ext cx="2235168" cy="1117232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flag-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908" cy="1088371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 bwMode="auto">
          <a:xfrm rot="10800000">
            <a:off x="0" y="1092169"/>
            <a:ext cx="9144000" cy="36513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DB52-783C-4356-8BFD-36F360A5A9BD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latin typeface="Arial Unicode MS" pitchFamily="34" charset="-128"/>
              </a:rPr>
              <a:t>CARE </a:t>
            </a:r>
            <a:r>
              <a:rPr lang="en-US" sz="1600" dirty="0" smtClean="0">
                <a:latin typeface="Arial Unicode MS" pitchFamily="34" charset="-128"/>
              </a:rPr>
              <a:t>05. </a:t>
            </a:r>
            <a:r>
              <a:rPr lang="en-US" sz="1600" dirty="0">
                <a:latin typeface="Arial Unicode MS" pitchFamily="34" charset="-128"/>
              </a:rPr>
              <a:t>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R. </a:t>
            </a:r>
            <a:r>
              <a:rPr lang="en-US" sz="1400" dirty="0" err="1" smtClean="0">
                <a:latin typeface="Arial" charset="0"/>
              </a:rPr>
              <a:t>Losito</a:t>
            </a:r>
            <a:r>
              <a:rPr lang="en-US" sz="1400" dirty="0" smtClean="0">
                <a:latin typeface="Arial" charset="0"/>
              </a:rPr>
              <a:t>. </a:t>
            </a:r>
            <a:r>
              <a:rPr lang="en-US" sz="1800" i="1" dirty="0"/>
              <a:t>The PHIN </a:t>
            </a:r>
            <a:r>
              <a:rPr lang="en-US" sz="1800" i="1" dirty="0" err="1"/>
              <a:t>Photoinjector</a:t>
            </a:r>
            <a:r>
              <a:rPr lang="en-US" sz="1800" i="1" dirty="0"/>
              <a:t>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6E9E-92D5-4629-89B0-E03185FBB6D6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B01-8C2F-4587-AFD5-A5DEA97ED669}" type="datetimeFigureOut">
              <a:rPr lang="fr-FR" smtClean="0"/>
              <a:pPr/>
              <a:t>21/02/2011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-tiara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#RANGE!_ftn1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828180" y="1166813"/>
            <a:ext cx="20249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WP2 meeting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R</a:t>
            </a:r>
            <a:r>
              <a:rPr lang="en-US" sz="1800" b="1" dirty="0">
                <a:solidFill>
                  <a:schemeClr val="bg1"/>
                </a:solidFill>
              </a:rPr>
              <a:t>. Aleksan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February 23. 2011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928915" y="0"/>
            <a:ext cx="2666114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4532"/>
            <a:ext cx="9144000" cy="4743468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882076" y="4941168"/>
            <a:ext cx="29995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objectives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 what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matters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53" y="1639863"/>
            <a:ext cx="4500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TIARA website: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http://www.eu-tiara.eu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871" y="2577369"/>
            <a:ext cx="2581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 smtClean="0">
                <a:solidFill>
                  <a:schemeClr val="bg1"/>
                </a:solidFill>
                <a:latin typeface="Britannic Bold" pitchFamily="34" charset="0"/>
                <a:cs typeface="Arial" pitchFamily="34" charset="0"/>
              </a:rPr>
              <a:t>Welcome</a:t>
            </a:r>
            <a:r>
              <a:rPr lang="fr-FR" sz="4000" dirty="0" smtClean="0">
                <a:solidFill>
                  <a:schemeClr val="bg1"/>
                </a:solidFill>
                <a:latin typeface="Britannic Bold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fr-FR" sz="4000" dirty="0" smtClean="0">
                <a:solidFill>
                  <a:schemeClr val="bg1"/>
                </a:solidFill>
                <a:latin typeface="Britannic Bold" pitchFamily="34" charset="0"/>
                <a:cs typeface="Arial" pitchFamily="34" charset="0"/>
              </a:rPr>
              <a:t>to the first</a:t>
            </a:r>
            <a:endParaRPr lang="fr-FR" sz="4000" dirty="0">
              <a:solidFill>
                <a:schemeClr val="bg1"/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9080" y="5925939"/>
            <a:ext cx="3166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Britannic Bold" pitchFamily="34" charset="0"/>
              </a:rPr>
              <a:t>WP2 meeting</a:t>
            </a:r>
            <a:endParaRPr lang="fr-FR" sz="4000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997325" y="33291"/>
            <a:ext cx="4538422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WP2 Meeting Objectives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2118161"/>
            <a:ext cx="6115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Ensure that the work is effectively starting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Work plan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and deliverables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Who does what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Review Organizational matters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Next meetings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Discussion on next meetings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816" y="142830"/>
            <a:ext cx="230082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plan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TEMP\TIARA\TIARA contract\WP2\WP2_Gantt_v-05-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0748"/>
            <a:ext cx="9116778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-1260000">
            <a:off x="168765" y="3210449"/>
            <a:ext cx="8636147" cy="11387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800" dirty="0" smtClean="0"/>
              <a:t>2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 </a:t>
            </a:r>
            <a:r>
              <a:rPr lang="fr-FR" sz="2800" dirty="0" err="1" smtClean="0"/>
              <a:t>should</a:t>
            </a:r>
            <a:r>
              <a:rPr lang="fr-FR" sz="2800" dirty="0" smtClean="0"/>
              <a:t> </a:t>
            </a:r>
            <a:r>
              <a:rPr lang="fr-FR" sz="2800" dirty="0" err="1" smtClean="0"/>
              <a:t>start</a:t>
            </a:r>
            <a:r>
              <a:rPr lang="fr-FR" sz="2800" dirty="0" smtClean="0"/>
              <a:t> on </a:t>
            </a:r>
            <a:r>
              <a:rPr lang="fr-FR" sz="2800" dirty="0" err="1" smtClean="0"/>
              <a:t>year</a:t>
            </a:r>
            <a:r>
              <a:rPr lang="fr-FR" sz="2800" dirty="0" smtClean="0"/>
              <a:t> 1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fr-FR" dirty="0" smtClean="0"/>
              <a:t>Agreement on TIARA mission, scope and central coordination guidelines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fr-FR" dirty="0" smtClean="0"/>
              <a:t>TIARA communication, </a:t>
            </a:r>
            <a:r>
              <a:rPr lang="fr-FR" dirty="0" err="1" smtClean="0"/>
              <a:t>dissemination</a:t>
            </a:r>
            <a:r>
              <a:rPr lang="fr-FR" dirty="0" smtClean="0"/>
              <a:t> and </a:t>
            </a:r>
            <a:r>
              <a:rPr lang="fr-FR" dirty="0" err="1" smtClean="0"/>
              <a:t>outreach</a:t>
            </a:r>
            <a:r>
              <a:rPr lang="fr-FR" dirty="0" smtClean="0"/>
              <a:t> structure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972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569" y="142830"/>
            <a:ext cx="4801314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Deliverables/milestones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59088"/>
              </p:ext>
            </p:extLst>
          </p:nvPr>
        </p:nvGraphicFramePr>
        <p:xfrm>
          <a:off x="107504" y="1556792"/>
          <a:ext cx="8892988" cy="3221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3"/>
                <a:gridCol w="612068"/>
                <a:gridCol w="1044116"/>
                <a:gridCol w="5004556"/>
                <a:gridCol w="696510"/>
                <a:gridCol w="959675"/>
              </a:tblGrid>
              <a:tr h="249572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 err="1">
                          <a:effectLst/>
                        </a:rPr>
                        <a:t>Num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sng" strike="noStrike">
                          <a:effectLst/>
                          <a:hlinkClick r:id="rId2" action="ppaction://hlinkfile"/>
                        </a:rPr>
                        <a:t>Nat[1]</a:t>
                      </a:r>
                      <a:endParaRPr lang="fr-FR" sz="16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Short name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Description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month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err="1" smtClean="0">
                          <a:effectLst/>
                        </a:rPr>
                        <a:t>Diss</a:t>
                      </a:r>
                      <a:r>
                        <a:rPr lang="fr-FR" sz="1600" u="none" strike="noStrike" dirty="0" smtClean="0">
                          <a:effectLst/>
                        </a:rPr>
                        <a:t>. </a:t>
                      </a:r>
                      <a:r>
                        <a:rPr lang="fr-FR" sz="1600" u="none" strike="noStrike" dirty="0" err="1">
                          <a:effectLst/>
                        </a:rPr>
                        <a:t>level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D1.1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MoA-GI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Memorandum of Agreement on General Issues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12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CO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D2.2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AMO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Report on Advisory Mechanisms and Organization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24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D2.3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COB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Report on Collaboration with Other Bodies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18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D2.4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CDO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Report on Communication, Dissemination and Outreach Structure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24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D2.5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FMN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Report on Financial Management Needs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24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D2.6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MoA-ITI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Memorandum of Agreement on Initial TIARA Infrastructures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33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D2.7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MoU-FIE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MoU</a:t>
                      </a:r>
                      <a:r>
                        <a:rPr lang="en-US" sz="1600" u="none" strike="noStrike" dirty="0">
                          <a:effectLst/>
                        </a:rPr>
                        <a:t> on Financial Model and Engineering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34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D2.8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MoU-LID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</a:rPr>
                        <a:t>MoU</a:t>
                      </a:r>
                      <a:r>
                        <a:rPr lang="en-US" sz="1600" u="none" strike="noStrike" dirty="0">
                          <a:effectLst/>
                        </a:rPr>
                        <a:t> on Legal Issues and Documents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34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D2.9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F-MoA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Final </a:t>
                      </a:r>
                      <a:r>
                        <a:rPr lang="fr-FR" sz="1600" u="none" strike="noStrike" dirty="0" err="1">
                          <a:effectLst/>
                        </a:rPr>
                        <a:t>Memorandum</a:t>
                      </a:r>
                      <a:r>
                        <a:rPr lang="fr-FR" sz="1600" u="none" strike="noStrike" dirty="0">
                          <a:effectLst/>
                        </a:rPr>
                        <a:t> of Agreement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36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22663"/>
              </p:ext>
            </p:extLst>
          </p:nvPr>
        </p:nvGraphicFramePr>
        <p:xfrm>
          <a:off x="107502" y="4977172"/>
          <a:ext cx="8924530" cy="185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8"/>
                <a:gridCol w="720080"/>
                <a:gridCol w="432048"/>
                <a:gridCol w="720080"/>
                <a:gridCol w="5256584"/>
                <a:gridCol w="648072"/>
                <a:gridCol w="643608"/>
              </a:tblGrid>
              <a:tr h="470530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 err="1">
                          <a:effectLst/>
                        </a:rPr>
                        <a:t>Num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Num Annex1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Nat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Short name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Description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month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err="1" smtClean="0">
                          <a:effectLst/>
                        </a:rPr>
                        <a:t>Diss</a:t>
                      </a:r>
                      <a:r>
                        <a:rPr lang="fr-FR" sz="1600" u="none" strike="noStrike" dirty="0" smtClean="0">
                          <a:effectLst/>
                        </a:rPr>
                        <a:t>. </a:t>
                      </a:r>
                      <a:r>
                        <a:rPr lang="fr-FR" sz="1600" u="none" strike="noStrike" dirty="0" err="1">
                          <a:effectLst/>
                        </a:rPr>
                        <a:t>level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 anchor="b"/>
                </a:tc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M2.1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MS4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I-GI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Interim Report on General Issues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6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CO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</a:tr>
              <a:tr h="296178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M2.2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MS5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 dirty="0">
                          <a:effectLst/>
                        </a:rPr>
                        <a:t>I-AMO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Interim report of Advisory Mechanisms and Organization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18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CO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</a:tr>
              <a:tr h="425152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M2.3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MS6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I-CDO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Interim Report on Communication, Dissemination and Outreach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12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CO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</a:tr>
              <a:tr h="311778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M2.4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MS7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u="none" strike="noStrike">
                          <a:effectLst/>
                        </a:rPr>
                        <a:t>I-FMN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Interim Report on Financial Management Needs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>
                          <a:effectLst/>
                        </a:rPr>
                        <a:t>18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u="none" strike="noStrike" dirty="0">
                          <a:effectLst/>
                        </a:rPr>
                        <a:t>CO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48" marR="9448" marT="9448" marB="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267744" y="1073931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9 </a:t>
            </a:r>
            <a:r>
              <a:rPr lang="fr-FR" sz="2400" b="1" dirty="0" err="1" smtClean="0">
                <a:solidFill>
                  <a:schemeClr val="bg1"/>
                </a:solidFill>
              </a:rPr>
              <a:t>deliverables</a:t>
            </a:r>
            <a:r>
              <a:rPr lang="fr-FR" sz="2400" b="1" dirty="0" smtClean="0">
                <a:solidFill>
                  <a:schemeClr val="bg1"/>
                </a:solidFill>
              </a:rPr>
              <a:t> and 4 </a:t>
            </a:r>
            <a:r>
              <a:rPr lang="fr-FR" sz="2400" b="1" dirty="0" err="1" smtClean="0">
                <a:solidFill>
                  <a:schemeClr val="bg1"/>
                </a:solidFill>
              </a:rPr>
              <a:t>milestones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88267" y="33291"/>
            <a:ext cx="3956532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matters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7564" y="1268760"/>
            <a:ext cx="590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smtClean="0">
                <a:solidFill>
                  <a:schemeClr val="bg1"/>
                </a:solidFill>
              </a:rPr>
              <a:t>1 deliverable and 1 milestone on first year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5596" y="1780199"/>
            <a:ext cx="74322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Deliverable: Memorandum of Agreement on General Issues</a:t>
            </a:r>
            <a:endParaRPr lang="en-US" b="1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t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Agreement on mission and scope (milestone on month 6)</a:t>
            </a:r>
          </a:p>
          <a:p>
            <a:pPr marL="800100" lvl="1" indent="-342900" algn="l" fontAlgn="t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Term of reference: objective, field covered</a:t>
            </a:r>
          </a:p>
          <a:p>
            <a:pPr lvl="1" algn="l" fontAlgn="t"/>
            <a:r>
              <a:rPr lang="en-US" b="1" dirty="0" smtClean="0">
                <a:solidFill>
                  <a:schemeClr val="bg1"/>
                </a:solidFill>
              </a:rPr>
              <a:t>      (research, clinical, industrial…), type of infrastructures, </a:t>
            </a:r>
          </a:p>
          <a:p>
            <a:pPr lvl="1" algn="l" fontAlgn="t"/>
            <a:r>
              <a:rPr lang="en-US" b="1" dirty="0" smtClean="0">
                <a:solidFill>
                  <a:schemeClr val="bg1"/>
                </a:solidFill>
              </a:rPr>
              <a:t>      scope of R&amp;D </a:t>
            </a:r>
            <a:r>
              <a:rPr lang="en-US" b="1" dirty="0" err="1" smtClean="0">
                <a:solidFill>
                  <a:schemeClr val="bg1"/>
                </a:solidFill>
              </a:rPr>
              <a:t>programme</a:t>
            </a:r>
            <a:r>
              <a:rPr lang="en-US" b="1" dirty="0" smtClean="0">
                <a:solidFill>
                  <a:schemeClr val="bg1"/>
                </a:solidFill>
              </a:rPr>
              <a:t>, « stakeholders »…</a:t>
            </a:r>
          </a:p>
          <a:p>
            <a:pPr marL="342900" indent="-342900" algn="l" fontAlgn="t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Agreement on central coordination guidelines </a:t>
            </a:r>
          </a:p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(deliverable on month 12)</a:t>
            </a:r>
          </a:p>
          <a:p>
            <a:pPr marL="800100" lvl="1" indent="-342900" algn="l" fontAlgn="t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Governing body, Size of central team, profile of members, </a:t>
            </a:r>
          </a:p>
          <a:p>
            <a:pPr lvl="1" algn="l" fontAlgn="t"/>
            <a:r>
              <a:rPr lang="en-US" b="1" dirty="0" smtClean="0">
                <a:solidFill>
                  <a:schemeClr val="bg1"/>
                </a:solidFill>
              </a:rPr>
              <a:t>      location, how to finance the central team…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42993" y="4653136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Britannic Bold" pitchFamily="34" charset="0"/>
              </a:rPr>
              <a:t>How to proceed ?</a:t>
            </a:r>
            <a:endParaRPr lang="en-US" sz="28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9393" y="4731531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Suggestions?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Flèche droite rayée 7"/>
          <p:cNvSpPr/>
          <p:nvPr/>
        </p:nvSpPr>
        <p:spPr bwMode="auto">
          <a:xfrm>
            <a:off x="467544" y="4731531"/>
            <a:ext cx="1044116" cy="444825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88267" y="33291"/>
            <a:ext cx="3956532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matters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5331" y="1448780"/>
            <a:ext cx="4069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Another activity should start: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1952836"/>
            <a:ext cx="6741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b="1" dirty="0" err="1" smtClean="0">
                <a:solidFill>
                  <a:schemeClr val="bg1"/>
                </a:solidFill>
              </a:rPr>
              <a:t>Definition</a:t>
            </a:r>
            <a:r>
              <a:rPr lang="fr-FR" b="1" dirty="0" smtClean="0">
                <a:solidFill>
                  <a:schemeClr val="bg1"/>
                </a:solidFill>
              </a:rPr>
              <a:t> of  the TIARA </a:t>
            </a:r>
            <a:r>
              <a:rPr lang="fr-FR" b="1" dirty="0">
                <a:solidFill>
                  <a:schemeClr val="bg1"/>
                </a:solidFill>
              </a:rPr>
              <a:t>communication, </a:t>
            </a:r>
            <a:r>
              <a:rPr lang="fr-FR" b="1" dirty="0" err="1">
                <a:solidFill>
                  <a:schemeClr val="bg1"/>
                </a:solidFill>
              </a:rPr>
              <a:t>dissemination</a:t>
            </a:r>
            <a:r>
              <a:rPr lang="fr-FR" b="1" dirty="0">
                <a:solidFill>
                  <a:schemeClr val="bg1"/>
                </a:solidFill>
              </a:rPr>
              <a:t> and </a:t>
            </a:r>
            <a:r>
              <a:rPr lang="fr-FR" b="1" dirty="0" err="1">
                <a:solidFill>
                  <a:schemeClr val="bg1"/>
                </a:solidFill>
              </a:rPr>
              <a:t>outreach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structure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15616" y="2744924"/>
            <a:ext cx="5201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b="1" dirty="0" err="1" smtClean="0">
                <a:solidFill>
                  <a:schemeClr val="bg1"/>
                </a:solidFill>
              </a:rPr>
              <a:t>Requires</a:t>
            </a:r>
            <a:r>
              <a:rPr lang="fr-FR" b="1" dirty="0" smtClean="0">
                <a:solidFill>
                  <a:schemeClr val="bg1"/>
                </a:solidFill>
              </a:rPr>
              <a:t> inputs </a:t>
            </a:r>
            <a:r>
              <a:rPr lang="fr-FR" b="1" dirty="0" err="1" smtClean="0">
                <a:solidFill>
                  <a:schemeClr val="bg1"/>
                </a:solidFill>
              </a:rPr>
              <a:t>from</a:t>
            </a:r>
            <a:r>
              <a:rPr lang="fr-FR" b="1" dirty="0" smtClean="0">
                <a:solidFill>
                  <a:schemeClr val="bg1"/>
                </a:solidFill>
              </a:rPr>
              <a:t> WP3, WP4 and WP5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00533" y="3588985"/>
            <a:ext cx="673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Need to identify a coordinator to liaise with other WPs and  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help reaching a consensus for a proposal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20202" y="465313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Britannic Bold" pitchFamily="34" charset="0"/>
              </a:rPr>
              <a:t>Who ?</a:t>
            </a:r>
            <a:endParaRPr lang="en-US" sz="28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95673" y="4714691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Suggestions?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Flèche droite rayée 11"/>
          <p:cNvSpPr/>
          <p:nvPr/>
        </p:nvSpPr>
        <p:spPr bwMode="auto">
          <a:xfrm>
            <a:off x="701570" y="3716886"/>
            <a:ext cx="828092" cy="452083"/>
          </a:xfrm>
          <a:prstGeom prst="stripedRightArrow">
            <a:avLst/>
          </a:prstGeom>
          <a:solidFill>
            <a:srgbClr val="66FF33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lèche droite rayée 12"/>
          <p:cNvSpPr/>
          <p:nvPr/>
        </p:nvSpPr>
        <p:spPr bwMode="auto">
          <a:xfrm>
            <a:off x="719572" y="4705109"/>
            <a:ext cx="828092" cy="452083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9572" y="5415607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err="1" smtClean="0">
                <a:solidFill>
                  <a:schemeClr val="bg1"/>
                </a:solidFill>
              </a:rPr>
              <a:t>Practical</a:t>
            </a:r>
            <a:r>
              <a:rPr lang="fr-FR" sz="2400" b="1" dirty="0" smtClean="0">
                <a:solidFill>
                  <a:schemeClr val="bg1"/>
                </a:solidFill>
              </a:rPr>
              <a:t> application :  </a:t>
            </a:r>
            <a:r>
              <a:rPr lang="fr-FR" sz="2400" b="1" dirty="0" err="1" smtClean="0">
                <a:solidFill>
                  <a:schemeClr val="bg1"/>
                </a:solidFill>
              </a:rPr>
              <a:t>development</a:t>
            </a:r>
            <a:r>
              <a:rPr lang="fr-FR" sz="2400" b="1" dirty="0" smtClean="0">
                <a:solidFill>
                  <a:schemeClr val="bg1"/>
                </a:solidFill>
              </a:rPr>
              <a:t> of a brochure on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                                       impact of </a:t>
            </a:r>
            <a:r>
              <a:rPr lang="fr-FR" sz="2400" b="1" dirty="0" err="1" smtClean="0">
                <a:solidFill>
                  <a:schemeClr val="bg1"/>
                </a:solidFill>
              </a:rPr>
              <a:t>accelerators</a:t>
            </a:r>
            <a:r>
              <a:rPr lang="fr-FR" sz="2400" b="1" dirty="0" smtClean="0">
                <a:solidFill>
                  <a:schemeClr val="bg1"/>
                </a:solidFill>
              </a:rPr>
              <a:t> on society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63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57600" y="7938"/>
            <a:ext cx="1789113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Conclusions</a:t>
            </a:r>
            <a:endParaRPr lang="fr-FR" sz="2400" b="1" dirty="0"/>
          </a:p>
        </p:txBody>
      </p:sp>
      <p:pic>
        <p:nvPicPr>
          <p:cNvPr id="15" name="Picture 17" descr="In Microcosm, CERN's science 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149850"/>
            <a:ext cx="9109075" cy="1708150"/>
          </a:xfrm>
          <a:prstGeom prst="rect">
            <a:avLst/>
          </a:prstGeom>
          <a:noFill/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43685" y="5541961"/>
            <a:ext cx="6054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Accelerator science;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 powerful mean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toward scientific, technical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and industrial breakthroughs…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hlinkClick r:id="" action="ppaction://noaction"/>
          </p:cNvPr>
          <p:cNvSpPr txBox="1"/>
          <p:nvPr/>
        </p:nvSpPr>
        <p:spPr>
          <a:xfrm>
            <a:off x="3363439" y="5108598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TIARA </a:t>
            </a:r>
            <a:r>
              <a:rPr lang="fr-FR" sz="2400" b="1" dirty="0" err="1" smtClean="0">
                <a:solidFill>
                  <a:schemeClr val="bg1"/>
                </a:solidFill>
              </a:rPr>
              <a:t>will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strengthen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further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48848" y="1603350"/>
            <a:ext cx="8195152" cy="461665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The objectives of TIARA are very ambitious and challenging</a:t>
            </a:r>
            <a:endParaRPr lang="en-US" sz="2400" b="1" dirty="0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299561" y="1566837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49267" y="3109185"/>
            <a:ext cx="7785215" cy="830997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TIARA-PP has started! It is our common task to make it a success and ensure the sustainability of </a:t>
            </a:r>
            <a:r>
              <a:rPr lang="en-US" sz="2400" b="1" smtClean="0"/>
              <a:t>accelerator R&amp;D</a:t>
            </a:r>
            <a:endParaRPr lang="en-US" sz="2400" b="1" dirty="0" smtClean="0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299979" y="3072672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25435</TotalTime>
  <Words>432</Words>
  <Application>Microsoft Office PowerPoint</Application>
  <PresentationFormat>Affichage à l'écran (4:3)</PresentationFormat>
  <Paragraphs>152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Modèle par défaut</vt:lpstr>
      <vt:lpstr>2_Conception personnalisée</vt:lpstr>
      <vt:lpstr>SL Talk template</vt:lpstr>
      <vt:lpstr>1_Conception personnalisée</vt:lpstr>
      <vt:lpstr>Conception personnalisée</vt:lpstr>
      <vt:lpstr>4_Conception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CEA/DSM/DAPNIA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</cp:lastModifiedBy>
  <cp:revision>1189</cp:revision>
  <dcterms:created xsi:type="dcterms:W3CDTF">2002-09-23T10:15:47Z</dcterms:created>
  <dcterms:modified xsi:type="dcterms:W3CDTF">2011-02-21T22:16:43Z</dcterms:modified>
</cp:coreProperties>
</file>