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6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6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Masters/slideMaster4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Masters/slideMaster5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39" r:id="rId2"/>
    <p:sldMasterId id="2147483650" r:id="rId3"/>
    <p:sldMasterId id="2147483726" r:id="rId4"/>
    <p:sldMasterId id="2147483714" r:id="rId5"/>
    <p:sldMasterId id="2147483657" r:id="rId6"/>
  </p:sldMasterIdLst>
  <p:notesMasterIdLst>
    <p:notesMasterId r:id="rId11"/>
  </p:notesMasterIdLst>
  <p:handoutMasterIdLst>
    <p:handoutMasterId r:id="rId12"/>
  </p:handoutMasterIdLst>
  <p:sldIdLst>
    <p:sldId id="366" r:id="rId7"/>
    <p:sldId id="575" r:id="rId8"/>
    <p:sldId id="517" r:id="rId9"/>
    <p:sldId id="582" r:id="rId10"/>
  </p:sldIdLst>
  <p:sldSz cx="9144000" cy="6858000" type="screen4x3"/>
  <p:notesSz cx="6794500" cy="9931400"/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  <a:srgbClr val="C00000"/>
    <a:srgbClr val="FFFFCC"/>
    <a:srgbClr val="FFFF99"/>
    <a:srgbClr val="FF9900"/>
    <a:srgbClr val="FF6600"/>
    <a:srgbClr val="679E2A"/>
    <a:srgbClr val="003399"/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59" autoAdjust="0"/>
    <p:restoredTop sz="94615" autoAdjust="0"/>
  </p:normalViewPr>
  <p:slideViewPr>
    <p:cSldViewPr>
      <p:cViewPr>
        <p:scale>
          <a:sx n="66" d="100"/>
          <a:sy n="66" d="100"/>
        </p:scale>
        <p:origin x="-1200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"/>
    </p:cViewPr>
  </p:sorterViewPr>
  <p:notesViewPr>
    <p:cSldViewPr>
      <p:cViewPr varScale="1">
        <p:scale>
          <a:sx n="49" d="100"/>
          <a:sy n="49" d="100"/>
        </p:scale>
        <p:origin x="-2070" y="-114"/>
      </p:cViewPr>
      <p:guideLst>
        <p:guide orient="horz" pos="3128"/>
        <p:guide pos="2140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t" anchorCtr="0" compatLnSpc="1">
            <a:prstTxWarp prst="textNoShape">
              <a:avLst/>
            </a:prstTxWarp>
          </a:bodyPr>
          <a:lstStyle>
            <a:lvl1pPr algn="l" defTabSz="955675">
              <a:defRPr sz="1300"/>
            </a:lvl1pPr>
          </a:lstStyle>
          <a:p>
            <a:endParaRPr lang="fr-FR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t" anchorCtr="0" compatLnSpc="1">
            <a:prstTxWarp prst="textNoShape">
              <a:avLst/>
            </a:prstTxWarp>
          </a:bodyPr>
          <a:lstStyle>
            <a:lvl1pPr algn="r" defTabSz="955675">
              <a:defRPr sz="1300"/>
            </a:lvl1pPr>
          </a:lstStyle>
          <a:p>
            <a:endParaRPr lang="fr-FR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4513"/>
            <a:ext cx="29432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b" anchorCtr="0" compatLnSpc="1">
            <a:prstTxWarp prst="textNoShape">
              <a:avLst/>
            </a:prstTxWarp>
          </a:bodyPr>
          <a:lstStyle>
            <a:lvl1pPr algn="l" defTabSz="955675">
              <a:defRPr sz="1300"/>
            </a:lvl1pPr>
          </a:lstStyle>
          <a:p>
            <a:endParaRPr lang="fr-FR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4513"/>
            <a:ext cx="29432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4" tIns="47782" rIns="95564" bIns="47782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/>
            </a:lvl1pPr>
          </a:lstStyle>
          <a:p>
            <a:fld id="{F21F73CF-8A3D-4FEB-97FE-B9EB1D28CDC7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l" defTabSz="915988">
              <a:defRPr sz="1200"/>
            </a:lvl1pPr>
          </a:lstStyle>
          <a:p>
            <a:endParaRPr lang="fr-FR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32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endParaRPr lang="fr-FR"/>
          </a:p>
        </p:txBody>
      </p:sp>
      <p:sp>
        <p:nvSpPr>
          <p:cNvPr id="1198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6125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98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8050"/>
            <a:ext cx="543560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4513"/>
            <a:ext cx="29432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l" defTabSz="915988">
              <a:defRPr sz="1200"/>
            </a:lvl1pPr>
          </a:lstStyle>
          <a:p>
            <a:endParaRPr lang="fr-FR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4513"/>
            <a:ext cx="29432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fld id="{40BFFA65-E53C-4CA9-8014-17DE60736307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FFA65-E53C-4CA9-8014-17DE60736307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CC48D1-1435-4A0D-8927-B8A5879706D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B2FEA2-BB8F-40B2-A27A-2C421BF2A7C6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8D8CDF-F950-41CE-BC14-B6DEE70EEA46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DB52-783C-4356-8BFD-36F360A5A9BD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016A-50D7-4370-A235-981979B0B1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DB52-783C-4356-8BFD-36F360A5A9BD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016A-50D7-4370-A235-981979B0B1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DB52-783C-4356-8BFD-36F360A5A9BD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016A-50D7-4370-A235-981979B0B1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DB52-783C-4356-8BFD-36F360A5A9BD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016A-50D7-4370-A235-981979B0B1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DB52-783C-4356-8BFD-36F360A5A9BD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016A-50D7-4370-A235-981979B0B1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DB52-783C-4356-8BFD-36F360A5A9BD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016A-50D7-4370-A235-981979B0B1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DB52-783C-4356-8BFD-36F360A5A9BD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016A-50D7-4370-A235-981979B0B1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DB52-783C-4356-8BFD-36F360A5A9BD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016A-50D7-4370-A235-981979B0B1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D8D833-7539-474E-B78F-0671A455C73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DB52-783C-4356-8BFD-36F360A5A9BD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016A-50D7-4370-A235-981979B0B1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DB52-783C-4356-8BFD-36F360A5A9BD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016A-50D7-4370-A235-981979B0B1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DB52-783C-4356-8BFD-36F360A5A9BD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1016A-50D7-4370-A235-981979B0B1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402" name="Group 2"/>
          <p:cNvGrpSpPr>
            <a:grpSpLocks/>
          </p:cNvGrpSpPr>
          <p:nvPr/>
        </p:nvGrpSpPr>
        <p:grpSpPr bwMode="auto">
          <a:xfrm>
            <a:off x="0" y="908050"/>
            <a:ext cx="9132888" cy="152400"/>
            <a:chOff x="0" y="720"/>
            <a:chExt cx="5753" cy="144"/>
          </a:xfrm>
        </p:grpSpPr>
        <p:sp>
          <p:nvSpPr>
            <p:cNvPr id="230403" name="Rectangle 3"/>
            <p:cNvSpPr>
              <a:spLocks noChangeArrowheads="1"/>
            </p:cNvSpPr>
            <p:nvPr/>
          </p:nvSpPr>
          <p:spPr bwMode="auto">
            <a:xfrm>
              <a:off x="0" y="720"/>
              <a:ext cx="5753" cy="69"/>
            </a:xfrm>
            <a:prstGeom prst="rect">
              <a:avLst/>
            </a:prstGeom>
            <a:gradFill rotWithShape="0">
              <a:gsLst>
                <a:gs pos="0">
                  <a:srgbClr val="00C0C0">
                    <a:gamma/>
                    <a:shade val="49804"/>
                    <a:invGamma/>
                  </a:srgbClr>
                </a:gs>
                <a:gs pos="50000">
                  <a:srgbClr val="00C0C0"/>
                </a:gs>
                <a:gs pos="100000">
                  <a:srgbClr val="00C0C0">
                    <a:gamma/>
                    <a:shade val="49804"/>
                    <a:invGamma/>
                  </a:srgb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30404" name="Rectangle 4"/>
            <p:cNvSpPr>
              <a:spLocks noChangeArrowheads="1"/>
            </p:cNvSpPr>
            <p:nvPr/>
          </p:nvSpPr>
          <p:spPr bwMode="auto">
            <a:xfrm>
              <a:off x="0" y="828"/>
              <a:ext cx="5753" cy="36"/>
            </a:xfrm>
            <a:prstGeom prst="rect">
              <a:avLst/>
            </a:prstGeom>
            <a:gradFill rotWithShape="0">
              <a:gsLst>
                <a:gs pos="0">
                  <a:srgbClr val="FF00FF">
                    <a:gamma/>
                    <a:shade val="69804"/>
                    <a:invGamma/>
                  </a:srgbClr>
                </a:gs>
                <a:gs pos="50000">
                  <a:srgbClr val="FF00FF"/>
                </a:gs>
                <a:gs pos="100000">
                  <a:srgbClr val="FF00FF">
                    <a:gamma/>
                    <a:shade val="69804"/>
                    <a:invGamma/>
                  </a:srgb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23040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040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30407" name="Line 7"/>
          <p:cNvSpPr>
            <a:spLocks noChangeShapeType="1"/>
          </p:cNvSpPr>
          <p:nvPr/>
        </p:nvSpPr>
        <p:spPr bwMode="auto">
          <a:xfrm>
            <a:off x="0" y="6400800"/>
            <a:ext cx="9074150" cy="0"/>
          </a:xfrm>
          <a:prstGeom prst="line">
            <a:avLst/>
          </a:prstGeom>
          <a:noFill/>
          <a:ln w="25400">
            <a:solidFill>
              <a:srgbClr val="D9319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30408" name="Text Box 8"/>
          <p:cNvSpPr txBox="1">
            <a:spLocks noChangeArrowheads="1"/>
          </p:cNvSpPr>
          <p:nvPr/>
        </p:nvSpPr>
        <p:spPr bwMode="auto">
          <a:xfrm>
            <a:off x="7669213" y="6400800"/>
            <a:ext cx="9144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1800">
              <a:latin typeface="Arial" charset="0"/>
            </a:endParaRPr>
          </a:p>
        </p:txBody>
      </p:sp>
      <p:pic>
        <p:nvPicPr>
          <p:cNvPr id="1026" name="Picture 2" descr="D:\TEMP\ESGARD\Acc RandD Sustainability\TIARA\Administration\TIARA-logo\Tiara 4Fond noir 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45324" y="0"/>
            <a:ext cx="1898676" cy="949039"/>
          </a:xfrm>
          <a:prstGeom prst="rect">
            <a:avLst/>
          </a:prstGeom>
          <a:noFill/>
        </p:spPr>
      </p:pic>
      <p:pic>
        <p:nvPicPr>
          <p:cNvPr id="1027" name="Picture 3" descr="D:\TEMP\FP6\Documentation\CARE\phototheque\eu-flag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395369" cy="94809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066800"/>
            <a:ext cx="39243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86300" y="1066800"/>
            <a:ext cx="39243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778547-2CBA-482D-A8A5-D1EAF4BABB6E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10350" y="152400"/>
            <a:ext cx="2000250" cy="61722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152400"/>
            <a:ext cx="5848350" cy="61722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6E9E-92D5-4629-89B0-E03185FBB6D6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E023-7150-4779-8055-8A5F40F9AA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6E9E-92D5-4629-89B0-E03185FBB6D6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E023-7150-4779-8055-8A5F40F9AA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6E9E-92D5-4629-89B0-E03185FBB6D6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E023-7150-4779-8055-8A5F40F9AA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6E9E-92D5-4629-89B0-E03185FBB6D6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E023-7150-4779-8055-8A5F40F9AA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6E9E-92D5-4629-89B0-E03185FBB6D6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E023-7150-4779-8055-8A5F40F9AA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6E9E-92D5-4629-89B0-E03185FBB6D6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E023-7150-4779-8055-8A5F40F9AA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471424-8239-4225-9273-FDAE7F9C2BA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6E9E-92D5-4629-89B0-E03185FBB6D6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E023-7150-4779-8055-8A5F40F9AA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6E9E-92D5-4629-89B0-E03185FBB6D6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E023-7150-4779-8055-8A5F40F9AA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6E9E-92D5-4629-89B0-E03185FBB6D6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E023-7150-4779-8055-8A5F40F9AA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6E9E-92D5-4629-89B0-E03185FBB6D6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E023-7150-4779-8055-8A5F40F9AA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6E9E-92D5-4629-89B0-E03185FBB6D6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E023-7150-4779-8055-8A5F40F9AA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96E9E-92D5-4629-89B0-E03185FBB6D6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DE023-7150-4779-8055-8A5F40F9AA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0B01-8C2F-4587-AFD5-A5DEA97ED669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A47D-132A-467B-A953-CFABFC34D1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0B01-8C2F-4587-AFD5-A5DEA97ED669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A47D-132A-467B-A953-CFABFC34D1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0B01-8C2F-4587-AFD5-A5DEA97ED669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A47D-132A-467B-A953-CFABFC34D1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0B01-8C2F-4587-AFD5-A5DEA97ED669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A47D-132A-467B-A953-CFABFC34D1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C24BED-A090-46EC-8ECF-3C0BEDC89A56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0B01-8C2F-4587-AFD5-A5DEA97ED669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A47D-132A-467B-A953-CFABFC34D1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0B01-8C2F-4587-AFD5-A5DEA97ED669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A47D-132A-467B-A953-CFABFC34D1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0B01-8C2F-4587-AFD5-A5DEA97ED669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A47D-132A-467B-A953-CFABFC34D1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0B01-8C2F-4587-AFD5-A5DEA97ED669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A47D-132A-467B-A953-CFABFC34D1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0B01-8C2F-4587-AFD5-A5DEA97ED669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A47D-132A-467B-A953-CFABFC34D1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0B01-8C2F-4587-AFD5-A5DEA97ED669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A47D-132A-467B-A953-CFABFC34D1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00B01-8C2F-4587-AFD5-A5DEA97ED669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0A47D-132A-467B-A953-CFABFC34D1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              </a:t>
            </a:r>
            <a:fld id="{799FDB0C-E14E-451D-A2D5-FA056A6DC3CD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              </a:t>
            </a:r>
            <a:fld id="{8BD51CC0-2C69-49E9-84E7-70A32C1D2656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              </a:t>
            </a:r>
            <a:fld id="{4069F78A-4806-4066-9CD2-5E359E3BE13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D55B3E-4D23-43F8-9AE1-F80373EA23DF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              </a:t>
            </a:r>
            <a:fld id="{0C7E0F73-B8EB-4700-8D55-EAEDE9805318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              </a:t>
            </a:r>
            <a:fld id="{0C1B5A64-DCA5-4A64-B97C-D8ECB4F4C63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              </a:t>
            </a:r>
            <a:fld id="{F2887834-61A5-4870-B0E0-8B2ED475790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              </a:t>
            </a:r>
            <a:fld id="{BE06D892-B0BB-4484-AE6E-4CD8B56199BB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              </a:t>
            </a:r>
            <a:fld id="{E0BF127E-2598-436E-8499-F02644BC72F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              </a:t>
            </a:r>
            <a:fld id="{AA12C650-2B7E-450B-8B81-68E3923179E4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              </a:t>
            </a:r>
            <a:fld id="{2ACC9A23-4F05-4A49-A0DF-2030AED121D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              </a:t>
            </a:r>
            <a:fld id="{9AE2325A-2FF6-4F60-8C56-A18B4A266FF1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TEMP\ESGARD\Acc RandD Sustainability\TIARA\Administration\TIARA-logo\Tiara 4Fond noir 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08832" y="0"/>
            <a:ext cx="2235168" cy="1117232"/>
          </a:xfrm>
          <a:prstGeom prst="rect">
            <a:avLst/>
          </a:prstGeom>
          <a:noFill/>
        </p:spPr>
      </p:pic>
      <p:pic>
        <p:nvPicPr>
          <p:cNvPr id="1027" name="Picture 3" descr="D:\TEMP\FP6\Documentation\CARE\phototheque\EUflag-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504908" cy="1088371"/>
          </a:xfrm>
          <a:prstGeom prst="rect">
            <a:avLst/>
          </a:prstGeom>
          <a:noFill/>
        </p:spPr>
      </p:pic>
      <p:cxnSp>
        <p:nvCxnSpPr>
          <p:cNvPr id="9" name="Connecteur droit 8"/>
          <p:cNvCxnSpPr/>
          <p:nvPr userDrawn="1"/>
        </p:nvCxnSpPr>
        <p:spPr bwMode="auto">
          <a:xfrm rot="10800000">
            <a:off x="0" y="1092169"/>
            <a:ext cx="9144000" cy="36513"/>
          </a:xfrm>
          <a:prstGeom prst="line">
            <a:avLst/>
          </a:prstGeom>
          <a:ln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98112E-BFC3-4111-9823-8AC4D53B354C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963267-490D-4E48-B23C-282C17163A77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4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17" Type="http://schemas.openxmlformats.org/officeDocument/2006/relationships/image" Target="../media/image11.emf"/><Relationship Id="rId2" Type="http://schemas.openxmlformats.org/officeDocument/2006/relationships/slideLayout" Target="../slideLayouts/slideLayout58.xml"/><Relationship Id="rId16" Type="http://schemas.openxmlformats.org/officeDocument/2006/relationships/image" Target="../media/image10.jpeg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5" Type="http://schemas.openxmlformats.org/officeDocument/2006/relationships/image" Target="../media/image9.png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image" Target="../media/image8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7000">
              <a:schemeClr val="accent2">
                <a:lumMod val="60000"/>
                <a:lumOff val="40000"/>
              </a:schemeClr>
            </a:gs>
            <a:gs pos="64000">
              <a:schemeClr val="accent6">
                <a:lumMod val="75000"/>
              </a:schemeClr>
            </a:gs>
            <a:gs pos="100000">
              <a:srgbClr val="002060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73D15E6-C71C-414C-A639-A6D96048D94F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7DB52-783C-4356-8BFD-36F360A5A9BD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1016A-50D7-4370-A235-981979B0B17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27000">
              <a:schemeClr val="accent2">
                <a:lumMod val="60000"/>
                <a:lumOff val="40000"/>
              </a:schemeClr>
            </a:gs>
            <a:gs pos="64000">
              <a:schemeClr val="accent6">
                <a:lumMod val="75000"/>
              </a:schemeClr>
            </a:gs>
            <a:gs pos="100000">
              <a:srgbClr val="002060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9378" name="Group 2"/>
          <p:cNvGrpSpPr>
            <a:grpSpLocks/>
          </p:cNvGrpSpPr>
          <p:nvPr/>
        </p:nvGrpSpPr>
        <p:grpSpPr bwMode="auto">
          <a:xfrm>
            <a:off x="11113" y="908050"/>
            <a:ext cx="9132887" cy="152400"/>
            <a:chOff x="0" y="720"/>
            <a:chExt cx="5753" cy="144"/>
          </a:xfrm>
        </p:grpSpPr>
        <p:sp>
          <p:nvSpPr>
            <p:cNvPr id="229379" name="Rectangle 3"/>
            <p:cNvSpPr>
              <a:spLocks noChangeArrowheads="1"/>
            </p:cNvSpPr>
            <p:nvPr/>
          </p:nvSpPr>
          <p:spPr bwMode="auto">
            <a:xfrm>
              <a:off x="0" y="720"/>
              <a:ext cx="5753" cy="69"/>
            </a:xfrm>
            <a:prstGeom prst="rect">
              <a:avLst/>
            </a:prstGeom>
            <a:gradFill rotWithShape="0">
              <a:gsLst>
                <a:gs pos="0">
                  <a:srgbClr val="00C0C0">
                    <a:gamma/>
                    <a:shade val="49804"/>
                    <a:invGamma/>
                  </a:srgbClr>
                </a:gs>
                <a:gs pos="50000">
                  <a:srgbClr val="00C0C0"/>
                </a:gs>
                <a:gs pos="100000">
                  <a:srgbClr val="00C0C0">
                    <a:gamma/>
                    <a:shade val="49804"/>
                    <a:invGamma/>
                  </a:srgb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29380" name="Rectangle 4"/>
            <p:cNvSpPr>
              <a:spLocks noChangeArrowheads="1"/>
            </p:cNvSpPr>
            <p:nvPr/>
          </p:nvSpPr>
          <p:spPr bwMode="auto">
            <a:xfrm>
              <a:off x="0" y="828"/>
              <a:ext cx="5753" cy="36"/>
            </a:xfrm>
            <a:prstGeom prst="rect">
              <a:avLst/>
            </a:prstGeom>
            <a:gradFill rotWithShape="0">
              <a:gsLst>
                <a:gs pos="0">
                  <a:srgbClr val="FF00FF">
                    <a:gamma/>
                    <a:shade val="69804"/>
                    <a:invGamma/>
                  </a:srgbClr>
                </a:gs>
                <a:gs pos="50000">
                  <a:srgbClr val="FF00FF"/>
                </a:gs>
                <a:gs pos="100000">
                  <a:srgbClr val="FF00FF">
                    <a:gamma/>
                    <a:shade val="69804"/>
                    <a:invGamma/>
                  </a:srgb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22938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52400"/>
            <a:ext cx="65579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938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066800"/>
            <a:ext cx="80010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9383" name="Line 7"/>
          <p:cNvSpPr>
            <a:spLocks noChangeShapeType="1"/>
          </p:cNvSpPr>
          <p:nvPr/>
        </p:nvSpPr>
        <p:spPr bwMode="auto">
          <a:xfrm>
            <a:off x="0" y="6400800"/>
            <a:ext cx="9074150" cy="0"/>
          </a:xfrm>
          <a:prstGeom prst="line">
            <a:avLst/>
          </a:prstGeom>
          <a:noFill/>
          <a:ln w="25400">
            <a:solidFill>
              <a:srgbClr val="D9319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29384" name="Text Box 8"/>
          <p:cNvSpPr txBox="1">
            <a:spLocks noChangeArrowheads="1"/>
          </p:cNvSpPr>
          <p:nvPr/>
        </p:nvSpPr>
        <p:spPr bwMode="auto">
          <a:xfrm>
            <a:off x="7669213" y="6400800"/>
            <a:ext cx="9144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1800">
              <a:latin typeface="Arial" charset="0"/>
            </a:endParaRPr>
          </a:p>
        </p:txBody>
      </p:sp>
      <p:sp>
        <p:nvSpPr>
          <p:cNvPr id="229385" name="Text Box 9"/>
          <p:cNvSpPr txBox="1">
            <a:spLocks noChangeArrowheads="1"/>
          </p:cNvSpPr>
          <p:nvPr/>
        </p:nvSpPr>
        <p:spPr bwMode="auto">
          <a:xfrm>
            <a:off x="6584950" y="6453188"/>
            <a:ext cx="2468563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600" dirty="0">
                <a:latin typeface="Arial Unicode MS" pitchFamily="34" charset="-128"/>
              </a:rPr>
              <a:t>CARE </a:t>
            </a:r>
            <a:r>
              <a:rPr lang="en-US" sz="1600" dirty="0" smtClean="0">
                <a:latin typeface="Arial Unicode MS" pitchFamily="34" charset="-128"/>
              </a:rPr>
              <a:t>05. </a:t>
            </a:r>
            <a:r>
              <a:rPr lang="en-US" sz="1600" dirty="0">
                <a:latin typeface="Arial Unicode MS" pitchFamily="34" charset="-128"/>
              </a:rPr>
              <a:t>23/11/2005</a:t>
            </a:r>
          </a:p>
        </p:txBody>
      </p:sp>
      <p:sp>
        <p:nvSpPr>
          <p:cNvPr id="229386" name="Text Box 10"/>
          <p:cNvSpPr txBox="1">
            <a:spLocks noChangeArrowheads="1"/>
          </p:cNvSpPr>
          <p:nvPr/>
        </p:nvSpPr>
        <p:spPr bwMode="auto">
          <a:xfrm>
            <a:off x="611188" y="6453188"/>
            <a:ext cx="4298950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 dirty="0">
                <a:latin typeface="Arial" charset="0"/>
              </a:rPr>
              <a:t>R. </a:t>
            </a:r>
            <a:r>
              <a:rPr lang="en-US" sz="1400" dirty="0" err="1" smtClean="0">
                <a:latin typeface="Arial" charset="0"/>
              </a:rPr>
              <a:t>Losito</a:t>
            </a:r>
            <a:r>
              <a:rPr lang="en-US" sz="1400" dirty="0" smtClean="0">
                <a:latin typeface="Arial" charset="0"/>
              </a:rPr>
              <a:t>. </a:t>
            </a:r>
            <a:r>
              <a:rPr lang="en-US" sz="1800" i="1" dirty="0"/>
              <a:t>The PHIN </a:t>
            </a:r>
            <a:r>
              <a:rPr lang="en-US" sz="1800" i="1" dirty="0" err="1"/>
              <a:t>Photoinjector</a:t>
            </a:r>
            <a:r>
              <a:rPr lang="en-US" sz="1800" i="1" dirty="0"/>
              <a:t> for CTF3</a:t>
            </a:r>
          </a:p>
        </p:txBody>
      </p:sp>
      <p:pic>
        <p:nvPicPr>
          <p:cNvPr id="229387" name="Picture 11" descr="logoPHIN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554913" y="0"/>
            <a:ext cx="1589087" cy="906463"/>
          </a:xfrm>
          <a:prstGeom prst="rect">
            <a:avLst/>
          </a:prstGeom>
          <a:noFill/>
        </p:spPr>
      </p:pic>
      <p:pic>
        <p:nvPicPr>
          <p:cNvPr id="229388" name="Picture 12" descr="AB-Logo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895350" cy="8953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00FF"/>
        </a:buClr>
        <a:buSzPct val="80000"/>
        <a:buFont typeface="Symbol" pitchFamily="18" charset="2"/>
        <a:buChar char="¨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FC0128"/>
        </a:buClr>
        <a:buSzPct val="75000"/>
        <a:buFont typeface="Wingdings" pitchFamily="2" charset="2"/>
        <a:buChar char="ð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ð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ð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ð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ð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ð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27000">
              <a:schemeClr val="accent2">
                <a:lumMod val="60000"/>
                <a:lumOff val="40000"/>
              </a:schemeClr>
            </a:gs>
            <a:gs pos="64000">
              <a:schemeClr val="accent6">
                <a:lumMod val="75000"/>
              </a:schemeClr>
            </a:gs>
            <a:gs pos="100000">
              <a:srgbClr val="002060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96E9E-92D5-4629-89B0-E03185FBB6D6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DE023-7150-4779-8055-8A5F40F9AAF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27000">
              <a:schemeClr val="accent2">
                <a:lumMod val="60000"/>
                <a:lumOff val="40000"/>
              </a:schemeClr>
            </a:gs>
            <a:gs pos="64000">
              <a:schemeClr val="accent6">
                <a:lumMod val="75000"/>
              </a:schemeClr>
            </a:gs>
            <a:gs pos="100000">
              <a:srgbClr val="002060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00B01-8C2F-4587-AFD5-A5DEA97ED669}" type="datetimeFigureOut">
              <a:rPr lang="fr-FR" smtClean="0"/>
              <a:pPr/>
              <a:t>17/05/2010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0A47D-132A-467B-A953-CFABFC34D1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27000">
              <a:schemeClr val="accent2">
                <a:lumMod val="60000"/>
                <a:lumOff val="40000"/>
              </a:schemeClr>
            </a:gs>
            <a:gs pos="64000">
              <a:schemeClr val="accent6">
                <a:lumMod val="75000"/>
              </a:schemeClr>
            </a:gs>
            <a:gs pos="100000">
              <a:srgbClr val="002060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54775"/>
            <a:ext cx="213360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FF"/>
                </a:solidFill>
                <a:latin typeface="+mn-lt"/>
              </a:defRPr>
            </a:lvl1pPr>
          </a:lstStyle>
          <a:p>
            <a:r>
              <a:rPr lang="fr-FR"/>
              <a:t>              </a:t>
            </a:r>
            <a:fld id="{CE710782-01FE-490E-95F7-3873E9C503F9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280579" name="Rectangle 3"/>
          <p:cNvSpPr>
            <a:spLocks noChangeArrowheads="1"/>
          </p:cNvSpPr>
          <p:nvPr userDrawn="1"/>
        </p:nvSpPr>
        <p:spPr bwMode="auto">
          <a:xfrm>
            <a:off x="730250" y="6484938"/>
            <a:ext cx="1482725" cy="37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eaLnBrk="0" hangingPunct="0"/>
            <a:r>
              <a:rPr lang="en-US" sz="1400" i="1">
                <a:solidFill>
                  <a:srgbClr val="0000FF"/>
                </a:solidFill>
                <a:latin typeface="Arial" charset="0"/>
              </a:rPr>
              <a:t>Bernard  Visentin</a:t>
            </a:r>
          </a:p>
        </p:txBody>
      </p:sp>
      <p:pic>
        <p:nvPicPr>
          <p:cNvPr id="280580" name="Picture 4" descr="barre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88925" y="6092825"/>
            <a:ext cx="8855075" cy="431800"/>
          </a:xfrm>
          <a:prstGeom prst="rect">
            <a:avLst/>
          </a:prstGeom>
          <a:noFill/>
        </p:spPr>
      </p:pic>
      <p:sp>
        <p:nvSpPr>
          <p:cNvPr id="280581" name="Rectangle 5"/>
          <p:cNvSpPr>
            <a:spLocks noChangeArrowheads="1"/>
          </p:cNvSpPr>
          <p:nvPr userDrawn="1"/>
        </p:nvSpPr>
        <p:spPr bwMode="auto">
          <a:xfrm>
            <a:off x="2679700" y="6496050"/>
            <a:ext cx="407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eaLnBrk="0" hangingPunct="0"/>
            <a:r>
              <a:rPr lang="en-US" sz="1400">
                <a:solidFill>
                  <a:srgbClr val="0000FF"/>
                </a:solidFill>
                <a:latin typeface="Arial" charset="0"/>
              </a:rPr>
              <a:t>      Annual Meeting                  CERN – 23/11/ 2005</a:t>
            </a:r>
          </a:p>
        </p:txBody>
      </p:sp>
      <p:pic>
        <p:nvPicPr>
          <p:cNvPr id="280582" name="Picture 6" descr="logoCARE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327525" y="6381750"/>
            <a:ext cx="677863" cy="419100"/>
          </a:xfrm>
          <a:prstGeom prst="rect">
            <a:avLst/>
          </a:prstGeom>
          <a:noFill/>
        </p:spPr>
      </p:pic>
      <p:grpSp>
        <p:nvGrpSpPr>
          <p:cNvPr id="280583" name="Group 7"/>
          <p:cNvGrpSpPr>
            <a:grpSpLocks/>
          </p:cNvGrpSpPr>
          <p:nvPr userDrawn="1"/>
        </p:nvGrpSpPr>
        <p:grpSpPr bwMode="auto">
          <a:xfrm>
            <a:off x="150813" y="177800"/>
            <a:ext cx="8834437" cy="503238"/>
            <a:chOff x="105" y="165"/>
            <a:chExt cx="5565" cy="317"/>
          </a:xfrm>
        </p:grpSpPr>
        <p:pic>
          <p:nvPicPr>
            <p:cNvPr id="280584" name="Picture 8" descr="barre"/>
            <p:cNvPicPr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105" y="220"/>
              <a:ext cx="5565" cy="262"/>
            </a:xfrm>
            <a:prstGeom prst="rect">
              <a:avLst/>
            </a:prstGeom>
            <a:noFill/>
          </p:spPr>
        </p:pic>
        <p:pic>
          <p:nvPicPr>
            <p:cNvPr id="280585" name="Picture 9" descr="elan"/>
            <p:cNvPicPr>
              <a:picLocks noChangeAspect="1" noChangeArrowheads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2370" y="165"/>
              <a:ext cx="1069" cy="309"/>
            </a:xfrm>
            <a:prstGeom prst="rect">
              <a:avLst/>
            </a:prstGeom>
            <a:noFill/>
          </p:spPr>
        </p:pic>
      </p:grpSp>
      <p:pic>
        <p:nvPicPr>
          <p:cNvPr id="280586" name="Picture 10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95250" y="768350"/>
            <a:ext cx="57785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5" name="Text Box 5"/>
          <p:cNvSpPr txBox="1">
            <a:spLocks noChangeArrowheads="1"/>
          </p:cNvSpPr>
          <p:nvPr/>
        </p:nvSpPr>
        <p:spPr bwMode="auto">
          <a:xfrm>
            <a:off x="7022975" y="1166813"/>
            <a:ext cx="163538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 smtClean="0">
                <a:solidFill>
                  <a:schemeClr val="bg1"/>
                </a:solidFill>
              </a:rPr>
              <a:t>TPB meeting</a:t>
            </a:r>
          </a:p>
          <a:p>
            <a:r>
              <a:rPr lang="en-US" sz="1800" b="1" dirty="0" smtClean="0">
                <a:solidFill>
                  <a:schemeClr val="bg1"/>
                </a:solidFill>
              </a:rPr>
              <a:t>R</a:t>
            </a:r>
            <a:r>
              <a:rPr lang="en-US" sz="1800" b="1" dirty="0">
                <a:solidFill>
                  <a:schemeClr val="bg1"/>
                </a:solidFill>
              </a:rPr>
              <a:t>. Aleksan</a:t>
            </a:r>
          </a:p>
          <a:p>
            <a:r>
              <a:rPr lang="en-US" sz="1800" b="1" dirty="0" smtClean="0">
                <a:solidFill>
                  <a:schemeClr val="bg1"/>
                </a:solidFill>
              </a:rPr>
              <a:t>May 18</a:t>
            </a:r>
            <a:r>
              <a:rPr lang="en-US" sz="1800" b="1" baseline="30000" dirty="0" smtClean="0">
                <a:solidFill>
                  <a:schemeClr val="bg1"/>
                </a:solidFill>
              </a:rPr>
              <a:t>th</a:t>
            </a:r>
            <a:r>
              <a:rPr lang="en-US" sz="1800" b="1" dirty="0" smtClean="0">
                <a:solidFill>
                  <a:schemeClr val="bg1"/>
                </a:solidFill>
              </a:rPr>
              <a:t>. 2010</a:t>
            </a:r>
            <a:endParaRPr lang="fr-FR" sz="1800" b="1" dirty="0">
              <a:solidFill>
                <a:schemeClr val="bg1"/>
              </a:solidFill>
            </a:endParaRPr>
          </a:p>
        </p:txBody>
      </p:sp>
      <p:sp>
        <p:nvSpPr>
          <p:cNvPr id="133144" name="Text Box 24"/>
          <p:cNvSpPr txBox="1">
            <a:spLocks noChangeArrowheads="1"/>
          </p:cNvSpPr>
          <p:nvPr/>
        </p:nvSpPr>
        <p:spPr bwMode="auto">
          <a:xfrm>
            <a:off x="2928915" y="0"/>
            <a:ext cx="2666114" cy="1015663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>
            <a:spAutoFit/>
          </a:bodyPr>
          <a:lstStyle/>
          <a:p>
            <a:r>
              <a:rPr lang="en-US" sz="60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TIARA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 Box 24"/>
          <p:cNvSpPr txBox="1">
            <a:spLocks noChangeArrowheads="1"/>
          </p:cNvSpPr>
          <p:nvPr/>
        </p:nvSpPr>
        <p:spPr bwMode="auto">
          <a:xfrm>
            <a:off x="3695688" y="2479662"/>
            <a:ext cx="1808508" cy="1015663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>
            <a:spAutoFit/>
          </a:bodyPr>
          <a:lstStyle/>
          <a:p>
            <a:r>
              <a:rPr lang="en-US" sz="60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WP1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63466" y="3575052"/>
            <a:ext cx="468423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2800" b="1" dirty="0" smtClean="0">
                <a:solidFill>
                  <a:schemeClr val="bg1"/>
                </a:solidFill>
              </a:rPr>
              <a:t>2 main </a:t>
            </a:r>
            <a:r>
              <a:rPr lang="fr-FR" sz="2800" b="1" dirty="0" err="1" smtClean="0">
                <a:solidFill>
                  <a:schemeClr val="bg1"/>
                </a:solidFill>
              </a:rPr>
              <a:t>activities</a:t>
            </a:r>
            <a:r>
              <a:rPr lang="fr-FR" sz="2800" b="1" dirty="0" smtClean="0">
                <a:solidFill>
                  <a:schemeClr val="bg1"/>
                </a:solidFill>
              </a:rPr>
              <a:t> </a:t>
            </a:r>
          </a:p>
          <a:p>
            <a:pPr algn="l">
              <a:buFont typeface="Arial" pitchFamily="34" charset="0"/>
              <a:buChar char="•"/>
            </a:pPr>
            <a:r>
              <a:rPr lang="fr-FR" sz="2800" b="1" dirty="0" smtClean="0">
                <a:solidFill>
                  <a:schemeClr val="bg1"/>
                </a:solidFill>
              </a:rPr>
              <a:t> </a:t>
            </a:r>
            <a:r>
              <a:rPr lang="fr-FR" sz="2800" b="1" dirty="0" smtClean="0">
                <a:solidFill>
                  <a:schemeClr val="bg1"/>
                </a:solidFill>
              </a:rPr>
              <a:t>Management of consortium</a:t>
            </a:r>
          </a:p>
          <a:p>
            <a:pPr algn="l">
              <a:buFont typeface="Arial" pitchFamily="34" charset="0"/>
              <a:buChar char="•"/>
            </a:pPr>
            <a:r>
              <a:rPr lang="fr-FR" sz="2800" b="1" dirty="0" smtClean="0">
                <a:solidFill>
                  <a:schemeClr val="bg1"/>
                </a:solidFill>
              </a:rPr>
              <a:t> </a:t>
            </a:r>
            <a:r>
              <a:rPr lang="fr-FR" sz="2800" b="1" dirty="0" err="1" smtClean="0">
                <a:solidFill>
                  <a:schemeClr val="bg1"/>
                </a:solidFill>
              </a:rPr>
              <a:t>Dissemination</a:t>
            </a:r>
            <a:r>
              <a:rPr lang="fr-FR" sz="2800" b="1" dirty="0" smtClean="0">
                <a:solidFill>
                  <a:schemeClr val="bg1"/>
                </a:solidFill>
              </a:rPr>
              <a:t> and </a:t>
            </a:r>
            <a:r>
              <a:rPr lang="fr-FR" sz="2800" b="1" dirty="0" err="1" smtClean="0">
                <a:solidFill>
                  <a:schemeClr val="bg1"/>
                </a:solidFill>
              </a:rPr>
              <a:t>outreach</a:t>
            </a:r>
            <a:endParaRPr lang="fr-FR" sz="2800" b="1" dirty="0">
              <a:solidFill>
                <a:schemeClr val="bg1"/>
              </a:solidFill>
            </a:endParaRPr>
          </a:p>
        </p:txBody>
      </p:sp>
      <p:sp>
        <p:nvSpPr>
          <p:cNvPr id="10" name="Flèche droite rayée 9"/>
          <p:cNvSpPr/>
          <p:nvPr/>
        </p:nvSpPr>
        <p:spPr bwMode="auto">
          <a:xfrm>
            <a:off x="1103265" y="5364189"/>
            <a:ext cx="1387494" cy="730260"/>
          </a:xfrm>
          <a:prstGeom prst="stripedRightArrow">
            <a:avLst/>
          </a:prstGeom>
          <a:solidFill>
            <a:srgbClr val="FFFF00">
              <a:alpha val="67000"/>
            </a:srgbClr>
          </a:solidFill>
          <a:ln w="9525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2928915" y="5473728"/>
            <a:ext cx="49518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algn="l"/>
            <a:r>
              <a:rPr lang="fr-FR" sz="2800" b="1" dirty="0" err="1" smtClean="0">
                <a:solidFill>
                  <a:schemeClr val="bg1"/>
                </a:solidFill>
              </a:rPr>
              <a:t>Difficult</a:t>
            </a:r>
            <a:r>
              <a:rPr lang="fr-FR" sz="2800" b="1" dirty="0" smtClean="0">
                <a:solidFill>
                  <a:schemeClr val="bg1"/>
                </a:solidFill>
              </a:rPr>
              <a:t>  to </a:t>
            </a:r>
            <a:r>
              <a:rPr lang="fr-FR" sz="2800" b="1" dirty="0" err="1" smtClean="0">
                <a:solidFill>
                  <a:schemeClr val="bg1"/>
                </a:solidFill>
              </a:rPr>
              <a:t>reduce</a:t>
            </a:r>
            <a:r>
              <a:rPr lang="fr-FR" sz="2800" b="1" dirty="0" smtClean="0">
                <a:solidFill>
                  <a:schemeClr val="bg1"/>
                </a:solidFill>
              </a:rPr>
              <a:t>  </a:t>
            </a:r>
            <a:r>
              <a:rPr lang="fr-FR" sz="2800" b="1" dirty="0" err="1" smtClean="0">
                <a:solidFill>
                  <a:schemeClr val="bg1"/>
                </a:solidFill>
              </a:rPr>
              <a:t>strongly</a:t>
            </a:r>
            <a:endParaRPr lang="fr-FR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0700" y="1639863"/>
            <a:ext cx="7587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</a:t>
            </a:r>
            <a:r>
              <a:rPr lang="fr-FR" sz="28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study</a:t>
            </a:r>
            <a:r>
              <a:rPr lang="fr-FR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for an intranet to R&amp;D infrastructures</a:t>
            </a:r>
            <a:endParaRPr lang="fr-FR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103265" y="2260584"/>
            <a:ext cx="6447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2400" b="1" dirty="0" smtClean="0">
                <a:solidFill>
                  <a:schemeClr val="bg1"/>
                </a:solidFill>
              </a:rPr>
              <a:t>This </a:t>
            </a:r>
            <a:r>
              <a:rPr lang="fr-FR" sz="2400" b="1" dirty="0" err="1" smtClean="0">
                <a:solidFill>
                  <a:schemeClr val="bg1"/>
                </a:solidFill>
              </a:rPr>
              <a:t>could</a:t>
            </a:r>
            <a:r>
              <a:rPr lang="fr-FR" sz="2400" b="1" dirty="0" smtClean="0">
                <a:solidFill>
                  <a:schemeClr val="bg1"/>
                </a:solidFill>
              </a:rPr>
              <a:t> </a:t>
            </a:r>
            <a:r>
              <a:rPr lang="fr-FR" sz="2400" b="1" dirty="0" err="1" smtClean="0">
                <a:solidFill>
                  <a:schemeClr val="bg1"/>
                </a:solidFill>
              </a:rPr>
              <a:t>be</a:t>
            </a:r>
            <a:r>
              <a:rPr lang="fr-FR" sz="2400" b="1" dirty="0" smtClean="0">
                <a:solidFill>
                  <a:schemeClr val="bg1"/>
                </a:solidFill>
              </a:rPr>
              <a:t> </a:t>
            </a:r>
            <a:r>
              <a:rPr lang="fr-FR" sz="2400" b="1" dirty="0" err="1" smtClean="0">
                <a:solidFill>
                  <a:schemeClr val="bg1"/>
                </a:solidFill>
              </a:rPr>
              <a:t>done</a:t>
            </a:r>
            <a:r>
              <a:rPr lang="fr-FR" sz="2400" b="1" dirty="0" smtClean="0">
                <a:solidFill>
                  <a:schemeClr val="bg1"/>
                </a:solidFill>
              </a:rPr>
              <a:t> once TIARA </a:t>
            </a:r>
            <a:r>
              <a:rPr lang="fr-FR" sz="2400" b="1" dirty="0" err="1" smtClean="0">
                <a:solidFill>
                  <a:schemeClr val="bg1"/>
                </a:solidFill>
              </a:rPr>
              <a:t>is</a:t>
            </a:r>
            <a:r>
              <a:rPr lang="fr-FR" sz="2400" b="1" dirty="0" smtClean="0">
                <a:solidFill>
                  <a:schemeClr val="bg1"/>
                </a:solidFill>
              </a:rPr>
              <a:t> </a:t>
            </a:r>
            <a:r>
              <a:rPr lang="fr-FR" sz="2400" b="1" dirty="0" err="1" smtClean="0">
                <a:solidFill>
                  <a:schemeClr val="bg1"/>
                </a:solidFill>
              </a:rPr>
              <a:t>implemented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10" name="Étoile à 4 branches 9"/>
          <p:cNvSpPr/>
          <p:nvPr/>
        </p:nvSpPr>
        <p:spPr bwMode="auto">
          <a:xfrm>
            <a:off x="190440" y="1639863"/>
            <a:ext cx="547695" cy="584208"/>
          </a:xfrm>
          <a:prstGeom prst="star4">
            <a:avLst/>
          </a:prstGeom>
          <a:solidFill>
            <a:srgbClr val="FFFF00">
              <a:alpha val="67000"/>
            </a:srgbClr>
          </a:solidFill>
          <a:ln w="9525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957213" y="3392487"/>
            <a:ext cx="68595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28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Reduce</a:t>
            </a:r>
            <a:r>
              <a:rPr lang="fr-FR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28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Dissemination</a:t>
            </a:r>
            <a:r>
              <a:rPr lang="fr-FR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</a:t>
            </a:r>
            <a:r>
              <a:rPr lang="fr-FR" sz="28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outreach</a:t>
            </a:r>
            <a:r>
              <a:rPr lang="fr-FR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28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activities</a:t>
            </a:r>
            <a:endParaRPr lang="fr-FR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139778" y="4013208"/>
            <a:ext cx="65019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2400" b="1" dirty="0" err="1" smtClean="0">
                <a:solidFill>
                  <a:schemeClr val="bg1"/>
                </a:solidFill>
              </a:rPr>
              <a:t>We</a:t>
            </a:r>
            <a:r>
              <a:rPr lang="fr-FR" sz="2400" b="1" dirty="0" smtClean="0">
                <a:solidFill>
                  <a:schemeClr val="bg1"/>
                </a:solidFill>
              </a:rPr>
              <a:t> </a:t>
            </a:r>
            <a:r>
              <a:rPr lang="fr-FR" sz="2400" b="1" dirty="0" err="1" smtClean="0">
                <a:solidFill>
                  <a:schemeClr val="bg1"/>
                </a:solidFill>
              </a:rPr>
              <a:t>will</a:t>
            </a:r>
            <a:r>
              <a:rPr lang="fr-FR" sz="2400" b="1" dirty="0" smtClean="0">
                <a:solidFill>
                  <a:schemeClr val="bg1"/>
                </a:solidFill>
              </a:rPr>
              <a:t> have to </a:t>
            </a:r>
            <a:r>
              <a:rPr lang="fr-FR" sz="2400" b="1" dirty="0" err="1" smtClean="0">
                <a:solidFill>
                  <a:schemeClr val="bg1"/>
                </a:solidFill>
              </a:rPr>
              <a:t>be</a:t>
            </a:r>
            <a:r>
              <a:rPr lang="fr-FR" sz="2400" b="1" dirty="0" smtClean="0">
                <a:solidFill>
                  <a:schemeClr val="bg1"/>
                </a:solidFill>
              </a:rPr>
              <a:t> </a:t>
            </a:r>
            <a:r>
              <a:rPr lang="fr-FR" sz="2400" b="1" dirty="0" err="1" smtClean="0">
                <a:solidFill>
                  <a:schemeClr val="bg1"/>
                </a:solidFill>
              </a:rPr>
              <a:t>selective</a:t>
            </a:r>
            <a:r>
              <a:rPr lang="fr-FR" sz="2400" b="1" dirty="0" smtClean="0">
                <a:solidFill>
                  <a:schemeClr val="bg1"/>
                </a:solidFill>
              </a:rPr>
              <a:t> in the production of </a:t>
            </a:r>
          </a:p>
          <a:p>
            <a:pPr algn="l"/>
            <a:r>
              <a:rPr lang="fr-FR" sz="2400" b="1" dirty="0" err="1" smtClean="0">
                <a:solidFill>
                  <a:schemeClr val="bg1"/>
                </a:solidFill>
              </a:rPr>
              <a:t>Dissemination</a:t>
            </a:r>
            <a:r>
              <a:rPr lang="fr-FR" sz="2400" b="1" dirty="0" smtClean="0">
                <a:solidFill>
                  <a:schemeClr val="bg1"/>
                </a:solidFill>
              </a:rPr>
              <a:t> &amp; </a:t>
            </a:r>
            <a:r>
              <a:rPr lang="fr-FR" sz="2400" b="1" dirty="0" err="1" smtClean="0">
                <a:solidFill>
                  <a:schemeClr val="bg1"/>
                </a:solidFill>
              </a:rPr>
              <a:t>outreach</a:t>
            </a:r>
            <a:r>
              <a:rPr lang="fr-FR" sz="2400" b="1" dirty="0" smtClean="0">
                <a:solidFill>
                  <a:schemeClr val="bg1"/>
                </a:solidFill>
              </a:rPr>
              <a:t> </a:t>
            </a:r>
            <a:r>
              <a:rPr lang="fr-FR" sz="2400" b="1" dirty="0" err="1" smtClean="0">
                <a:solidFill>
                  <a:schemeClr val="bg1"/>
                </a:solidFill>
              </a:rPr>
              <a:t>material</a:t>
            </a:r>
            <a:r>
              <a:rPr lang="fr-FR" sz="2400" b="1" dirty="0" smtClean="0">
                <a:solidFill>
                  <a:schemeClr val="bg1"/>
                </a:solidFill>
              </a:rPr>
              <a:t> </a:t>
            </a:r>
          </a:p>
          <a:p>
            <a:pPr algn="l"/>
            <a:r>
              <a:rPr lang="fr-FR" sz="2400" b="1" dirty="0" smtClean="0">
                <a:solidFill>
                  <a:schemeClr val="bg1"/>
                </a:solidFill>
              </a:rPr>
              <a:t>(</a:t>
            </a:r>
            <a:r>
              <a:rPr lang="fr-FR" sz="2400" b="1" dirty="0" err="1" smtClean="0">
                <a:solidFill>
                  <a:schemeClr val="bg1"/>
                </a:solidFill>
              </a:rPr>
              <a:t>flyers</a:t>
            </a:r>
            <a:r>
              <a:rPr lang="fr-FR" sz="2400" b="1" dirty="0" smtClean="0">
                <a:solidFill>
                  <a:schemeClr val="bg1"/>
                </a:solidFill>
              </a:rPr>
              <a:t>, brochures, </a:t>
            </a:r>
            <a:r>
              <a:rPr lang="fr-FR" sz="2400" b="1" dirty="0" err="1" smtClean="0">
                <a:solidFill>
                  <a:schemeClr val="bg1"/>
                </a:solidFill>
              </a:rPr>
              <a:t>video</a:t>
            </a:r>
            <a:r>
              <a:rPr lang="fr-FR" sz="2400" b="1" dirty="0" smtClean="0">
                <a:solidFill>
                  <a:schemeClr val="bg1"/>
                </a:solidFill>
              </a:rPr>
              <a:t>…) 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13" name="Étoile à 4 branches 12"/>
          <p:cNvSpPr/>
          <p:nvPr/>
        </p:nvSpPr>
        <p:spPr bwMode="auto">
          <a:xfrm>
            <a:off x="226953" y="3392487"/>
            <a:ext cx="547695" cy="584208"/>
          </a:xfrm>
          <a:prstGeom prst="star4">
            <a:avLst/>
          </a:prstGeom>
          <a:solidFill>
            <a:srgbClr val="FFFF00">
              <a:alpha val="67000"/>
            </a:srgbClr>
          </a:solidFill>
          <a:ln w="9525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2527272" y="0"/>
            <a:ext cx="3591048" cy="1077218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 modifications</a:t>
            </a:r>
          </a:p>
          <a:p>
            <a:r>
              <a:rPr lang="en-US" sz="32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proposed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957213" y="5583267"/>
            <a:ext cx="24465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28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Reduce</a:t>
            </a:r>
            <a:r>
              <a:rPr lang="fr-FR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28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travel</a:t>
            </a:r>
            <a:r>
              <a:rPr lang="fr-FR" sz="28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endParaRPr lang="fr-FR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1139778" y="6203988"/>
            <a:ext cx="46402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2400" b="1" dirty="0" smtClean="0">
                <a:solidFill>
                  <a:schemeClr val="bg1"/>
                </a:solidFill>
              </a:rPr>
              <a:t>More use of phone/</a:t>
            </a:r>
            <a:r>
              <a:rPr lang="fr-FR" sz="2400" b="1" dirty="0" err="1" smtClean="0">
                <a:solidFill>
                  <a:schemeClr val="bg1"/>
                </a:solidFill>
              </a:rPr>
              <a:t>video</a:t>
            </a:r>
            <a:r>
              <a:rPr lang="fr-FR" sz="2400" b="1" dirty="0" smtClean="0">
                <a:solidFill>
                  <a:schemeClr val="bg1"/>
                </a:solidFill>
              </a:rPr>
              <a:t> meetings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17" name="Étoile à 4 branches 16"/>
          <p:cNvSpPr/>
          <p:nvPr/>
        </p:nvSpPr>
        <p:spPr bwMode="auto">
          <a:xfrm>
            <a:off x="226953" y="5583267"/>
            <a:ext cx="547695" cy="584208"/>
          </a:xfrm>
          <a:prstGeom prst="star4">
            <a:avLst/>
          </a:prstGeom>
          <a:solidFill>
            <a:srgbClr val="FFFF00">
              <a:alpha val="67000"/>
            </a:srgbClr>
          </a:solidFill>
          <a:ln w="9525" cap="flat" cmpd="sng" algn="ctr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24"/>
          <p:cNvSpPr txBox="1">
            <a:spLocks noChangeArrowheads="1"/>
          </p:cNvSpPr>
          <p:nvPr/>
        </p:nvSpPr>
        <p:spPr bwMode="auto">
          <a:xfrm>
            <a:off x="1981185" y="252369"/>
            <a:ext cx="4570675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 plan unchanged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D:\TEMP\ESGARD\Acc RandD Sustainability\TIARA\TIARA contract\WP1\WP1_Gantt_v-04-29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1185" y="2297097"/>
            <a:ext cx="9155185" cy="35909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4"/>
          <p:cNvSpPr txBox="1">
            <a:spLocks noChangeArrowheads="1"/>
          </p:cNvSpPr>
          <p:nvPr/>
        </p:nvSpPr>
        <p:spPr bwMode="auto">
          <a:xfrm>
            <a:off x="3108199" y="33291"/>
            <a:ext cx="231666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Cost change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336492" y="1639863"/>
            <a:ext cx="8509056" cy="54769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GB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Staff effort reduced: 90 </a:t>
            </a:r>
            <a:r>
              <a:rPr kumimoji="0" lang="en-GB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 82 person-months </a:t>
            </a:r>
            <a:endParaRPr kumimoji="0" lang="en-GB" sz="3200" b="1" i="1" u="none" strike="noStrike" kern="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>
          <a:xfrm>
            <a:off x="446031" y="4049721"/>
            <a:ext cx="6573867" cy="73026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GB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Travel cost reduced: 100 </a:t>
            </a:r>
            <a:r>
              <a:rPr kumimoji="0" lang="en-GB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 71 k€</a:t>
            </a: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811161" y="5327676"/>
            <a:ext cx="7566066" cy="803286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GB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Total cost reduced: 	1007 </a:t>
            </a:r>
            <a:r>
              <a:rPr kumimoji="0" lang="en-GB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 854 </a:t>
            </a:r>
            <a:r>
              <a:rPr kumimoji="0" lang="en-GB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kEuro</a:t>
            </a:r>
            <a:r>
              <a:rPr kumimoji="0" lang="en-GB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</a:t>
            </a:r>
          </a:p>
        </p:txBody>
      </p:sp>
      <p:sp>
        <p:nvSpPr>
          <p:cNvPr id="27" name="Rectangle 3"/>
          <p:cNvSpPr txBox="1">
            <a:spLocks noChangeArrowheads="1"/>
          </p:cNvSpPr>
          <p:nvPr/>
        </p:nvSpPr>
        <p:spPr>
          <a:xfrm>
            <a:off x="373005" y="2698740"/>
            <a:ext cx="7924848" cy="109539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GB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Consumables reduced (mainly used for</a:t>
            </a:r>
            <a:r>
              <a:rPr kumimoji="0" lang="en-GB" sz="3200" b="1" i="1" u="none" strike="noStrike" kern="0" cap="none" spc="0" normalizeH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GB" sz="32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dissemination&amp;outreach</a:t>
            </a:r>
            <a:r>
              <a:rPr kumimoji="0" lang="en-GB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): 100k€ </a:t>
            </a:r>
            <a:r>
              <a:rPr kumimoji="0" lang="en-GB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 50k€ </a:t>
            </a:r>
            <a:endParaRPr kumimoji="0" lang="en-GB" sz="3200" b="1" i="1" u="none" strike="noStrike" kern="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Modèle par défau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>
            <a:alpha val="67000"/>
          </a:srgbClr>
        </a:solidFill>
        <a:ln w="9525" cap="flat" cmpd="sng" algn="ctr">
          <a:solidFill>
            <a:schemeClr val="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>
            <a:alpha val="67000"/>
          </a:srgbClr>
        </a:solidFill>
        <a:ln w="9525" cap="flat" cmpd="sng" algn="ctr">
          <a:solidFill>
            <a:schemeClr val="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L Talk template">
  <a:themeElements>
    <a:clrScheme name="">
      <a:dk1>
        <a:srgbClr val="000000"/>
      </a:dk1>
      <a:lt1>
        <a:srgbClr val="FFFFFF"/>
      </a:lt1>
      <a:dk2>
        <a:srgbClr val="006B61"/>
      </a:dk2>
      <a:lt2>
        <a:srgbClr val="C0C0C0"/>
      </a:lt2>
      <a:accent1>
        <a:srgbClr val="FF00FF"/>
      </a:accent1>
      <a:accent2>
        <a:srgbClr val="00C0C0"/>
      </a:accent2>
      <a:accent3>
        <a:srgbClr val="FFFFFF"/>
      </a:accent3>
      <a:accent4>
        <a:srgbClr val="000000"/>
      </a:accent4>
      <a:accent5>
        <a:srgbClr val="FFAAFF"/>
      </a:accent5>
      <a:accent6>
        <a:srgbClr val="00AEAE"/>
      </a:accent6>
      <a:hlink>
        <a:srgbClr val="00C000"/>
      </a:hlink>
      <a:folHlink>
        <a:srgbClr val="800080"/>
      </a:folHlink>
    </a:clrScheme>
    <a:fontScheme name="SL Talk 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>
            <a:alpha val="67000"/>
          </a:srgbClr>
        </a:solidFill>
        <a:ln w="9525" cap="flat" cmpd="sng" algn="ctr">
          <a:solidFill>
            <a:schemeClr val="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>
            <a:alpha val="67000"/>
          </a:srgbClr>
        </a:solidFill>
        <a:ln w="9525" cap="flat" cmpd="sng" algn="ctr">
          <a:solidFill>
            <a:schemeClr val="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L Talk 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 Talk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 Talk 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 Talk 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 Talk 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 Talk 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 Talk 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Conception personnalisée">
  <a:themeElements>
    <a:clrScheme name="4_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Conception personnalisé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>
            <a:alpha val="67000"/>
          </a:srgbClr>
        </a:solidFill>
        <a:ln w="9525" cap="flat" cmpd="sng" algn="ctr">
          <a:solidFill>
            <a:schemeClr val="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00">
            <a:alpha val="67000"/>
          </a:srgbClr>
        </a:solidFill>
        <a:ln w="9525" cap="flat" cmpd="sng" algn="ctr">
          <a:solidFill>
            <a:schemeClr val="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4_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24548</TotalTime>
  <Words>121</Words>
  <Application>Microsoft Office PowerPoint</Application>
  <PresentationFormat>Affichage à l'écran (4:3)</PresentationFormat>
  <Paragraphs>26</Paragraphs>
  <Slides>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6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Modèle par défaut</vt:lpstr>
      <vt:lpstr>2_Conception personnalisée</vt:lpstr>
      <vt:lpstr>SL Talk template</vt:lpstr>
      <vt:lpstr>1_Conception personnalisée</vt:lpstr>
      <vt:lpstr>Conception personnalisée</vt:lpstr>
      <vt:lpstr>4_Conception personnalisée</vt:lpstr>
      <vt:lpstr>Diapositive 1</vt:lpstr>
      <vt:lpstr>Diapositive 2</vt:lpstr>
      <vt:lpstr>Diapositive 3</vt:lpstr>
      <vt:lpstr>Diapositive 4</vt:lpstr>
    </vt:vector>
  </TitlesOfParts>
  <Company>CEA/DSM/DAPNIA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aleksan</dc:creator>
  <cp:lastModifiedBy>Aleksan</cp:lastModifiedBy>
  <cp:revision>1126</cp:revision>
  <dcterms:created xsi:type="dcterms:W3CDTF">2002-09-23T10:15:47Z</dcterms:created>
  <dcterms:modified xsi:type="dcterms:W3CDTF">2010-05-17T22:42:41Z</dcterms:modified>
</cp:coreProperties>
</file>