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21"/>
  </p:notesMasterIdLst>
  <p:handoutMasterIdLst>
    <p:handoutMasterId r:id="rId22"/>
  </p:handoutMasterIdLst>
  <p:sldIdLst>
    <p:sldId id="366" r:id="rId7"/>
    <p:sldId id="583" r:id="rId8"/>
    <p:sldId id="575" r:id="rId9"/>
    <p:sldId id="517" r:id="rId10"/>
    <p:sldId id="582" r:id="rId11"/>
    <p:sldId id="592" r:id="rId12"/>
    <p:sldId id="594" r:id="rId13"/>
    <p:sldId id="590" r:id="rId14"/>
    <p:sldId id="591" r:id="rId15"/>
    <p:sldId id="581" r:id="rId16"/>
    <p:sldId id="596" r:id="rId17"/>
    <p:sldId id="593" r:id="rId18"/>
    <p:sldId id="595" r:id="rId19"/>
    <p:sldId id="563" r:id="rId20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00"/>
    <a:srgbClr val="FF9900"/>
    <a:srgbClr val="FF0000"/>
    <a:srgbClr val="FFFFCC"/>
    <a:srgbClr val="FFFF99"/>
    <a:srgbClr val="FF6600"/>
    <a:srgbClr val="679E2A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132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TIARA\TIARA%20contract\WP1\Deliverable-and-Milest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Scheduled deliverables</a:t>
            </a:r>
            <a:r>
              <a:rPr lang="en-US" baseline="0"/>
              <a:t> </a:t>
            </a:r>
            <a:r>
              <a:rPr lang="en-US"/>
              <a:t>vs months</a:t>
            </a:r>
          </a:p>
        </c:rich>
      </c:tx>
      <c:layout>
        <c:manualLayout>
          <c:xMode val="edge"/>
          <c:yMode val="edge"/>
          <c:x val="0.27870668289777795"/>
          <c:y val="3.1884050694042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595923748370937E-2"/>
          <c:y val="0.12826570757797401"/>
          <c:w val="0.87383701417369053"/>
          <c:h val="0.65989671332444066"/>
        </c:manualLayout>
      </c:layout>
      <c:lineChart>
        <c:grouping val="standard"/>
        <c:varyColors val="0"/>
        <c:ser>
          <c:idx val="0"/>
          <c:order val="0"/>
          <c:tx>
            <c:strRef>
              <c:f>'D-indicator'!$C$1</c:f>
              <c:strCache>
                <c:ptCount val="1"/>
                <c:pt idx="0">
                  <c:v>Integral scheduled deliverables</c:v>
                </c:pt>
              </c:strCache>
            </c:strRef>
          </c:tx>
          <c:cat>
            <c:numRef>
              <c:f>'D-indicator'!$A$2:$A$38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'D-indicator'!$C$2:$C$38</c:f>
              <c:numCache>
                <c:formatCode>General</c:formatCode>
                <c:ptCount val="37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8</c:v>
                </c:pt>
                <c:pt idx="12">
                  <c:v>10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17</c:v>
                </c:pt>
                <c:pt idx="23">
                  <c:v>17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25</c:v>
                </c:pt>
                <c:pt idx="30">
                  <c:v>27</c:v>
                </c:pt>
                <c:pt idx="31">
                  <c:v>27</c:v>
                </c:pt>
                <c:pt idx="32">
                  <c:v>27</c:v>
                </c:pt>
                <c:pt idx="33">
                  <c:v>33</c:v>
                </c:pt>
                <c:pt idx="34">
                  <c:v>35</c:v>
                </c:pt>
                <c:pt idx="35">
                  <c:v>36</c:v>
                </c:pt>
                <c:pt idx="36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968128"/>
        <c:axId val="208543744"/>
      </c:lineChart>
      <c:catAx>
        <c:axId val="207968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Month</a:t>
                </a:r>
              </a:p>
            </c:rich>
          </c:tx>
          <c:layout>
            <c:manualLayout>
              <c:xMode val="edge"/>
              <c:yMode val="edge"/>
              <c:x val="0.49284947877713831"/>
              <c:y val="0.8825553795763780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fr-FR"/>
          </a:p>
        </c:txPr>
        <c:crossAx val="2085437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8543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600"/>
                  <a:t>number of deliverables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20796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20987085254625"/>
          <c:y val="0.63418677754495545"/>
          <c:w val="0.28967925595842531"/>
          <c:h val="0.12947617722784938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600" b="1"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084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457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 Unicode MS" pitchFamily="34" charset="-128"/>
              </a:rPr>
              <a:t>CARE </a:t>
            </a:r>
            <a:r>
              <a:rPr lang="en-US" sz="1600" dirty="0" smtClean="0">
                <a:latin typeface="Arial Unicode MS" pitchFamily="34" charset="-128"/>
              </a:rPr>
              <a:t>05. </a:t>
            </a:r>
            <a:r>
              <a:rPr lang="en-US" sz="1600" dirty="0">
                <a:latin typeface="Arial Unicode MS" pitchFamily="34" charset="-128"/>
              </a:rPr>
              <a:t>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R. </a:t>
            </a:r>
            <a:r>
              <a:rPr lang="en-US" sz="1400" dirty="0" err="1" smtClean="0">
                <a:latin typeface="Arial" charset="0"/>
              </a:rPr>
              <a:t>Losito</a:t>
            </a:r>
            <a:r>
              <a:rPr lang="en-US" sz="1400" dirty="0" smtClean="0">
                <a:latin typeface="Arial" charset="0"/>
              </a:rPr>
              <a:t>. </a:t>
            </a:r>
            <a:r>
              <a:rPr lang="en-US" sz="1800" i="1" dirty="0"/>
              <a:t>The PHIN </a:t>
            </a:r>
            <a:r>
              <a:rPr lang="en-US" sz="1800" i="1" dirty="0" err="1"/>
              <a:t>Photoinjector</a:t>
            </a:r>
            <a:r>
              <a:rPr lang="en-US" sz="1800" i="1" dirty="0"/>
              <a:t>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23/02/2011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internalPage.py?pageId=0&amp;confId=11719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hyperlink" Target="#RANGE!_ftn1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eu-tiara.eu/Communication/index.php?id=4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management/deliverables.ph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828180" y="1166813"/>
            <a:ext cx="20249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G</a:t>
            </a:r>
            <a:r>
              <a:rPr lang="en-US" sz="1800" b="1" dirty="0" smtClean="0">
                <a:solidFill>
                  <a:schemeClr val="bg1"/>
                </a:solidFill>
              </a:rPr>
              <a:t>C meeting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R</a:t>
            </a:r>
            <a:r>
              <a:rPr lang="en-US" sz="1800" b="1" dirty="0">
                <a:solidFill>
                  <a:schemeClr val="bg1"/>
                </a:solidFill>
              </a:rPr>
              <a:t>. Aleksan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February 23. 2011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928915" y="0"/>
            <a:ext cx="2666114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32"/>
            <a:ext cx="9144000" cy="4743468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882076" y="4941168"/>
            <a:ext cx="32115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Budget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Agreement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meetings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53" y="1639863"/>
            <a:ext cx="45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TIARA website: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http://www.eu-tiara.eu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71" y="2577369"/>
            <a:ext cx="2581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Welcome</a:t>
            </a:r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  <a:cs typeface="Arial" pitchFamily="34" charset="0"/>
              </a:rPr>
              <a:t>to the first</a:t>
            </a:r>
            <a:endParaRPr lang="fr-FR" sz="4000" dirty="0">
              <a:solidFill>
                <a:schemeClr val="bg1"/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11582" y="5925939"/>
            <a:ext cx="4341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err="1" smtClean="0">
                <a:solidFill>
                  <a:schemeClr val="bg1"/>
                </a:solidFill>
                <a:latin typeface="Britannic Bold" pitchFamily="34" charset="0"/>
              </a:rPr>
              <a:t>Governing</a:t>
            </a:r>
            <a:r>
              <a:rPr lang="fr-FR" sz="4000" dirty="0" smtClean="0">
                <a:solidFill>
                  <a:schemeClr val="bg1"/>
                </a:solidFill>
                <a:latin typeface="Britannic Bold" pitchFamily="34" charset="0"/>
              </a:rPr>
              <a:t> Council</a:t>
            </a:r>
            <a:endParaRPr lang="fr-FR" sz="40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20569" y="33291"/>
            <a:ext cx="4291945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Consortium Agreement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1731910"/>
            <a:ext cx="73489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First </a:t>
            </a:r>
            <a:r>
              <a:rPr lang="fr-FR" b="1" dirty="0" err="1" smtClean="0">
                <a:solidFill>
                  <a:schemeClr val="bg1"/>
                </a:solidFill>
              </a:rPr>
              <a:t>iteration</a:t>
            </a:r>
            <a:r>
              <a:rPr lang="fr-FR" b="1" dirty="0" smtClean="0">
                <a:solidFill>
                  <a:schemeClr val="bg1"/>
                </a:solidFill>
              </a:rPr>
              <a:t> of GA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circulated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amongst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beneficiaries</a:t>
            </a: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/>
              <a:buChar char="è"/>
            </a:pPr>
            <a:r>
              <a:rPr lang="fr-FR" b="1" dirty="0" err="1" smtClean="0">
                <a:solidFill>
                  <a:schemeClr val="bg1"/>
                </a:solidFill>
              </a:rPr>
              <a:t>Received</a:t>
            </a:r>
            <a:r>
              <a:rPr lang="fr-FR" b="1" dirty="0" smtClean="0">
                <a:solidFill>
                  <a:schemeClr val="bg1"/>
                </a:solidFill>
              </a:rPr>
              <a:t>  feedback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CNRS, CERN, CIEMAT, STFC, </a:t>
            </a:r>
          </a:p>
          <a:p>
            <a:pPr algn="l"/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                                                INFN</a:t>
            </a:r>
            <a:r>
              <a:rPr lang="fr-FR" b="1" smtClean="0">
                <a:solidFill>
                  <a:schemeClr val="bg1"/>
                </a:solidFill>
              </a:rPr>
              <a:t>, PSI, Uppsala</a:t>
            </a:r>
            <a:r>
              <a:rPr lang="fr-FR" b="1" dirty="0" smtClean="0">
                <a:solidFill>
                  <a:schemeClr val="bg1"/>
                </a:solidFill>
              </a:rPr>
              <a:t>, IFJ-PAN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1581" y="299695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Second </a:t>
            </a:r>
            <a:r>
              <a:rPr lang="fr-FR" b="1" dirty="0" err="1" smtClean="0">
                <a:solidFill>
                  <a:schemeClr val="bg1"/>
                </a:solidFill>
              </a:rPr>
              <a:t>iteration</a:t>
            </a:r>
            <a:r>
              <a:rPr lang="fr-FR" b="1" dirty="0" smtClean="0">
                <a:solidFill>
                  <a:schemeClr val="bg1"/>
                </a:solidFill>
              </a:rPr>
              <a:t> of GA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by </a:t>
            </a:r>
            <a:r>
              <a:rPr lang="fr-FR" b="1" dirty="0" err="1" smtClean="0">
                <a:solidFill>
                  <a:schemeClr val="bg1"/>
                </a:solidFill>
              </a:rPr>
              <a:t>including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most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comments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(</a:t>
            </a:r>
            <a:r>
              <a:rPr lang="fr-FR" b="1" dirty="0" err="1" smtClean="0">
                <a:solidFill>
                  <a:schemeClr val="bg1"/>
                </a:solidFill>
              </a:rPr>
              <a:t>whenever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there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was</a:t>
            </a:r>
            <a:r>
              <a:rPr lang="fr-FR" b="1" dirty="0" smtClean="0">
                <a:solidFill>
                  <a:schemeClr val="bg1"/>
                </a:solidFill>
              </a:rPr>
              <a:t> no contradictions)</a:t>
            </a:r>
          </a:p>
          <a:p>
            <a:pPr marL="342900" indent="-342900" algn="l">
              <a:buFont typeface="Wingdings"/>
              <a:buChar char="è"/>
            </a:pPr>
            <a:r>
              <a:rPr lang="fr-FR" b="1" dirty="0" err="1" smtClean="0">
                <a:solidFill>
                  <a:schemeClr val="bg1"/>
                </a:solidFill>
              </a:rPr>
              <a:t>Being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review</a:t>
            </a:r>
            <a:r>
              <a:rPr lang="fr-FR" b="1" dirty="0" smtClean="0">
                <a:solidFill>
                  <a:schemeClr val="bg1"/>
                </a:solidFill>
              </a:rPr>
              <a:t> by the CEA </a:t>
            </a:r>
            <a:r>
              <a:rPr lang="fr-FR" b="1" dirty="0" err="1" smtClean="0">
                <a:solidFill>
                  <a:schemeClr val="bg1"/>
                </a:solidFill>
              </a:rPr>
              <a:t>legal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matters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l">
              <a:buFont typeface="Wingdings"/>
              <a:buChar char="è"/>
            </a:pP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will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</a:t>
            </a:r>
            <a:r>
              <a:rPr lang="fr-FR" b="1" dirty="0" smtClean="0">
                <a:solidFill>
                  <a:schemeClr val="bg1"/>
                </a:solidFill>
              </a:rPr>
              <a:t> sent back </a:t>
            </a:r>
            <a:r>
              <a:rPr lang="fr-FR" b="1" dirty="0" err="1" smtClean="0">
                <a:solidFill>
                  <a:schemeClr val="bg1"/>
                </a:solidFill>
              </a:rPr>
              <a:t>soon</a:t>
            </a:r>
            <a:r>
              <a:rPr lang="fr-FR" b="1" dirty="0" smtClean="0">
                <a:solidFill>
                  <a:schemeClr val="bg1"/>
                </a:solidFill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</a:rPr>
              <a:t>Beneficiaries</a:t>
            </a:r>
            <a:endParaRPr lang="fr-FR" b="1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Wingdings"/>
              <a:buChar char="è"/>
            </a:pPr>
            <a:r>
              <a:rPr lang="fr-FR" b="1" dirty="0" err="1" smtClean="0">
                <a:solidFill>
                  <a:schemeClr val="bg1"/>
                </a:solidFill>
              </a:rPr>
              <a:t>We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will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accept</a:t>
            </a:r>
            <a:r>
              <a:rPr lang="fr-FR" b="1" dirty="0" smtClean="0">
                <a:solidFill>
                  <a:schemeClr val="bg1"/>
                </a:solidFill>
              </a:rPr>
              <a:t> last (</a:t>
            </a:r>
            <a:r>
              <a:rPr lang="fr-FR" b="1" dirty="0" err="1" smtClean="0">
                <a:solidFill>
                  <a:schemeClr val="bg1"/>
                </a:solidFill>
              </a:rPr>
              <a:t>minor</a:t>
            </a:r>
            <a:r>
              <a:rPr lang="fr-FR" b="1" dirty="0" smtClean="0">
                <a:solidFill>
                  <a:schemeClr val="bg1"/>
                </a:solidFill>
              </a:rPr>
              <a:t>) changes and modification of </a:t>
            </a:r>
            <a:r>
              <a:rPr lang="fr-FR" b="1" dirty="0" err="1" smtClean="0">
                <a:solidFill>
                  <a:schemeClr val="bg1"/>
                </a:solidFill>
              </a:rPr>
              <a:t>partners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access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rights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one </a:t>
            </a:r>
            <a:r>
              <a:rPr lang="fr-FR" b="1" dirty="0" err="1" smtClean="0">
                <a:solidFill>
                  <a:schemeClr val="bg1"/>
                </a:solidFill>
              </a:rPr>
              <a:t>week</a:t>
            </a:r>
            <a:r>
              <a:rPr lang="fr-FR" b="1" dirty="0" smtClean="0">
                <a:solidFill>
                  <a:schemeClr val="bg1"/>
                </a:solidFill>
              </a:rPr>
              <a:t> deadline (no </a:t>
            </a:r>
            <a:r>
              <a:rPr lang="fr-FR" b="1" dirty="0" err="1" smtClean="0">
                <a:solidFill>
                  <a:schemeClr val="bg1"/>
                </a:solidFill>
              </a:rPr>
              <a:t>answer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meaning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approval</a:t>
            </a:r>
            <a:r>
              <a:rPr lang="fr-FR" b="1" dirty="0" smtClean="0">
                <a:solidFill>
                  <a:schemeClr val="bg1"/>
                </a:solidFill>
              </a:rPr>
              <a:t>).</a:t>
            </a:r>
          </a:p>
          <a:p>
            <a:pPr marL="800100" lvl="1" indent="-342900" algn="l">
              <a:buFont typeface="Wingdings"/>
              <a:buChar char="è"/>
            </a:pPr>
            <a:r>
              <a:rPr lang="fr-FR" b="1" dirty="0" err="1" smtClean="0">
                <a:solidFill>
                  <a:schemeClr val="bg1"/>
                </a:solidFill>
              </a:rPr>
              <a:t>We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will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then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send</a:t>
            </a:r>
            <a:r>
              <a:rPr lang="fr-FR" b="1" dirty="0" smtClean="0">
                <a:solidFill>
                  <a:schemeClr val="bg1"/>
                </a:solidFill>
              </a:rPr>
              <a:t> the final version and </a:t>
            </a:r>
            <a:r>
              <a:rPr lang="fr-FR" b="1" dirty="0" err="1" smtClean="0">
                <a:solidFill>
                  <a:schemeClr val="bg1"/>
                </a:solidFill>
              </a:rPr>
              <a:t>ask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you</a:t>
            </a:r>
            <a:r>
              <a:rPr lang="fr-FR" b="1" dirty="0" smtClean="0">
                <a:solidFill>
                  <a:schemeClr val="bg1"/>
                </a:solidFill>
              </a:rPr>
              <a:t> to return the </a:t>
            </a:r>
            <a:r>
              <a:rPr lang="fr-FR" b="1" dirty="0" err="1" smtClean="0">
                <a:solidFill>
                  <a:schemeClr val="bg1"/>
                </a:solidFill>
              </a:rPr>
              <a:t>signed</a:t>
            </a:r>
            <a:r>
              <a:rPr lang="fr-FR" b="1" dirty="0" smtClean="0">
                <a:solidFill>
                  <a:schemeClr val="bg1"/>
                </a:solidFill>
              </a:rPr>
              <a:t> page </a:t>
            </a:r>
            <a:r>
              <a:rPr lang="fr-FR" b="1" dirty="0" err="1" smtClean="0">
                <a:solidFill>
                  <a:schemeClr val="bg1"/>
                </a:solidFill>
              </a:rPr>
              <a:t>corresponding</a:t>
            </a:r>
            <a:r>
              <a:rPr lang="fr-FR" b="1" dirty="0" smtClean="0">
                <a:solidFill>
                  <a:schemeClr val="bg1"/>
                </a:solidFill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</a:rPr>
              <a:t>your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institute</a:t>
            </a:r>
            <a:r>
              <a:rPr lang="fr-FR" b="1" dirty="0" smtClean="0">
                <a:solidFill>
                  <a:schemeClr val="bg1"/>
                </a:solidFill>
              </a:rPr>
              <a:t>.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Étoile à 4 branches 4"/>
          <p:cNvSpPr/>
          <p:nvPr/>
        </p:nvSpPr>
        <p:spPr bwMode="auto">
          <a:xfrm>
            <a:off x="179512" y="1731910"/>
            <a:ext cx="396044" cy="472954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Étoile à 4 branches 8"/>
          <p:cNvSpPr/>
          <p:nvPr/>
        </p:nvSpPr>
        <p:spPr bwMode="auto">
          <a:xfrm>
            <a:off x="179512" y="2992050"/>
            <a:ext cx="396044" cy="472954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88267" y="33291"/>
            <a:ext cx="395653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1540" y="1727227"/>
            <a:ext cx="80218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Most of the logistics aspects are (or close to being) in place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Grant Agreement/Consortium </a:t>
            </a:r>
            <a:r>
              <a:rPr lang="en-US" sz="2400" b="1" dirty="0" smtClean="0">
                <a:solidFill>
                  <a:schemeClr val="bg1"/>
                </a:solidFill>
              </a:rPr>
              <a:t>Agreement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Web site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Documentation database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EC Funding received and transferred to Beneficiaries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1540" y="4118300"/>
            <a:ext cx="8329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Communication actions should be (are) starting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Articles (such as CERN courier, local courier…)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Editing of brochure on impact of accelerators on society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</a:p>
          <a:p>
            <a:pPr lvl="1" algn="l"/>
            <a:r>
              <a:rPr lang="en-US" sz="2400" b="1" dirty="0" smtClean="0">
                <a:solidFill>
                  <a:schemeClr val="bg1"/>
                </a:solidFill>
              </a:rPr>
              <a:t>Your help/suggestions will be needed</a:t>
            </a:r>
          </a:p>
        </p:txBody>
      </p:sp>
    </p:spTree>
    <p:extLst>
      <p:ext uri="{BB962C8B-B14F-4D97-AF65-F5344CB8AC3E}">
        <p14:creationId xmlns:p14="http://schemas.microsoft.com/office/powerpoint/2010/main" val="3288352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88267" y="33291"/>
            <a:ext cx="3956532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 matters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268760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Reporting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5596" y="1780199"/>
            <a:ext cx="7615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</a:t>
            </a:r>
            <a:r>
              <a:rPr lang="fr-FR" b="1" u="sng" dirty="0" err="1" smtClean="0">
                <a:solidFill>
                  <a:schemeClr val="bg1"/>
                </a:solidFill>
              </a:rPr>
              <a:t>internal</a:t>
            </a:r>
            <a:r>
              <a:rPr lang="fr-FR" b="1" u="sng" dirty="0" smtClean="0">
                <a:solidFill>
                  <a:schemeClr val="bg1"/>
                </a:solidFill>
              </a:rPr>
              <a:t> </a:t>
            </a:r>
            <a:r>
              <a:rPr lang="fr-FR" b="1" u="sng" dirty="0" err="1" smtClean="0">
                <a:solidFill>
                  <a:schemeClr val="bg1"/>
                </a:solidFill>
              </a:rPr>
              <a:t>reporting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Steering Committee meetings (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least 3 per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 err="1" smtClean="0">
                <a:solidFill>
                  <a:schemeClr val="bg1"/>
                </a:solidFill>
              </a:rPr>
              <a:t>January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>
                <a:solidFill>
                  <a:schemeClr val="bg1"/>
                </a:solidFill>
              </a:rPr>
              <a:t>F</a:t>
            </a:r>
            <a:r>
              <a:rPr lang="fr-FR" b="1" dirty="0" err="1" smtClean="0">
                <a:solidFill>
                  <a:schemeClr val="bg1"/>
                </a:solidFill>
              </a:rPr>
              <a:t>ebruary</a:t>
            </a:r>
            <a:r>
              <a:rPr lang="fr-FR" b="1" dirty="0" smtClean="0">
                <a:solidFill>
                  <a:schemeClr val="bg1"/>
                </a:solidFill>
              </a:rPr>
              <a:t>, May/</a:t>
            </a:r>
            <a:r>
              <a:rPr lang="fr-FR" b="1" dirty="0" err="1">
                <a:solidFill>
                  <a:schemeClr val="bg1"/>
                </a:solidFill>
              </a:rPr>
              <a:t>J</a:t>
            </a:r>
            <a:r>
              <a:rPr lang="fr-FR" b="1" dirty="0" err="1" smtClean="0">
                <a:solidFill>
                  <a:schemeClr val="bg1"/>
                </a:solidFill>
              </a:rPr>
              <a:t>une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September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 smtClean="0">
                <a:solidFill>
                  <a:schemeClr val="bg1"/>
                </a:solidFill>
              </a:rPr>
              <a:t>October</a:t>
            </a: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Biannual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 smtClean="0">
                <a:solidFill>
                  <a:schemeClr val="bg1"/>
                </a:solidFill>
              </a:rPr>
              <a:t> reports 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 err="1" smtClean="0">
                <a:solidFill>
                  <a:schemeClr val="bg1"/>
                </a:solidFill>
              </a:rPr>
              <a:t>June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December</a:t>
            </a:r>
            <a:endParaRPr lang="fr-FR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Individual</a:t>
            </a:r>
            <a:r>
              <a:rPr lang="fr-FR" b="1" dirty="0" smtClean="0">
                <a:solidFill>
                  <a:schemeClr val="bg1"/>
                </a:solidFill>
              </a:rPr>
              <a:t> phone discussions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WP leaders as </a:t>
            </a:r>
            <a:r>
              <a:rPr lang="fr-FR" b="1" dirty="0" err="1" smtClean="0">
                <a:solidFill>
                  <a:schemeClr val="bg1"/>
                </a:solidFill>
              </a:rPr>
              <a:t>needed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5595" y="3861048"/>
            <a:ext cx="71515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« official » </a:t>
            </a:r>
            <a:r>
              <a:rPr lang="fr-FR" b="1" u="sng" dirty="0" err="1" smtClean="0">
                <a:solidFill>
                  <a:schemeClr val="bg1"/>
                </a:solidFill>
              </a:rPr>
              <a:t>reporting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Governing</a:t>
            </a:r>
            <a:r>
              <a:rPr lang="fr-FR" b="1" dirty="0" smtClean="0">
                <a:solidFill>
                  <a:schemeClr val="bg1"/>
                </a:solidFill>
              </a:rPr>
              <a:t> Council Meetings (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least 1 per </a:t>
            </a:r>
            <a:r>
              <a:rPr lang="fr-FR" b="1" dirty="0" err="1" smtClean="0">
                <a:solidFill>
                  <a:schemeClr val="bg1"/>
                </a:solidFill>
              </a:rPr>
              <a:t>year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 </a:t>
            </a:r>
            <a:r>
              <a:rPr lang="fr-FR" b="1" dirty="0" err="1" smtClean="0">
                <a:solidFill>
                  <a:schemeClr val="bg1"/>
                </a:solidFill>
              </a:rPr>
              <a:t>February</a:t>
            </a:r>
            <a:r>
              <a:rPr lang="fr-FR" b="1" dirty="0" smtClean="0">
                <a:solidFill>
                  <a:schemeClr val="bg1"/>
                </a:solidFill>
              </a:rPr>
              <a:t> 2011, </a:t>
            </a:r>
            <a:r>
              <a:rPr lang="fr-FR" b="1" dirty="0" err="1" smtClean="0">
                <a:solidFill>
                  <a:schemeClr val="bg1"/>
                </a:solidFill>
              </a:rPr>
              <a:t>following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ones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tbd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GC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General TIARA </a:t>
            </a:r>
            <a:r>
              <a:rPr lang="fr-FR" b="1" dirty="0" smtClean="0">
                <a:solidFill>
                  <a:schemeClr val="bg1"/>
                </a:solidFill>
              </a:rPr>
              <a:t>meetings (in </a:t>
            </a:r>
            <a:r>
              <a:rPr lang="fr-FR" b="1" dirty="0" err="1" smtClean="0">
                <a:solidFill>
                  <a:schemeClr val="bg1"/>
                </a:solidFill>
              </a:rPr>
              <a:t>connection</a:t>
            </a:r>
            <a:r>
              <a:rPr lang="fr-FR" b="1" dirty="0" smtClean="0">
                <a:solidFill>
                  <a:schemeClr val="bg1"/>
                </a:solidFill>
              </a:rPr>
              <a:t> to 18 </a:t>
            </a:r>
            <a:r>
              <a:rPr lang="fr-FR" b="1" dirty="0" err="1" smtClean="0">
                <a:solidFill>
                  <a:schemeClr val="bg1"/>
                </a:solidFill>
              </a:rPr>
              <a:t>month</a:t>
            </a:r>
            <a:r>
              <a:rPr lang="fr-FR" b="1" dirty="0" smtClean="0">
                <a:solidFill>
                  <a:schemeClr val="bg1"/>
                </a:solidFill>
              </a:rPr>
              <a:t> report</a:t>
            </a:r>
            <a:endParaRPr lang="fr-FR" b="1" dirty="0">
              <a:solidFill>
                <a:schemeClr val="bg1"/>
              </a:solidFill>
            </a:endParaRP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Proposal</a:t>
            </a:r>
            <a:r>
              <a:rPr lang="fr-FR" b="1" dirty="0" smtClean="0">
                <a:solidFill>
                  <a:schemeClr val="bg1"/>
                </a:solidFill>
              </a:rPr>
              <a:t>: </a:t>
            </a:r>
            <a:r>
              <a:rPr lang="fr-FR" b="1" dirty="0">
                <a:solidFill>
                  <a:schemeClr val="bg1"/>
                </a:solidFill>
              </a:rPr>
              <a:t>M</a:t>
            </a:r>
            <a:r>
              <a:rPr lang="fr-FR" b="1" dirty="0" smtClean="0">
                <a:solidFill>
                  <a:schemeClr val="bg1"/>
                </a:solidFill>
              </a:rPr>
              <a:t>ay 2012 and </a:t>
            </a:r>
            <a:r>
              <a:rPr lang="fr-FR" b="1" dirty="0" err="1" smtClean="0">
                <a:solidFill>
                  <a:schemeClr val="bg1"/>
                </a:solidFill>
              </a:rPr>
              <a:t>November</a:t>
            </a:r>
            <a:r>
              <a:rPr lang="fr-FR" b="1" dirty="0" smtClean="0">
                <a:solidFill>
                  <a:schemeClr val="bg1"/>
                </a:solidFill>
              </a:rPr>
              <a:t> 2013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>
                <a:solidFill>
                  <a:schemeClr val="bg1"/>
                </a:solidFill>
              </a:rPr>
              <a:t>18 </a:t>
            </a:r>
            <a:r>
              <a:rPr lang="fr-FR" b="1" dirty="0" err="1">
                <a:solidFill>
                  <a:schemeClr val="bg1"/>
                </a:solidFill>
              </a:rPr>
              <a:t>month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written</a:t>
            </a:r>
            <a:r>
              <a:rPr lang="fr-FR" b="1" dirty="0">
                <a:solidFill>
                  <a:schemeClr val="bg1"/>
                </a:solidFill>
              </a:rPr>
              <a:t> reports </a:t>
            </a: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>
                <a:solidFill>
                  <a:schemeClr val="bg1"/>
                </a:solidFill>
              </a:rPr>
              <a:t>Proposal</a:t>
            </a:r>
            <a:r>
              <a:rPr lang="fr-FR" b="1" dirty="0">
                <a:solidFill>
                  <a:schemeClr val="bg1"/>
                </a:solidFill>
              </a:rPr>
              <a:t>: </a:t>
            </a:r>
            <a:r>
              <a:rPr lang="fr-FR" b="1" dirty="0" err="1">
                <a:solidFill>
                  <a:schemeClr val="bg1"/>
                </a:solidFill>
              </a:rPr>
              <a:t>June</a:t>
            </a:r>
            <a:r>
              <a:rPr lang="fr-FR" b="1" dirty="0">
                <a:solidFill>
                  <a:schemeClr val="bg1"/>
                </a:solidFill>
              </a:rPr>
              <a:t> 2012 and </a:t>
            </a:r>
            <a:r>
              <a:rPr lang="fr-FR" b="1" dirty="0" err="1">
                <a:solidFill>
                  <a:schemeClr val="bg1"/>
                </a:solidFill>
              </a:rPr>
              <a:t>December</a:t>
            </a:r>
            <a:r>
              <a:rPr lang="fr-FR" b="1" dirty="0">
                <a:solidFill>
                  <a:schemeClr val="bg1"/>
                </a:solidFill>
              </a:rPr>
              <a:t> 2013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Mid-term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review</a:t>
            </a:r>
            <a:endParaRPr lang="fr-FR" b="1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Tbd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with</a:t>
            </a:r>
            <a:r>
              <a:rPr lang="fr-FR" b="1" dirty="0" smtClean="0">
                <a:solidFill>
                  <a:schemeClr val="bg1"/>
                </a:solidFill>
              </a:rPr>
              <a:t> the EC </a:t>
            </a:r>
            <a:r>
              <a:rPr lang="fr-FR" b="1" dirty="0" err="1" smtClean="0">
                <a:solidFill>
                  <a:schemeClr val="bg1"/>
                </a:solidFill>
              </a:rPr>
              <a:t>scientific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officer</a:t>
            </a:r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65554" y="33291"/>
            <a:ext cx="440197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Kickoff meeting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160748"/>
            <a:ext cx="821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Date: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23-24, 2011</a:t>
            </a:r>
          </a:p>
          <a:p>
            <a:pPr algn="l"/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fr-F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http://indico.cern.ch/internalPage.py?pageId=0&amp;confId=117195 </a:t>
            </a:r>
            <a:endParaRPr lang="fr-F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6015" y="2280297"/>
            <a:ext cx="6465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Meeting format: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essentially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7624" y="270368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t"/>
            <a:r>
              <a:rPr lang="en-US" b="1" dirty="0">
                <a:solidFill>
                  <a:schemeClr val="bg1"/>
                </a:solidFill>
              </a:rPr>
              <a:t>Feb. 23: 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11:00-12:30 : Governing Board </a:t>
            </a:r>
            <a:r>
              <a:rPr lang="en-US" b="1" dirty="0" smtClean="0">
                <a:solidFill>
                  <a:schemeClr val="bg1"/>
                </a:solidFill>
              </a:rPr>
              <a:t>meeting</a:t>
            </a: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12:30: lunch in the </a:t>
            </a:r>
            <a:r>
              <a:rPr lang="en-US" b="1" dirty="0" err="1" smtClean="0">
                <a:solidFill>
                  <a:schemeClr val="bg1"/>
                </a:solidFill>
              </a:rPr>
              <a:t>glassbox</a:t>
            </a:r>
            <a:endParaRPr lang="en-US" b="1" dirty="0" smtClean="0">
              <a:solidFill>
                <a:schemeClr val="bg1"/>
              </a:solidFill>
            </a:endParaRPr>
          </a:p>
          <a:p>
            <a:pPr algn="l" fontAlgn="t"/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14:00-15:30 : Plenary session (general TIARA </a:t>
            </a:r>
            <a:r>
              <a:rPr lang="en-US" b="1" dirty="0" err="1">
                <a:solidFill>
                  <a:schemeClr val="bg1"/>
                </a:solidFill>
              </a:rPr>
              <a:t>informations</a:t>
            </a:r>
            <a:r>
              <a:rPr lang="en-US" b="1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16:00-18:30 : Parallel sessions for the Work Packages </a:t>
            </a:r>
            <a:r>
              <a:rPr lang="en-US" b="1" dirty="0" smtClean="0">
                <a:solidFill>
                  <a:schemeClr val="bg1"/>
                </a:solidFill>
              </a:rPr>
              <a:t>activities</a:t>
            </a: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19:30: Dinner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>
                <a:solidFill>
                  <a:schemeClr val="bg1"/>
                </a:solidFill>
              </a:rPr>
              <a:t>Feb. 24: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8:30-10:00 </a:t>
            </a:r>
            <a:r>
              <a:rPr lang="en-US" b="1" dirty="0">
                <a:solidFill>
                  <a:schemeClr val="bg1"/>
                </a:solidFill>
              </a:rPr>
              <a:t>: Parallel sessions for the Work Packages activities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10:30-12:30 </a:t>
            </a:r>
            <a:r>
              <a:rPr lang="en-US" b="1" dirty="0">
                <a:solidFill>
                  <a:schemeClr val="bg1"/>
                </a:solidFill>
              </a:rPr>
              <a:t>: Plenary session (Reports from the Work Packages)</a:t>
            </a:r>
            <a:endParaRPr lang="en-US" dirty="0">
              <a:solidFill>
                <a:schemeClr val="bg1"/>
              </a:solidFill>
            </a:endParaRPr>
          </a:p>
          <a:p>
            <a:pPr algn="l" fontAlgn="t"/>
            <a:r>
              <a:rPr lang="en-US" b="1" dirty="0" smtClean="0">
                <a:solidFill>
                  <a:schemeClr val="bg1"/>
                </a:solidFill>
              </a:rPr>
              <a:t>14:00-16:00 </a:t>
            </a:r>
            <a:r>
              <a:rPr lang="en-US" b="1" dirty="0">
                <a:solidFill>
                  <a:schemeClr val="bg1"/>
                </a:solidFill>
              </a:rPr>
              <a:t>: Plenary session (Reports from the WP packages)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/>
              <a:t>Conclusions</a:t>
            </a:r>
            <a:endParaRPr lang="fr-FR" sz="2400" b="1" dirty="0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149850"/>
            <a:ext cx="9109075" cy="1708150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643685" y="5541961"/>
            <a:ext cx="60548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science;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 powerful mean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toward scientific, technical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industrial breakthroughs…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hlinkClick r:id="" action="ppaction://noaction"/>
          </p:cNvPr>
          <p:cNvSpPr txBox="1"/>
          <p:nvPr/>
        </p:nvSpPr>
        <p:spPr>
          <a:xfrm>
            <a:off x="3363439" y="5108598"/>
            <a:ext cx="4468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TIARA </a:t>
            </a:r>
            <a:r>
              <a:rPr lang="fr-FR" sz="2400" b="1" dirty="0" err="1" smtClean="0">
                <a:solidFill>
                  <a:schemeClr val="bg1"/>
                </a:solidFill>
              </a:rPr>
              <a:t>will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strengthen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further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48848" y="1603350"/>
            <a:ext cx="8195152" cy="461665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The objectives of TIARA are very ambitious and challenging</a:t>
            </a:r>
            <a:endParaRPr lang="en-US" sz="2400" b="1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299561" y="1566837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9267" y="3109185"/>
            <a:ext cx="7785215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/>
              <a:t>TIARA-PP has started! It is our common task to make it a success and ensure the sustainability of </a:t>
            </a:r>
            <a:r>
              <a:rPr lang="en-US" sz="2400" b="1" smtClean="0"/>
              <a:t>accelerator R&amp;D</a:t>
            </a:r>
            <a:endParaRPr lang="en-US" sz="2400" b="1" dirty="0" smtClean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99979" y="3072672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22359" y="33291"/>
            <a:ext cx="4288354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Meeting Objectives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9592" y="2118161"/>
            <a:ext cx="61150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Ensure that the work is effectively starting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Review Organizational matters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Review Funding issues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Review status of CA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bg1"/>
                </a:solidFill>
              </a:rPr>
              <a:t>Discussion on next meetings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54927" y="33291"/>
            <a:ext cx="4223207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status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last TPB meeting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440" y="1457298"/>
            <a:ext cx="862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</a:t>
            </a:r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2800" b="1" i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TPB meeting decision</a:t>
            </a:r>
            <a:endParaRPr lang="en-US" sz="16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3265" y="2078019"/>
            <a:ext cx="77772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Acceptation of the EC </a:t>
            </a:r>
            <a:r>
              <a:rPr lang="fr-FR" sz="2400" b="1" dirty="0" err="1" smtClean="0">
                <a:solidFill>
                  <a:schemeClr val="bg1"/>
                </a:solidFill>
              </a:rPr>
              <a:t>proposed</a:t>
            </a:r>
            <a:r>
              <a:rPr lang="fr-FR" sz="2400" b="1" dirty="0" smtClean="0">
                <a:solidFill>
                  <a:schemeClr val="bg1"/>
                </a:solidFill>
              </a:rPr>
              <a:t> contribution of 3.9 M€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reorganisation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project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of </a:t>
            </a:r>
            <a:r>
              <a:rPr lang="fr-FR" sz="2400" b="1" dirty="0" err="1" smtClean="0">
                <a:solidFill>
                  <a:schemeClr val="bg1"/>
                </a:solidFill>
              </a:rPr>
              <a:t>each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technical</a:t>
            </a:r>
            <a:r>
              <a:rPr lang="fr-FR" sz="2400" b="1" dirty="0" smtClean="0">
                <a:solidFill>
                  <a:schemeClr val="bg1"/>
                </a:solidFill>
              </a:rPr>
              <a:t> WP  by ~20% ,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</a:t>
            </a:r>
            <a:r>
              <a:rPr lang="fr-FR" sz="2400" b="1" dirty="0" err="1" smtClean="0">
                <a:solidFill>
                  <a:schemeClr val="bg1"/>
                </a:solidFill>
              </a:rPr>
              <a:t>keeping</a:t>
            </a:r>
            <a:r>
              <a:rPr lang="fr-FR" sz="2400" b="1" dirty="0" smtClean="0">
                <a:solidFill>
                  <a:schemeClr val="bg1"/>
                </a:solidFill>
              </a:rPr>
              <a:t> the main objectives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globally</a:t>
            </a:r>
            <a:r>
              <a:rPr lang="fr-FR" sz="2400" b="1" dirty="0" smtClean="0">
                <a:solidFill>
                  <a:schemeClr val="bg1"/>
                </a:solidFill>
              </a:rPr>
              <a:t> WP1-6 by ~20% 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largest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coming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from</a:t>
            </a:r>
            <a:r>
              <a:rPr lang="fr-FR" sz="2400" b="1" dirty="0" smtClean="0">
                <a:solidFill>
                  <a:schemeClr val="bg1"/>
                </a:solidFill>
              </a:rPr>
              <a:t> WP6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 </a:t>
            </a:r>
            <a:r>
              <a:rPr lang="fr-FR" sz="2400" b="1" dirty="0" err="1" smtClean="0">
                <a:solidFill>
                  <a:schemeClr val="bg1"/>
                </a:solidFill>
              </a:rPr>
              <a:t>preferably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merge</a:t>
            </a:r>
            <a:r>
              <a:rPr lang="fr-FR" sz="2400" b="1" dirty="0" smtClean="0">
                <a:solidFill>
                  <a:schemeClr val="bg1"/>
                </a:solidFill>
              </a:rPr>
              <a:t> WP6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WP3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Reduce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significantly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     (unit </a:t>
            </a:r>
            <a:r>
              <a:rPr lang="fr-FR" sz="2400" b="1" dirty="0" err="1" smtClean="0">
                <a:solidFill>
                  <a:schemeClr val="bg1"/>
                </a:solidFill>
              </a:rPr>
              <a:t>costs</a:t>
            </a:r>
            <a:r>
              <a:rPr lang="fr-FR" sz="2400" b="1" dirty="0" smtClean="0">
                <a:solidFill>
                  <a:schemeClr val="bg1"/>
                </a:solidFill>
              </a:rPr>
              <a:t> =625€ and </a:t>
            </a:r>
            <a:r>
              <a:rPr lang="fr-FR" sz="2400" b="1" dirty="0" err="1" smtClean="0">
                <a:solidFill>
                  <a:schemeClr val="bg1"/>
                </a:solidFill>
              </a:rPr>
              <a:t>less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travels</a:t>
            </a:r>
            <a:r>
              <a:rPr lang="fr-FR" sz="2400" b="1" dirty="0">
                <a:solidFill>
                  <a:schemeClr val="bg1"/>
                </a:solidFill>
              </a:rPr>
              <a:t>)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Agreement </a:t>
            </a:r>
            <a:r>
              <a:rPr lang="fr-FR" sz="2400" b="1" dirty="0">
                <a:solidFill>
                  <a:schemeClr val="bg1"/>
                </a:solidFill>
              </a:rPr>
              <a:t>to </a:t>
            </a:r>
            <a:r>
              <a:rPr lang="fr-FR" sz="2400" b="1" dirty="0" err="1">
                <a:solidFill>
                  <a:schemeClr val="bg1"/>
                </a:solidFill>
              </a:rPr>
              <a:t>keep</a:t>
            </a:r>
            <a:r>
              <a:rPr lang="fr-FR" sz="2400" b="1" dirty="0">
                <a:solidFill>
                  <a:schemeClr val="bg1"/>
                </a:solidFill>
              </a:rPr>
              <a:t> the </a:t>
            </a:r>
            <a:r>
              <a:rPr lang="fr-FR" sz="2400" b="1" dirty="0" err="1">
                <a:solidFill>
                  <a:schemeClr val="bg1"/>
                </a:solidFill>
              </a:rPr>
              <a:t>matching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fund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at</a:t>
            </a:r>
            <a:r>
              <a:rPr lang="fr-FR" sz="2400" b="1" dirty="0">
                <a:solidFill>
                  <a:schemeClr val="bg1"/>
                </a:solidFill>
              </a:rPr>
              <a:t> about the </a:t>
            </a:r>
            <a:r>
              <a:rPr lang="fr-FR" sz="2400" b="1" dirty="0" err="1">
                <a:solidFill>
                  <a:schemeClr val="bg1"/>
                </a:solidFill>
              </a:rPr>
              <a:t>same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err="1">
                <a:solidFill>
                  <a:schemeClr val="bg1"/>
                </a:solidFill>
              </a:rPr>
              <a:t>level</a:t>
            </a:r>
            <a:r>
              <a:rPr lang="fr-FR" sz="2400" b="1" dirty="0">
                <a:solidFill>
                  <a:schemeClr val="bg1"/>
                </a:solidFill>
              </a:rPr>
              <a:t> as in </a:t>
            </a:r>
            <a:r>
              <a:rPr lang="fr-FR" sz="2400" b="1" dirty="0" err="1" smtClean="0">
                <a:solidFill>
                  <a:schemeClr val="bg1"/>
                </a:solidFill>
              </a:rPr>
              <a:t>proposal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861280" y="252369"/>
            <a:ext cx="481048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Revised TIARA project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D:\TEMP\TIARA\TIARA contract\organigra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7" y="1160748"/>
            <a:ext cx="8901505" cy="43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9692" y="6457890"/>
            <a:ext cx="703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WP leader change: A. Unnervik replaces O. </a:t>
            </a:r>
            <a:r>
              <a:rPr lang="fr-FR" b="1" dirty="0" err="1" smtClean="0">
                <a:solidFill>
                  <a:schemeClr val="bg1"/>
                </a:solidFill>
              </a:rPr>
              <a:t>Brunning</a:t>
            </a:r>
            <a:r>
              <a:rPr lang="fr-FR" b="1" dirty="0" smtClean="0">
                <a:solidFill>
                  <a:schemeClr val="bg1"/>
                </a:solidFill>
              </a:rPr>
              <a:t> for WP3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Double flèche horizontale 8"/>
          <p:cNvSpPr/>
          <p:nvPr/>
        </p:nvSpPr>
        <p:spPr bwMode="auto">
          <a:xfrm>
            <a:off x="3912493" y="4077072"/>
            <a:ext cx="584208" cy="219078"/>
          </a:xfrm>
          <a:prstGeom prst="leftRightArrow">
            <a:avLst/>
          </a:prstGeom>
          <a:solidFill>
            <a:srgbClr val="FF0000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ZoneTexte 9">
            <a:hlinkClick r:id="rId3" action="ppaction://hlinksldjump"/>
          </p:cNvPr>
          <p:cNvSpPr txBox="1"/>
          <p:nvPr/>
        </p:nvSpPr>
        <p:spPr>
          <a:xfrm>
            <a:off x="82299" y="5560520"/>
            <a:ext cx="355796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fr-F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F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k€ 9 139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02637" y="5560520"/>
            <a:ext cx="459773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WP1-5:  new total cost =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k€ 5 758</a:t>
            </a:r>
          </a:p>
          <a:p>
            <a:pPr algn="l"/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WP6-9 : new total cost =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k€ 3 381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574409" y="2816932"/>
            <a:ext cx="7906925" cy="2066746"/>
            <a:chOff x="574409" y="2816932"/>
            <a:chExt cx="7906925" cy="2066746"/>
          </a:xfrm>
        </p:grpSpPr>
        <p:sp>
          <p:nvSpPr>
            <p:cNvPr id="12" name="ZoneTexte 11"/>
            <p:cNvSpPr txBox="1"/>
            <p:nvPr/>
          </p:nvSpPr>
          <p:spPr>
            <a:xfrm>
              <a:off x="2632969" y="3707661"/>
              <a:ext cx="1266693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A. Unnervik</a:t>
              </a:r>
              <a:endParaRPr lang="fr-FR" sz="1600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404645" y="3680256"/>
              <a:ext cx="109074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F. Cervelli</a:t>
              </a:r>
              <a:endParaRPr lang="fr-FR" sz="16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889112" y="3681738"/>
              <a:ext cx="1152752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P. Burrows</a:t>
              </a:r>
              <a:endParaRPr lang="fr-FR" sz="16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835696" y="3694770"/>
              <a:ext cx="622158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R. A.</a:t>
              </a:r>
              <a:endParaRPr lang="fr-FR" sz="1600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49540" y="4545124"/>
              <a:ext cx="1016625" cy="338554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E. Jensen</a:t>
              </a:r>
              <a:endParaRPr lang="fr-FR" sz="1600" b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731574" y="4545124"/>
              <a:ext cx="902811" cy="338554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K. Long</a:t>
              </a:r>
              <a:endParaRPr lang="fr-FR" sz="16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89108" y="4545124"/>
              <a:ext cx="1109598" cy="338554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M. Biagini</a:t>
              </a:r>
              <a:endParaRPr lang="fr-FR" sz="16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7350896" y="4509120"/>
              <a:ext cx="1130438" cy="338554"/>
            </a:xfrm>
            <a:prstGeom prst="rect">
              <a:avLst/>
            </a:prstGeom>
            <a:solidFill>
              <a:srgbClr val="99FFCC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/>
                <a:t>S. Bousson</a:t>
              </a:r>
              <a:endParaRPr lang="fr-FR" sz="1600" b="1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74409" y="2816932"/>
              <a:ext cx="1087029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b="1" dirty="0" smtClean="0"/>
                <a:t>R. A.</a:t>
              </a:r>
            </a:p>
            <a:p>
              <a:pPr algn="l"/>
              <a:r>
                <a:rPr lang="fr-FR" sz="1600" b="1" dirty="0" smtClean="0"/>
                <a:t>F. Kircher</a:t>
              </a:r>
            </a:p>
            <a:p>
              <a:pPr algn="l"/>
              <a:r>
                <a:rPr lang="fr-FR" sz="1600" b="1" dirty="0" smtClean="0"/>
                <a:t>C. Tanguy</a:t>
              </a:r>
              <a:endParaRPr lang="fr-FR" sz="16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213818" y="33291"/>
            <a:ext cx="4105419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(cont’d)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59533" y="1520788"/>
            <a:ext cx="85210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End </a:t>
            </a:r>
            <a:r>
              <a:rPr lang="fr-FR" sz="2400" b="1" dirty="0" err="1" smtClean="0">
                <a:solidFill>
                  <a:schemeClr val="bg1"/>
                </a:solidFill>
              </a:rPr>
              <a:t>June</a:t>
            </a:r>
            <a:r>
              <a:rPr lang="fr-FR" sz="2400" b="1" dirty="0" smtClean="0">
                <a:solidFill>
                  <a:schemeClr val="bg1"/>
                </a:solidFill>
              </a:rPr>
              <a:t> 2010: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 new </a:t>
            </a:r>
            <a:r>
              <a:rPr lang="fr-FR" sz="2400" b="1" dirty="0" err="1" smtClean="0">
                <a:solidFill>
                  <a:schemeClr val="bg1"/>
                </a:solidFill>
              </a:rPr>
              <a:t>proposal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Long discussion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for </a:t>
            </a:r>
            <a:r>
              <a:rPr lang="fr-FR" sz="2400" b="1" dirty="0" err="1" smtClean="0">
                <a:solidFill>
                  <a:schemeClr val="bg1"/>
                </a:solidFill>
              </a:rPr>
              <a:t>Third</a:t>
            </a:r>
            <a:r>
              <a:rPr lang="fr-FR" sz="2400" b="1" dirty="0" smtClean="0">
                <a:solidFill>
                  <a:schemeClr val="bg1"/>
                </a:solidFill>
              </a:rPr>
              <a:t> Parties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July 2010: Agreement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to use </a:t>
            </a:r>
            <a:r>
              <a:rPr lang="fr-FR" sz="2400" b="1" dirty="0" err="1" smtClean="0">
                <a:solidFill>
                  <a:schemeClr val="bg1"/>
                </a:solidFill>
              </a:rPr>
              <a:t>subcontract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instead</a:t>
            </a:r>
            <a:r>
              <a:rPr lang="fr-FR" sz="2400" b="1" dirty="0" smtClean="0">
                <a:solidFill>
                  <a:schemeClr val="bg1"/>
                </a:solidFill>
              </a:rPr>
              <a:t> of  TP for </a:t>
            </a:r>
            <a:r>
              <a:rPr lang="fr-FR" sz="2400" b="1" dirty="0" err="1" smtClean="0">
                <a:solidFill>
                  <a:schemeClr val="bg1"/>
                </a:solidFill>
              </a:rPr>
              <a:t>Nordic</a:t>
            </a:r>
            <a:r>
              <a:rPr lang="fr-FR" sz="2400" b="1" dirty="0" smtClean="0">
                <a:solidFill>
                  <a:schemeClr val="bg1"/>
                </a:solidFill>
              </a:rPr>
              <a:t> consortium 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Sept. 2010: Final </a:t>
            </a:r>
            <a:r>
              <a:rPr lang="fr-FR" sz="2400" b="1" dirty="0" err="1" smtClean="0">
                <a:solidFill>
                  <a:schemeClr val="bg1"/>
                </a:solidFill>
              </a:rPr>
              <a:t>DoW</a:t>
            </a:r>
            <a:r>
              <a:rPr lang="fr-FR" sz="2400" b="1" dirty="0" smtClean="0">
                <a:solidFill>
                  <a:schemeClr val="bg1"/>
                </a:solidFill>
              </a:rPr>
              <a:t> (</a:t>
            </a:r>
            <a:r>
              <a:rPr lang="fr-FR" sz="2400" b="1" dirty="0" err="1" smtClean="0">
                <a:solidFill>
                  <a:schemeClr val="bg1"/>
                </a:solidFill>
              </a:rPr>
              <a:t>annex</a:t>
            </a:r>
            <a:r>
              <a:rPr lang="fr-FR" sz="2400" b="1" dirty="0" smtClean="0">
                <a:solidFill>
                  <a:schemeClr val="bg1"/>
                </a:solidFill>
              </a:rPr>
              <a:t> 1) sent to the EC</a:t>
            </a:r>
          </a:p>
          <a:p>
            <a:pPr algn="l">
              <a:buFont typeface="Wingdings" pitchFamily="2" charset="2"/>
              <a:buChar char="v"/>
            </a:pPr>
            <a:r>
              <a:rPr lang="fr-FR" sz="2400" b="1" dirty="0" smtClean="0">
                <a:solidFill>
                  <a:schemeClr val="bg1"/>
                </a:solidFill>
              </a:rPr>
              <a:t> New issue about IBBA </a:t>
            </a:r>
            <a:r>
              <a:rPr lang="fr-FR" sz="2400" b="1" dirty="0" err="1" smtClean="0">
                <a:solidFill>
                  <a:schemeClr val="bg1"/>
                </a:solidFill>
              </a:rPr>
              <a:t>with</a:t>
            </a:r>
            <a:r>
              <a:rPr lang="fr-FR" sz="2400" b="1" dirty="0" smtClean="0">
                <a:solidFill>
                  <a:schemeClr val="bg1"/>
                </a:solidFill>
              </a:rPr>
              <a:t> the EC 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Nov</a:t>
            </a:r>
            <a:r>
              <a:rPr lang="fr-FR" sz="2400" b="1" dirty="0" smtClean="0">
                <a:solidFill>
                  <a:schemeClr val="bg1"/>
                </a:solidFill>
              </a:rPr>
              <a:t> 11, 2010: </a:t>
            </a:r>
            <a:r>
              <a:rPr lang="fr-FR" sz="2400" b="1" dirty="0" err="1" smtClean="0">
                <a:solidFill>
                  <a:schemeClr val="bg1"/>
                </a:solidFill>
              </a:rPr>
              <a:t>Approval</a:t>
            </a:r>
            <a:r>
              <a:rPr lang="fr-FR" sz="2400" b="1" dirty="0" smtClean="0">
                <a:solidFill>
                  <a:schemeClr val="bg1"/>
                </a:solidFill>
              </a:rPr>
              <a:t> of the </a:t>
            </a:r>
            <a:r>
              <a:rPr lang="fr-FR" sz="2400" b="1" dirty="0" err="1" smtClean="0">
                <a:solidFill>
                  <a:schemeClr val="bg1"/>
                </a:solidFill>
              </a:rPr>
              <a:t>DoW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Dec</a:t>
            </a:r>
            <a:r>
              <a:rPr lang="fr-FR" sz="2400" b="1" dirty="0" smtClean="0">
                <a:solidFill>
                  <a:schemeClr val="bg1"/>
                </a:solidFill>
              </a:rPr>
              <a:t>. 8, 2010: Grant Agreement </a:t>
            </a:r>
            <a:r>
              <a:rPr lang="fr-FR" sz="2400" b="1" dirty="0" err="1" smtClean="0">
                <a:solidFill>
                  <a:schemeClr val="bg1"/>
                </a:solidFill>
              </a:rPr>
              <a:t>signed</a:t>
            </a:r>
            <a:r>
              <a:rPr lang="fr-FR" sz="2400" b="1" dirty="0" smtClean="0">
                <a:solidFill>
                  <a:schemeClr val="bg1"/>
                </a:solidFill>
              </a:rPr>
              <a:t>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Dec</a:t>
            </a:r>
            <a:r>
              <a:rPr lang="fr-FR" sz="2400" b="1" dirty="0" smtClean="0">
                <a:solidFill>
                  <a:schemeClr val="bg1"/>
                </a:solidFill>
              </a:rPr>
              <a:t>. 21, 2010: First </a:t>
            </a:r>
            <a:r>
              <a:rPr lang="fr-FR" sz="2400" b="1" dirty="0" err="1" smtClean="0">
                <a:solidFill>
                  <a:schemeClr val="bg1"/>
                </a:solidFill>
              </a:rPr>
              <a:t>prepayment</a:t>
            </a:r>
            <a:r>
              <a:rPr lang="fr-FR" sz="2400" b="1" dirty="0" smtClean="0">
                <a:solidFill>
                  <a:schemeClr val="bg1"/>
                </a:solidFill>
              </a:rPr>
              <a:t> (2 925 k€) sent by the EC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January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</a:rPr>
              <a:t>1, 2011: Official </a:t>
            </a:r>
            <a:r>
              <a:rPr lang="fr-FR" sz="2400" b="1" dirty="0" err="1" smtClean="0">
                <a:solidFill>
                  <a:schemeClr val="bg1"/>
                </a:solidFill>
              </a:rPr>
              <a:t>start</a:t>
            </a:r>
            <a:r>
              <a:rPr lang="fr-FR" sz="2400" b="1" dirty="0" smtClean="0">
                <a:solidFill>
                  <a:schemeClr val="bg1"/>
                </a:solidFill>
              </a:rPr>
              <a:t> date of TIARA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fr-FR" sz="2400" b="1" dirty="0" err="1" smtClean="0">
                <a:solidFill>
                  <a:schemeClr val="bg1"/>
                </a:solidFill>
              </a:rPr>
              <a:t>January</a:t>
            </a:r>
            <a:r>
              <a:rPr lang="fr-FR" sz="2400" b="1" dirty="0" smtClean="0">
                <a:solidFill>
                  <a:schemeClr val="bg1"/>
                </a:solidFill>
              </a:rPr>
              <a:t> 25: Grant Agreement </a:t>
            </a:r>
            <a:r>
              <a:rPr lang="fr-FR" sz="2400" b="1" dirty="0" err="1" smtClean="0">
                <a:solidFill>
                  <a:schemeClr val="bg1"/>
                </a:solidFill>
              </a:rPr>
              <a:t>signed</a:t>
            </a:r>
            <a:r>
              <a:rPr lang="fr-FR" sz="2400" b="1" dirty="0" smtClean="0">
                <a:solidFill>
                  <a:schemeClr val="bg1"/>
                </a:solidFill>
              </a:rPr>
              <a:t> by all </a:t>
            </a:r>
            <a:r>
              <a:rPr lang="fr-FR" sz="2400" b="1" dirty="0" err="1" smtClean="0">
                <a:solidFill>
                  <a:schemeClr val="bg1"/>
                </a:solidFill>
              </a:rPr>
              <a:t>Beneficiaries</a:t>
            </a:r>
            <a:endParaRPr lang="fr-FR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83500" y="5776793"/>
            <a:ext cx="8460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Hiring</a:t>
            </a:r>
            <a:r>
              <a:rPr lang="fr-FR" sz="2400" b="1" dirty="0" smtClean="0">
                <a:solidFill>
                  <a:schemeClr val="bg1"/>
                </a:solidFill>
              </a:rPr>
              <a:t> of Project </a:t>
            </a:r>
            <a:r>
              <a:rPr lang="fr-FR" sz="2400" b="1" dirty="0" err="1" smtClean="0">
                <a:solidFill>
                  <a:schemeClr val="bg1"/>
                </a:solidFill>
              </a:rPr>
              <a:t>Coordinator</a:t>
            </a:r>
            <a:r>
              <a:rPr lang="fr-FR" sz="2400" b="1" dirty="0" smtClean="0">
                <a:solidFill>
                  <a:schemeClr val="bg1"/>
                </a:solidFill>
              </a:rPr>
              <a:t> Assistant </a:t>
            </a:r>
            <a:r>
              <a:rPr lang="fr-FR" sz="2400" b="1" dirty="0" err="1" smtClean="0">
                <a:solidFill>
                  <a:schemeClr val="bg1"/>
                </a:solidFill>
              </a:rPr>
              <a:t>at</a:t>
            </a:r>
            <a:r>
              <a:rPr lang="fr-FR" sz="2400" b="1" dirty="0" smtClean="0">
                <a:solidFill>
                  <a:schemeClr val="bg1"/>
                </a:solidFill>
              </a:rPr>
              <a:t> CEA : </a:t>
            </a:r>
          </a:p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Celine</a:t>
            </a:r>
            <a:r>
              <a:rPr lang="fr-FR" sz="2400" b="1" dirty="0" smtClean="0">
                <a:solidFill>
                  <a:schemeClr val="bg1"/>
                </a:solidFill>
              </a:rPr>
              <a:t> Tanguy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150"/>
            <a:ext cx="735234" cy="48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142830"/>
            <a:ext cx="5109092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Period Deliverables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78360"/>
              </p:ext>
            </p:extLst>
          </p:nvPr>
        </p:nvGraphicFramePr>
        <p:xfrm>
          <a:off x="703549" y="1123234"/>
          <a:ext cx="7772398" cy="5028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245"/>
                <a:gridCol w="733245"/>
                <a:gridCol w="733245"/>
                <a:gridCol w="4106173"/>
                <a:gridCol w="733245"/>
                <a:gridCol w="733245"/>
              </a:tblGrid>
              <a:tr h="35745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 err="1">
                          <a:effectLst/>
                        </a:rPr>
                        <a:t>Num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sng" strike="noStrike">
                          <a:effectLst/>
                          <a:hlinkClick r:id="rId2" action="ppaction://hlinkfile"/>
                        </a:rPr>
                        <a:t>Nat[1]</a:t>
                      </a:r>
                      <a:endParaRPr lang="fr-FR" sz="1400" b="1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Short name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Description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month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 anchor="b"/>
                </a:tc>
              </a:tr>
              <a:tr h="210808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OWSF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Overall Web Site Frame ready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CAP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Consortium Agreement between participants ready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65801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D1.3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CCE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</a:rPr>
                        <a:t>Contract of the Consortium with the EC signed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D1.4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OKM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Organization of the Kickoff meeting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D1.5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IWSF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Internal Web Site Frame Ready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33179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D4.1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KIR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400" b="1" u="none" strike="noStrike" dirty="0">
                          <a:effectLst/>
                        </a:rPr>
                        <a:t>General Report on Key Accelerator Research Areas and Key R&amp;D Issues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33179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D6.1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D_SLS_NOW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Report on existing hardware limitations and needed upgrades.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19974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D5.1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ETR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Education and Training  Survey Report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PU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56636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D2.1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>
                          <a:effectLst/>
                        </a:rPr>
                        <a:t>MoA-GI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</a:rPr>
                        <a:t>Memorandum of Agreement on General Issues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>
                          <a:effectLst/>
                        </a:rPr>
                        <a:t>12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CO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 anchor="b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D3.1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ISR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u="none" strike="noStrike" dirty="0">
                          <a:effectLst/>
                        </a:rPr>
                        <a:t>Infrastructure Survey Report.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effectLst/>
                        </a:rPr>
                        <a:t>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u="none" strike="noStrike" dirty="0">
                          <a:effectLst/>
                        </a:rPr>
                        <a:t>PU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166" marR="9166" marT="9166" marB="0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Education and Training resources Database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</a:t>
                      </a:r>
                    </a:p>
                  </a:txBody>
                  <a:tcPr marL="9525" marR="9525" marT="9525" marB="0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D7.1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RFSysV-Spec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Report on the design and specification of ICTF RF power distribution system for MICE Step V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</a:t>
                      </a:r>
                    </a:p>
                  </a:txBody>
                  <a:tcPr marL="9525" marR="9525" marT="9525" marB="0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D3.2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IWD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Infrastructure Web-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based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Database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</a:t>
                      </a:r>
                    </a:p>
                  </a:txBody>
                  <a:tcPr marL="9525" marR="9525" marT="9525" marB="0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D1.6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TTR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Midterm Report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</a:t>
                      </a:r>
                    </a:p>
                  </a:txBody>
                  <a:tcPr marL="9525" marR="9525" marT="9525" marB="0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D2.3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Report on Collaboration with Other Bodies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</a:t>
                      </a:r>
                    </a:p>
                  </a:txBody>
                  <a:tcPr marL="9525" marR="9525" marT="9525" marB="0" anchor="b"/>
                </a:tc>
              </a:tr>
              <a:tr h="27496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D6.2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D_SPEC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Specifications ready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8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534" y="1556792"/>
            <a:ext cx="388854" cy="2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Documents and Settings\aleksan\Local Settings\Temporary Internet Files\Content.IE5\WVVR9Q2T\MM90018558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27" y="1812923"/>
            <a:ext cx="392756" cy="2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467544" y="6177498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dirty="0" smtClean="0">
                <a:solidFill>
                  <a:schemeClr val="bg1"/>
                </a:solidFill>
              </a:rPr>
              <a:t>D1.2: CA </a:t>
            </a:r>
            <a:r>
              <a:rPr lang="fr-FR" b="1" dirty="0" err="1" smtClean="0">
                <a:solidFill>
                  <a:schemeClr val="bg1"/>
                </a:solidFill>
              </a:rPr>
              <a:t>is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written</a:t>
            </a:r>
            <a:r>
              <a:rPr lang="fr-FR" b="1" dirty="0" smtClean="0">
                <a:solidFill>
                  <a:schemeClr val="bg1"/>
                </a:solidFill>
              </a:rPr>
              <a:t>, final version </a:t>
            </a:r>
            <a:r>
              <a:rPr lang="fr-FR" b="1" dirty="0" err="1" smtClean="0">
                <a:solidFill>
                  <a:schemeClr val="bg1"/>
                </a:solidFill>
              </a:rPr>
              <a:t>awaiting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approval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from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beneficiaries</a:t>
            </a:r>
            <a:endParaRPr lang="fr-FR" b="1" dirty="0" smtClean="0">
              <a:solidFill>
                <a:schemeClr val="bg1"/>
              </a:solidFill>
            </a:endParaRP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D1.5: </a:t>
            </a:r>
            <a:r>
              <a:rPr lang="fr-FR" b="1" dirty="0" err="1" smtClean="0">
                <a:solidFill>
                  <a:schemeClr val="bg1"/>
                </a:solidFill>
              </a:rPr>
              <a:t>being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done</a:t>
            </a:r>
            <a:r>
              <a:rPr lang="fr-FR" b="1" dirty="0" smtClean="0">
                <a:solidFill>
                  <a:schemeClr val="bg1"/>
                </a:solidFill>
              </a:rPr>
              <a:t> (</a:t>
            </a:r>
            <a:r>
              <a:rPr lang="fr-FR" b="1" dirty="0" err="1" smtClean="0">
                <a:solidFill>
                  <a:schemeClr val="bg1"/>
                </a:solidFill>
              </a:rPr>
              <a:t>see</a:t>
            </a:r>
            <a:r>
              <a:rPr lang="fr-FR" b="1" dirty="0" smtClean="0">
                <a:solidFill>
                  <a:schemeClr val="bg1"/>
                </a:solidFill>
              </a:rPr>
              <a:t> C. Tanguy talk </a:t>
            </a:r>
            <a:r>
              <a:rPr lang="fr-FR" b="1" dirty="0" err="1" smtClean="0">
                <a:solidFill>
                  <a:schemeClr val="bg1"/>
                </a:solidFill>
              </a:rPr>
              <a:t>at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plenary</a:t>
            </a:r>
            <a:r>
              <a:rPr lang="fr-FR" b="1" dirty="0" smtClean="0">
                <a:solidFill>
                  <a:schemeClr val="bg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062022"/>
            <a:ext cx="388854" cy="2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aleksan\Local Settings\Temporary Internet Files\Content.IE5\8J9IUFCP\MC90043471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278046"/>
            <a:ext cx="388854" cy="2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Documents and Settings\aleksan\Local Settings\Temporary Internet Files\Content.IE5\WVVR9Q2T\MM900185588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511972"/>
            <a:ext cx="392756" cy="2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168048" y="33291"/>
            <a:ext cx="4196983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 follow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47564" y="1160748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Documentation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35596" y="1592796"/>
            <a:ext cx="7482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  <a:hlinkClick r:id="rId2"/>
              </a:rPr>
              <a:t>TIARA documentation </a:t>
            </a:r>
            <a:r>
              <a:rPr lang="fr-FR" b="1" u="sng" dirty="0" err="1" smtClean="0">
                <a:solidFill>
                  <a:schemeClr val="bg1"/>
                </a:solidFill>
                <a:hlinkClick r:id="rId2"/>
              </a:rPr>
              <a:t>database</a:t>
            </a:r>
            <a:r>
              <a:rPr lang="fr-FR" b="1" u="sng" dirty="0" smtClean="0">
                <a:solidFill>
                  <a:schemeClr val="bg1"/>
                </a:solidFill>
                <a:hlinkClick r:id="rId2"/>
              </a:rPr>
              <a:t> for all types of TIARA documents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smtClean="0">
                <a:solidFill>
                  <a:schemeClr val="bg1"/>
                </a:solidFill>
              </a:rPr>
              <a:t>Publications, Reports, Notes, </a:t>
            </a:r>
            <a:r>
              <a:rPr lang="fr-FR" b="1" dirty="0" err="1">
                <a:solidFill>
                  <a:schemeClr val="bg1"/>
                </a:solidFill>
              </a:rPr>
              <a:t>C</a:t>
            </a:r>
            <a:r>
              <a:rPr lang="fr-FR" b="1" dirty="0" err="1" smtClean="0">
                <a:solidFill>
                  <a:schemeClr val="bg1"/>
                </a:solidFill>
              </a:rPr>
              <a:t>onference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papers</a:t>
            </a:r>
            <a:r>
              <a:rPr lang="fr-FR" b="1" dirty="0" smtClean="0">
                <a:solidFill>
                  <a:schemeClr val="bg1"/>
                </a:solidFill>
              </a:rPr>
              <a:t>, </a:t>
            </a:r>
            <a:r>
              <a:rPr lang="fr-FR" b="1" dirty="0" err="1" smtClean="0">
                <a:solidFill>
                  <a:schemeClr val="bg1"/>
                </a:solidFill>
              </a:rPr>
              <a:t>Thesis</a:t>
            </a:r>
            <a:r>
              <a:rPr lang="fr-FR" b="1" dirty="0" smtClean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5595" y="2636912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u="sng" dirty="0" smtClean="0">
                <a:solidFill>
                  <a:schemeClr val="bg1"/>
                </a:solidFill>
              </a:rPr>
              <a:t>TIARA Progress </a:t>
            </a:r>
            <a:r>
              <a:rPr lang="fr-FR" b="1" u="sng" dirty="0" err="1" smtClean="0">
                <a:solidFill>
                  <a:schemeClr val="bg1"/>
                </a:solidFill>
              </a:rPr>
              <a:t>indicator</a:t>
            </a:r>
            <a:endParaRPr lang="fr-FR" b="1" u="sng" dirty="0" smtClean="0">
              <a:solidFill>
                <a:schemeClr val="bg1"/>
              </a:solidFill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fr-FR" b="1" dirty="0" err="1" smtClean="0">
                <a:solidFill>
                  <a:schemeClr val="bg1"/>
                </a:solidFill>
              </a:rPr>
              <a:t>Milestones</a:t>
            </a:r>
            <a:r>
              <a:rPr lang="fr-FR" b="1" dirty="0" smtClean="0">
                <a:solidFill>
                  <a:schemeClr val="bg1"/>
                </a:solidFill>
              </a:rPr>
              <a:t>/</a:t>
            </a:r>
            <a:r>
              <a:rPr lang="fr-FR" b="1" dirty="0" err="1" smtClean="0">
                <a:solidFill>
                  <a:schemeClr val="bg1"/>
                </a:solidFill>
              </a:rPr>
              <a:t>deliverables</a:t>
            </a:r>
            <a:r>
              <a:rPr lang="fr-FR" b="1" dirty="0" smtClean="0">
                <a:solidFill>
                  <a:schemeClr val="bg1"/>
                </a:solidFill>
              </a:rPr>
              <a:t> tables 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923580"/>
              </p:ext>
            </p:extLst>
          </p:nvPr>
        </p:nvGraphicFramePr>
        <p:xfrm>
          <a:off x="935595" y="3416806"/>
          <a:ext cx="7315201" cy="3434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hlinkClick r:id="rId4"/>
          </p:cNvPr>
          <p:cNvSpPr/>
          <p:nvPr/>
        </p:nvSpPr>
        <p:spPr bwMode="auto">
          <a:xfrm>
            <a:off x="935595" y="3344798"/>
            <a:ext cx="7344817" cy="35132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7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2097" y="142830"/>
            <a:ext cx="1595309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98030"/>
              </p:ext>
            </p:extLst>
          </p:nvPr>
        </p:nvGraphicFramePr>
        <p:xfrm>
          <a:off x="4642" y="1127760"/>
          <a:ext cx="612343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68"/>
                <a:gridCol w="811727"/>
                <a:gridCol w="593184"/>
                <a:gridCol w="905387"/>
                <a:gridCol w="912825"/>
                <a:gridCol w="993888"/>
                <a:gridCol w="876151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Initial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dirty="0" err="1" smtClean="0"/>
                        <a:t>Proposal</a:t>
                      </a:r>
                      <a:r>
                        <a:rPr lang="fr-FR" b="1" dirty="0" smtClean="0"/>
                        <a:t>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630.5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695.3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CERN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713.8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1164.7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CNRS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299.5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383.3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CIEMAT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166.3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198.7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DESY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138.0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146.0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GSI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164.1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103.2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INFN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540.7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809.8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PSI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1355.3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544.0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811.3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STFC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414.4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676.2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UPPS.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291.3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136.0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IPJ-PAN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0" i="1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133.4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114.6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TOTAL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1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5239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20111"/>
              </p:ext>
            </p:extLst>
          </p:nvPr>
        </p:nvGraphicFramePr>
        <p:xfrm>
          <a:off x="6239474" y="1127760"/>
          <a:ext cx="278286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825"/>
                <a:gridCol w="993888"/>
                <a:gridCol w="87615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WP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326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663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1 674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841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504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458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1 063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1 106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349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WP9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952150" y="33291"/>
            <a:ext cx="462876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EC Money Transfer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9634"/>
              </p:ext>
            </p:extLst>
          </p:nvPr>
        </p:nvGraphicFramePr>
        <p:xfrm>
          <a:off x="179512" y="1715681"/>
          <a:ext cx="882098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476164"/>
                <a:gridCol w="1188132"/>
                <a:gridCol w="2232248"/>
                <a:gridCol w="27003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TIARA final</a:t>
                      </a:r>
                      <a:r>
                        <a:rPr lang="fr-FR" b="1" baseline="0" dirty="0" smtClean="0"/>
                        <a:t> budget </a:t>
                      </a:r>
                      <a:r>
                        <a:rPr lang="fr-FR" b="1" baseline="0" dirty="0" err="1" smtClean="0"/>
                        <a:t>after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negociation</a:t>
                      </a:r>
                      <a:r>
                        <a:rPr lang="fr-FR" b="1" baseline="0" dirty="0" smtClean="0"/>
                        <a:t> </a:t>
                      </a:r>
                      <a:r>
                        <a:rPr lang="fr-FR" b="1" baseline="0" dirty="0" err="1" smtClean="0"/>
                        <a:t>with</a:t>
                      </a:r>
                      <a:r>
                        <a:rPr lang="fr-FR" b="1" baseline="0" dirty="0" smtClean="0"/>
                        <a:t> EC (k€)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/>
                </a:tc>
              </a:tr>
              <a:tr h="212849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First </a:t>
                      </a:r>
                      <a:r>
                        <a:rPr lang="fr-FR" dirty="0" err="1" smtClean="0"/>
                        <a:t>transfer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done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nd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transfer</a:t>
                      </a:r>
                      <a:r>
                        <a:rPr lang="fr-FR" dirty="0" smtClean="0"/>
                        <a:t> (</a:t>
                      </a:r>
                      <a:r>
                        <a:rPr lang="fr-FR" dirty="0" err="1" smtClean="0"/>
                        <a:t>Beg</a:t>
                      </a:r>
                      <a:r>
                        <a:rPr lang="fr-FR" dirty="0" smtClean="0"/>
                        <a:t>. 2012)</a:t>
                      </a:r>
                      <a:endParaRPr lang="fr-FR" dirty="0"/>
                    </a:p>
                  </a:txBody>
                  <a:tcPr/>
                </a:tc>
              </a:tr>
              <a:tr h="207129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1325.8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630.5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236 437,50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236 437,50</a:t>
                      </a:r>
                    </a:p>
                  </a:txBody>
                  <a:tcPr marL="9525" marR="9525" marT="9525" marB="0" anchor="ctr"/>
                </a:tc>
              </a:tr>
              <a:tr h="201409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1878.5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713.8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267 675,00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267 675,00</a:t>
                      </a:r>
                    </a:p>
                  </a:txBody>
                  <a:tcPr marL="9525" marR="9525" marT="9525" marB="0" anchor="ctr"/>
                </a:tc>
              </a:tr>
              <a:tr h="195689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682.8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299.5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112 297,50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112 297,50</a:t>
                      </a:r>
                    </a:p>
                  </a:txBody>
                  <a:tcPr marL="9525" marR="9525" marT="9525" marB="0" anchor="ctr"/>
                </a:tc>
              </a:tr>
              <a:tr h="153965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365.0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166.3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62 347,50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62 347,50</a:t>
                      </a:r>
                    </a:p>
                  </a:txBody>
                  <a:tcPr marL="9525" marR="9525" marT="9525" marB="0" anchor="ctr"/>
                </a:tc>
              </a:tr>
              <a:tr h="184249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284.0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138.0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51 738,75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51 738,75</a:t>
                      </a:r>
                    </a:p>
                  </a:txBody>
                  <a:tcPr marL="9525" marR="9525" marT="9525" marB="0" anchor="ctr"/>
                </a:tc>
              </a:tr>
              <a:tr h="286541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267.3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164.1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61 552,50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61 552,50</a:t>
                      </a:r>
                    </a:p>
                  </a:txBody>
                  <a:tcPr marL="9525" marR="9525" marT="9525" marB="0" anchor="ctr"/>
                </a:tc>
              </a:tr>
              <a:tr h="280821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1350.5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540.7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202 773,75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202 773,75</a:t>
                      </a:r>
                    </a:p>
                  </a:txBody>
                  <a:tcPr marL="9525" marR="9525" marT="9525" marB="0" anchor="ctr"/>
                </a:tc>
              </a:tr>
              <a:tr h="275101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1355.3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544.0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203 985,00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203 985,00</a:t>
                      </a:r>
                    </a:p>
                  </a:txBody>
                  <a:tcPr marL="9525" marR="9525" marT="9525" marB="0" anchor="ctr"/>
                </a:tc>
              </a:tr>
              <a:tr h="197373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1090.6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414.4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155 418,75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155 418,75</a:t>
                      </a:r>
                    </a:p>
                  </a:txBody>
                  <a:tcPr marL="9525" marR="9525" marT="9525" marB="0" anchor="ctr"/>
                </a:tc>
              </a:tr>
              <a:tr h="191653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291.3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155.3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58 233,75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58 233,75</a:t>
                      </a:r>
                    </a:p>
                  </a:txBody>
                  <a:tcPr marL="9525" marR="9525" marT="9525" marB="0" anchor="ctr"/>
                </a:tc>
              </a:tr>
              <a:tr h="185933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248.0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133.4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50 040,00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50 040,00</a:t>
                      </a:r>
                    </a:p>
                  </a:txBody>
                  <a:tcPr marL="9525" marR="9525" marT="9525" marB="0" anchor="ctr"/>
                </a:tc>
              </a:tr>
              <a:tr h="180213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1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  <a:endParaRPr lang="fr-FR" sz="1800" b="1" i="1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1 462 500,00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1 462 500,00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934" y="1160748"/>
            <a:ext cx="612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  <a:latin typeface="Britannic Bold" pitchFamily="34" charset="0"/>
              </a:rPr>
              <a:t>First EC </a:t>
            </a:r>
            <a:r>
              <a:rPr lang="fr-FR" sz="2400" dirty="0" err="1" smtClean="0">
                <a:solidFill>
                  <a:schemeClr val="bg1"/>
                </a:solidFill>
                <a:latin typeface="Britannic Bold" pitchFamily="34" charset="0"/>
              </a:rPr>
              <a:t>prepayment</a:t>
            </a:r>
            <a:r>
              <a:rPr lang="fr-FR" sz="2400" dirty="0" smtClean="0">
                <a:solidFill>
                  <a:schemeClr val="bg1"/>
                </a:solidFill>
                <a:latin typeface="Britannic Bold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Britannic Bold" pitchFamily="34" charset="0"/>
              </a:rPr>
              <a:t>received</a:t>
            </a:r>
            <a:r>
              <a:rPr lang="fr-FR" sz="2400" dirty="0" smtClean="0">
                <a:solidFill>
                  <a:schemeClr val="bg1"/>
                </a:solidFill>
                <a:latin typeface="Britannic Bold" pitchFamily="34" charset="0"/>
              </a:rPr>
              <a:t>: 2 925 000 €</a:t>
            </a:r>
            <a:endParaRPr lang="fr-FR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25350</TotalTime>
  <Words>1232</Words>
  <Application>Microsoft Office PowerPoint</Application>
  <PresentationFormat>Affichage à l'écran (4:3)</PresentationFormat>
  <Paragraphs>433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CEA/DSM/DAPNIA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1175</cp:revision>
  <dcterms:created xsi:type="dcterms:W3CDTF">2002-09-23T10:15:47Z</dcterms:created>
  <dcterms:modified xsi:type="dcterms:W3CDTF">2011-02-23T06:21:11Z</dcterms:modified>
</cp:coreProperties>
</file>