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9.xml" ContentType="application/vnd.openxmlformats-officedocument.drawingml.chart+xml"/>
  <Override PartName="/ppt/theme/themeOverride2.xml" ContentType="application/vnd.openxmlformats-officedocument.themeOverride+xml"/>
  <Override PartName="/ppt/charts/chart10.xml" ContentType="application/vnd.openxmlformats-officedocument.drawingml.chart+xml"/>
  <Override PartName="/ppt/theme/themeOverride3.xml" ContentType="application/vnd.openxmlformats-officedocument.themeOverride+xml"/>
  <Override PartName="/ppt/charts/chart11.xml" ContentType="application/vnd.openxmlformats-officedocument.drawingml.chart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charts/chart12.xml" ContentType="application/vnd.openxmlformats-officedocument.drawingml.chart+xml"/>
  <Override PartName="/ppt/theme/themeOverride5.xml" ContentType="application/vnd.openxmlformats-officedocument.themeOverride+xml"/>
  <Override PartName="/ppt/charts/chart13.xml" ContentType="application/vnd.openxmlformats-officedocument.drawingml.chart+xml"/>
  <Override PartName="/ppt/theme/themeOverride6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925" r:id="rId3"/>
  </p:sldMasterIdLst>
  <p:notesMasterIdLst>
    <p:notesMasterId r:id="rId51"/>
  </p:notesMasterIdLst>
  <p:handoutMasterIdLst>
    <p:handoutMasterId r:id="rId52"/>
  </p:handoutMasterIdLst>
  <p:sldIdLst>
    <p:sldId id="366" r:id="rId4"/>
    <p:sldId id="449" r:id="rId5"/>
    <p:sldId id="421" r:id="rId6"/>
    <p:sldId id="369" r:id="rId7"/>
    <p:sldId id="391" r:id="rId8"/>
    <p:sldId id="427" r:id="rId9"/>
    <p:sldId id="392" r:id="rId10"/>
    <p:sldId id="439" r:id="rId11"/>
    <p:sldId id="426" r:id="rId12"/>
    <p:sldId id="432" r:id="rId13"/>
    <p:sldId id="438" r:id="rId14"/>
    <p:sldId id="428" r:id="rId15"/>
    <p:sldId id="433" r:id="rId16"/>
    <p:sldId id="445" r:id="rId17"/>
    <p:sldId id="447" r:id="rId18"/>
    <p:sldId id="444" r:id="rId19"/>
    <p:sldId id="431" r:id="rId20"/>
    <p:sldId id="436" r:id="rId21"/>
    <p:sldId id="462" r:id="rId22"/>
    <p:sldId id="461" r:id="rId23"/>
    <p:sldId id="474" r:id="rId24"/>
    <p:sldId id="458" r:id="rId25"/>
    <p:sldId id="464" r:id="rId26"/>
    <p:sldId id="465" r:id="rId27"/>
    <p:sldId id="459" r:id="rId28"/>
    <p:sldId id="463" r:id="rId29"/>
    <p:sldId id="454" r:id="rId30"/>
    <p:sldId id="451" r:id="rId31"/>
    <p:sldId id="417" r:id="rId32"/>
    <p:sldId id="455" r:id="rId33"/>
    <p:sldId id="456" r:id="rId34"/>
    <p:sldId id="460" r:id="rId35"/>
    <p:sldId id="468" r:id="rId36"/>
    <p:sldId id="469" r:id="rId37"/>
    <p:sldId id="437" r:id="rId38"/>
    <p:sldId id="441" r:id="rId39"/>
    <p:sldId id="440" r:id="rId40"/>
    <p:sldId id="443" r:id="rId41"/>
    <p:sldId id="448" r:id="rId42"/>
    <p:sldId id="466" r:id="rId43"/>
    <p:sldId id="467" r:id="rId44"/>
    <p:sldId id="473" r:id="rId45"/>
    <p:sldId id="472" r:id="rId46"/>
    <p:sldId id="416" r:id="rId47"/>
    <p:sldId id="400" r:id="rId48"/>
    <p:sldId id="470" r:id="rId49"/>
    <p:sldId id="435" r:id="rId50"/>
  </p:sldIdLst>
  <p:sldSz cx="9144000" cy="6858000" type="screen4x3"/>
  <p:notesSz cx="6781800" cy="99187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9933"/>
    <a:srgbClr val="57C7FF"/>
    <a:srgbClr val="CC0066"/>
    <a:srgbClr val="0081C2"/>
    <a:srgbClr val="EE70EE"/>
    <a:srgbClr val="CC6600"/>
    <a:srgbClr val="E7837B"/>
    <a:srgbClr val="ED7C43"/>
    <a:srgbClr val="00A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20" autoAdjust="0"/>
    <p:restoredTop sz="94615" autoAdjust="0"/>
  </p:normalViewPr>
  <p:slideViewPr>
    <p:cSldViewPr>
      <p:cViewPr varScale="1">
        <p:scale>
          <a:sx n="102" d="100"/>
          <a:sy n="102" d="100"/>
        </p:scale>
        <p:origin x="-10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34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TEMP\TIARA\TIARA%20talks\conference\ASC-2012\fermion%20mass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euille_de_calcul_Microsoft_Excel2.xlsx"/><Relationship Id="rId1" Type="http://schemas.openxmlformats.org/officeDocument/2006/relationships/themeOverride" Target="../theme/themeOverride3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file:///D:\TEMP\TIARA\TIARA%20talks\conference\ASC-2012\accelerator-Hadron_v2.xlsx" TargetMode="External"/><Relationship Id="rId1" Type="http://schemas.openxmlformats.org/officeDocument/2006/relationships/themeOverride" Target="../theme/themeOverride4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euille_de_calcul_Microsoft_Excel3.xlsx"/><Relationship Id="rId1" Type="http://schemas.openxmlformats.org/officeDocument/2006/relationships/themeOverride" Target="../theme/themeOverride5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euille_de_calcul_Microsoft_Excel4.xlsx"/><Relationship Id="rId1" Type="http://schemas.openxmlformats.org/officeDocument/2006/relationships/themeOverride" Target="../theme/themeOverride6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EMP\TIARA\TIARA%20talks\conference\ASC-2012\accelerator-Hadron_v2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TEMP\TIARA\TIARA%20talks\conference\ASC-2012\accelerator-Hadron_v2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TEMP\TIARA\TIARA%20talks\conference\ASC-2012\accelerator-Hadron_v2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D:\TEMP\TIARA\TIARA%20talks\conference\ASC-2012\accelerator-Hadron_v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EMP\TIARA\TIARA%20talks\conference\ASC-2012\accelerator-Hadron_v2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EMP\TIARA\TIARA%20talks\conference\ASC-2012\SRF%20Accelerators_v1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EMP\TIARA\TIARA%20talks\conference\ASC-2012\accelerator-Hadron_v2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euille_de_calcul_Microsoft_Excel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Feuil1!$A$3</c:f>
              <c:strCache>
                <c:ptCount val="1"/>
                <c:pt idx="0">
                  <c:v>Lepton (Neutrino)</c:v>
                </c:pt>
              </c:strCache>
            </c:strRef>
          </c:tx>
          <c:spPr>
            <a:ln w="28575">
              <a:noFill/>
            </a:ln>
          </c:spPr>
          <c:xVal>
            <c:strRef>
              <c:f>Feuil1!$B$2:$D$2</c:f>
              <c:strCache>
                <c:ptCount val="3"/>
                <c:pt idx="0">
                  <c:v>Family 1</c:v>
                </c:pt>
                <c:pt idx="1">
                  <c:v>Family 2</c:v>
                </c:pt>
                <c:pt idx="2">
                  <c:v>Family 3</c:v>
                </c:pt>
              </c:strCache>
            </c:strRef>
          </c:xVal>
          <c:yVal>
            <c:numRef>
              <c:f>Feuil1!$B$3:$D$3</c:f>
              <c:numCache>
                <c:formatCode>0.00E+00</c:formatCode>
                <c:ptCount val="3"/>
                <c:pt idx="0">
                  <c:v>2.4494897427832468E-3</c:v>
                </c:pt>
                <c:pt idx="1">
                  <c:v>9.0000000000000184E-3</c:v>
                </c:pt>
                <c:pt idx="2">
                  <c:v>4.9000000000000002E-2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Feuil1!$A$4</c:f>
              <c:strCache>
                <c:ptCount val="1"/>
                <c:pt idx="0">
                  <c:v>Lepton (charged)</c:v>
                </c:pt>
              </c:strCache>
            </c:strRef>
          </c:tx>
          <c:spPr>
            <a:ln w="28575">
              <a:noFill/>
            </a:ln>
          </c:spPr>
          <c:xVal>
            <c:strRef>
              <c:f>Feuil1!$B$2:$D$2</c:f>
              <c:strCache>
                <c:ptCount val="3"/>
                <c:pt idx="0">
                  <c:v>Family 1</c:v>
                </c:pt>
                <c:pt idx="1">
                  <c:v>Family 2</c:v>
                </c:pt>
                <c:pt idx="2">
                  <c:v>Family 3</c:v>
                </c:pt>
              </c:strCache>
            </c:strRef>
          </c:xVal>
          <c:yVal>
            <c:numRef>
              <c:f>Feuil1!$B$4:$D$4</c:f>
              <c:numCache>
                <c:formatCode>0.00E+00</c:formatCode>
                <c:ptCount val="3"/>
                <c:pt idx="0">
                  <c:v>500000</c:v>
                </c:pt>
                <c:pt idx="1">
                  <c:v>100000000</c:v>
                </c:pt>
                <c:pt idx="2">
                  <c:v>1800000000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Feuil1!$A$5</c:f>
              <c:strCache>
                <c:ptCount val="1"/>
                <c:pt idx="0">
                  <c:v>Quark (up)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</c:spPr>
          </c:marker>
          <c:xVal>
            <c:strRef>
              <c:f>Feuil1!$B$2:$D$2</c:f>
              <c:strCache>
                <c:ptCount val="3"/>
                <c:pt idx="0">
                  <c:v>Family 1</c:v>
                </c:pt>
                <c:pt idx="1">
                  <c:v>Family 2</c:v>
                </c:pt>
                <c:pt idx="2">
                  <c:v>Family 3</c:v>
                </c:pt>
              </c:strCache>
            </c:strRef>
          </c:xVal>
          <c:yVal>
            <c:numRef>
              <c:f>Feuil1!$B$5:$D$5</c:f>
              <c:numCache>
                <c:formatCode>0.00E+00</c:formatCode>
                <c:ptCount val="3"/>
                <c:pt idx="0">
                  <c:v>3000000</c:v>
                </c:pt>
                <c:pt idx="1">
                  <c:v>1400000000</c:v>
                </c:pt>
                <c:pt idx="2">
                  <c:v>170000000000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Feuil1!$A$6</c:f>
              <c:strCache>
                <c:ptCount val="1"/>
                <c:pt idx="0">
                  <c:v>Quark (down)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</c:marker>
          <c:xVal>
            <c:strRef>
              <c:f>Feuil1!$B$2:$D$2</c:f>
              <c:strCache>
                <c:ptCount val="3"/>
                <c:pt idx="0">
                  <c:v>Family 1</c:v>
                </c:pt>
                <c:pt idx="1">
                  <c:v>Family 2</c:v>
                </c:pt>
                <c:pt idx="2">
                  <c:v>Family 3</c:v>
                </c:pt>
              </c:strCache>
            </c:strRef>
          </c:xVal>
          <c:yVal>
            <c:numRef>
              <c:f>Feuil1!$B$6:$D$6</c:f>
              <c:numCache>
                <c:formatCode>0.00E+00</c:formatCode>
                <c:ptCount val="3"/>
                <c:pt idx="0">
                  <c:v>4000000</c:v>
                </c:pt>
                <c:pt idx="1">
                  <c:v>125000000</c:v>
                </c:pt>
                <c:pt idx="2">
                  <c:v>5000000000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450240"/>
        <c:axId val="95451776"/>
      </c:scatterChart>
      <c:valAx>
        <c:axId val="95450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95451776"/>
        <c:crosses val="autoZero"/>
        <c:crossBetween val="midCat"/>
      </c:valAx>
      <c:valAx>
        <c:axId val="95451776"/>
        <c:scaling>
          <c:logBase val="10"/>
          <c:orientation val="minMax"/>
        </c:scaling>
        <c:delete val="0"/>
        <c:axPos val="l"/>
        <c:majorGridlines/>
        <c:numFmt formatCode="0.00E+0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95450240"/>
        <c:crosses val="autoZero"/>
        <c:crossBetween val="midCat"/>
      </c:valAx>
    </c:plotArea>
    <c:legend>
      <c:legendPos val="r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3886811023622045"/>
          <c:y val="0"/>
          <c:w val="0.24724300087489065"/>
          <c:h val="2.4018822028153291E-2"/>
        </c:manualLayout>
      </c:layout>
      <c:overlay val="0"/>
    </c:legend>
    <c:plotVisOnly val="1"/>
    <c:dispBlanksAs val="gap"/>
    <c:showDLblsOverMax val="0"/>
  </c:chart>
  <c:spPr>
    <a:solidFill>
      <a:srgbClr val="FFFFCC"/>
    </a:solidFill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US" sz="1600"/>
              <a:t>Global Voltage vs year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1"/>
          <c:order val="0"/>
          <c:marker>
            <c:symbol val="square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Pt>
            <c:idx val="6"/>
            <c:marker>
              <c:spPr>
                <a:noFill/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dPt>
            <c:idx val="7"/>
            <c:marker>
              <c:spPr>
                <a:noFill/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dPt>
            <c:idx val="8"/>
            <c:marker>
              <c:spPr>
                <a:noFill/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dPt>
            <c:idx val="9"/>
            <c:marker>
              <c:spPr>
                <a:noFill/>
                <a:ln w="19050">
                  <a:solidFill>
                    <a:srgbClr val="FF0000"/>
                  </a:solidFill>
                </a:ln>
              </c:spPr>
            </c:marker>
            <c:bubble3D val="0"/>
          </c:dPt>
          <c:dLbls>
            <c:dLbl>
              <c:idx val="0"/>
              <c:layout>
                <c:manualLayout>
                  <c:x val="-7.4999999999999997E-2"/>
                  <c:y val="-6.4814814814814811E-2"/>
                </c:manualLayout>
              </c:layout>
              <c:tx>
                <c:rich>
                  <a:bodyPr/>
                  <a:lstStyle/>
                  <a:p>
                    <a:r>
                      <a:rPr lang="fr-FR" b="1"/>
                      <a:t>TRISTAN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fr-FR" b="1"/>
                      <a:t>HERA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fr-FR" b="1"/>
                      <a:t>LEP200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layout>
                <c:manualLayout>
                  <c:x val="-5.2777777777777778E-2"/>
                  <c:y val="3.240740740740740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FLASH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4"/>
              <c:layout>
                <c:manualLayout>
                  <c:x val="-5.8333333333333334E-2"/>
                  <c:y val="-5.555555555555555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SNS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5"/>
              <c:layout>
                <c:manualLayout>
                  <c:x val="-3.3333333333333333E-2"/>
                  <c:y val="-6.944444444444444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LHC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6"/>
              <c:layout>
                <c:manualLayout>
                  <c:x val="-5.2777777777777778E-2"/>
                  <c:y val="5.092592592592592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E-XFEL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7"/>
              <c:layout>
                <c:manualLayout>
                  <c:x val="-5.2777777777777882E-2"/>
                  <c:y val="-5.092592592592588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ESS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8"/>
              <c:layout>
                <c:manualLayout>
                  <c:x val="-5.5555555555556572E-3"/>
                  <c:y val="3.7037037037037035E-2"/>
                </c:manualLayout>
              </c:layout>
              <c:tx>
                <c:rich>
                  <a:bodyPr/>
                  <a:lstStyle/>
                  <a:p>
                    <a:r>
                      <a:rPr lang="fr-FR"/>
                      <a:t>TLEP350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b="1"/>
                      <a:t>ILC250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Feuil2!$F$2:$F$11</c:f>
              <c:numCache>
                <c:formatCode>General</c:formatCode>
                <c:ptCount val="10"/>
                <c:pt idx="0">
                  <c:v>1987</c:v>
                </c:pt>
                <c:pt idx="1">
                  <c:v>1992</c:v>
                </c:pt>
                <c:pt idx="2">
                  <c:v>1995</c:v>
                </c:pt>
                <c:pt idx="3">
                  <c:v>2004</c:v>
                </c:pt>
                <c:pt idx="4">
                  <c:v>2006</c:v>
                </c:pt>
                <c:pt idx="5">
                  <c:v>2009</c:v>
                </c:pt>
                <c:pt idx="6">
                  <c:v>2017</c:v>
                </c:pt>
                <c:pt idx="7">
                  <c:v>2019</c:v>
                </c:pt>
                <c:pt idx="8">
                  <c:v>2025</c:v>
                </c:pt>
                <c:pt idx="9">
                  <c:v>2026</c:v>
                </c:pt>
              </c:numCache>
            </c:numRef>
          </c:xVal>
          <c:yVal>
            <c:numRef>
              <c:f>Feuil2!$J$2:$J$11</c:f>
              <c:numCache>
                <c:formatCode>0</c:formatCode>
                <c:ptCount val="10"/>
                <c:pt idx="0" formatCode="General">
                  <c:v>217</c:v>
                </c:pt>
                <c:pt idx="1">
                  <c:v>293.8</c:v>
                </c:pt>
                <c:pt idx="2">
                  <c:v>3893.8</c:v>
                </c:pt>
                <c:pt idx="3">
                  <c:v>5093.8</c:v>
                </c:pt>
                <c:pt idx="4">
                  <c:v>6093.8</c:v>
                </c:pt>
                <c:pt idx="5">
                  <c:v>6237.8</c:v>
                </c:pt>
                <c:pt idx="6">
                  <c:v>23737.8</c:v>
                </c:pt>
                <c:pt idx="7">
                  <c:v>26237.8</c:v>
                </c:pt>
                <c:pt idx="8">
                  <c:v>38237.800000000003</c:v>
                </c:pt>
                <c:pt idx="9">
                  <c:v>288237.8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652224"/>
        <c:axId val="193654144"/>
      </c:scatterChart>
      <c:valAx>
        <c:axId val="1936522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Year of commissionning</a:t>
                </a:r>
              </a:p>
            </c:rich>
          </c:tx>
          <c:layout>
            <c:manualLayout>
              <c:xMode val="edge"/>
              <c:yMode val="edge"/>
              <c:x val="0.43341251093613303"/>
              <c:y val="0.914675925925925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200"/>
            </a:pPr>
            <a:endParaRPr lang="fr-FR"/>
          </a:p>
        </c:txPr>
        <c:crossAx val="193654144"/>
        <c:crosses val="autoZero"/>
        <c:crossBetween val="midCat"/>
      </c:valAx>
      <c:valAx>
        <c:axId val="193654144"/>
        <c:scaling>
          <c:logBase val="10"/>
          <c:orientation val="minMax"/>
          <c:min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Global Voltage (MV)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93652224"/>
        <c:crosses val="autoZero"/>
        <c:crossBetween val="midCat"/>
      </c:valAx>
    </c:plotArea>
    <c:plotVisOnly val="1"/>
    <c:dispBlanksAs val="gap"/>
    <c:showDLblsOverMax val="0"/>
  </c:chart>
  <c:spPr>
    <a:solidFill>
      <a:srgbClr val="FFFFCC"/>
    </a:solidFill>
  </c:spPr>
  <c:txPr>
    <a:bodyPr/>
    <a:lstStyle/>
    <a:p>
      <a:pPr>
        <a:defRPr sz="1100" b="1"/>
      </a:pPr>
      <a:endParaRPr lang="fr-FR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0984367783861797"/>
          <c:y val="0.227474151083986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089128052370072"/>
          <c:y val="6.8582385950701749E-2"/>
          <c:w val="0.80535914260717412"/>
          <c:h val="0.80139284040903669"/>
        </c:manualLayout>
      </c:layout>
      <c:scatterChart>
        <c:scatterStyle val="lineMarker"/>
        <c:varyColors val="0"/>
        <c:ser>
          <c:idx val="0"/>
          <c:order val="0"/>
          <c:tx>
            <c:strRef>
              <c:f>Hadron!$E$2</c:f>
              <c:strCache>
                <c:ptCount val="1"/>
                <c:pt idx="0">
                  <c:v>Magnetic Field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2"/>
            <c:spPr>
              <a:solidFill>
                <a:srgbClr val="FF0000"/>
              </a:solidFill>
            </c:spPr>
          </c:marker>
          <c:dPt>
            <c:idx val="7"/>
            <c:marker>
              <c:spPr>
                <a:noFill/>
                <a:ln w="22225">
                  <a:solidFill>
                    <a:srgbClr val="FF0000"/>
                  </a:solidFill>
                </a:ln>
              </c:spPr>
            </c:marker>
            <c:bubble3D val="0"/>
          </c:dPt>
          <c:dPt>
            <c:idx val="8"/>
            <c:marker>
              <c:spPr>
                <a:noFill/>
                <a:ln w="22225">
                  <a:solidFill>
                    <a:srgbClr val="FF0000"/>
                  </a:solidFill>
                </a:ln>
              </c:spPr>
            </c:marker>
            <c:bubble3D val="0"/>
          </c:dPt>
          <c:dPt>
            <c:idx val="9"/>
            <c:marker>
              <c:spPr>
                <a:noFill/>
                <a:ln w="22225">
                  <a:solidFill>
                    <a:srgbClr val="FF0000"/>
                  </a:solidFill>
                </a:ln>
              </c:spPr>
            </c:marker>
            <c:bubble3D val="0"/>
          </c:dPt>
          <c:xVal>
            <c:numRef>
              <c:f>Hadron!$A$3:$A$12</c:f>
              <c:numCache>
                <c:formatCode>General</c:formatCode>
                <c:ptCount val="10"/>
                <c:pt idx="0">
                  <c:v>1977</c:v>
                </c:pt>
                <c:pt idx="1">
                  <c:v>1987</c:v>
                </c:pt>
                <c:pt idx="2">
                  <c:v>1992</c:v>
                </c:pt>
                <c:pt idx="3">
                  <c:v>2000</c:v>
                </c:pt>
                <c:pt idx="4">
                  <c:v>2010</c:v>
                </c:pt>
                <c:pt idx="5">
                  <c:v>2012</c:v>
                </c:pt>
                <c:pt idx="6">
                  <c:v>2014</c:v>
                </c:pt>
                <c:pt idx="7">
                  <c:v>2020</c:v>
                </c:pt>
                <c:pt idx="8">
                  <c:v>2030</c:v>
                </c:pt>
                <c:pt idx="9">
                  <c:v>2040</c:v>
                </c:pt>
              </c:numCache>
            </c:numRef>
          </c:xVal>
          <c:yVal>
            <c:numRef>
              <c:f>Hadron!$E$3:$E$12</c:f>
              <c:numCache>
                <c:formatCode>General</c:formatCode>
                <c:ptCount val="10"/>
                <c:pt idx="0">
                  <c:v>2</c:v>
                </c:pt>
                <c:pt idx="1">
                  <c:v>4.4000000000000004</c:v>
                </c:pt>
                <c:pt idx="2">
                  <c:v>5</c:v>
                </c:pt>
                <c:pt idx="3">
                  <c:v>3.5</c:v>
                </c:pt>
                <c:pt idx="4" formatCode="0.0">
                  <c:v>4.16</c:v>
                </c:pt>
                <c:pt idx="5" formatCode="0.0">
                  <c:v>4.7542857142857144</c:v>
                </c:pt>
                <c:pt idx="6">
                  <c:v>8.32</c:v>
                </c:pt>
                <c:pt idx="7">
                  <c:v>13</c:v>
                </c:pt>
                <c:pt idx="8">
                  <c:v>20</c:v>
                </c:pt>
                <c:pt idx="9">
                  <c:v>20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4147072"/>
        <c:axId val="194148992"/>
      </c:scatterChart>
      <c:valAx>
        <c:axId val="194147072"/>
        <c:scaling>
          <c:orientation val="minMax"/>
          <c:max val="204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fr-FR" sz="1400" dirty="0" err="1" smtClean="0"/>
                  <a:t>Year</a:t>
                </a:r>
                <a:r>
                  <a:rPr lang="fr-FR" sz="1400" dirty="0" smtClean="0"/>
                  <a:t> of </a:t>
                </a:r>
                <a:r>
                  <a:rPr lang="fr-FR" sz="1400" dirty="0" err="1" smtClean="0"/>
                  <a:t>commissionning</a:t>
                </a:r>
                <a:endParaRPr lang="fr-FR" sz="1400" dirty="0"/>
              </a:p>
            </c:rich>
          </c:tx>
          <c:layout>
            <c:manualLayout>
              <c:xMode val="edge"/>
              <c:yMode val="edge"/>
              <c:x val="0.38003608923884519"/>
              <c:y val="0.9223857359837995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194148992"/>
        <c:crosses val="autoZero"/>
        <c:crossBetween val="midCat"/>
      </c:valAx>
      <c:valAx>
        <c:axId val="1941489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fr-FR" sz="1400"/>
                  <a:t>Magnetic Field (T)</a:t>
                </a:r>
              </a:p>
            </c:rich>
          </c:tx>
          <c:layout>
            <c:manualLayout>
              <c:xMode val="edge"/>
              <c:yMode val="edge"/>
              <c:x val="4.3217538984097574E-2"/>
              <c:y val="0.3191038225327061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194147072"/>
        <c:crosses val="autoZero"/>
        <c:crossBetween val="midCat"/>
      </c:valAx>
    </c:plotArea>
    <c:plotVisOnly val="1"/>
    <c:dispBlanksAs val="gap"/>
    <c:showDLblsOverMax val="0"/>
  </c:chart>
  <c:spPr>
    <a:solidFill>
      <a:srgbClr val="FFFFCC"/>
    </a:solidFill>
  </c:spPr>
  <c:txPr>
    <a:bodyPr/>
    <a:lstStyle/>
    <a:p>
      <a:pPr>
        <a:defRPr b="1"/>
      </a:pPr>
      <a:endParaRPr lang="fr-FR"/>
    </a:p>
  </c:txPr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Energy Frontier vs</a:t>
            </a:r>
            <a:r>
              <a:rPr lang="en-US" baseline="0"/>
              <a:t> Time</a:t>
            </a:r>
            <a:endParaRPr lang="en-US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c:spPr>
          </c:marker>
          <c:dPt>
            <c:idx val="20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1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2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3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4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5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6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7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8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29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0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31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32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3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4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5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36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37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/>
                      <a:t>DCI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"/>
              <c:layout>
                <c:manualLayout>
                  <c:x val="-1.0335917312661499E-2"/>
                  <c:y val="9.6793708408953426E-3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ADONE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layout>
                <c:manualLayout>
                  <c:x val="-1.0335917312661499E-2"/>
                  <c:y val="-2.4198427102238356E-3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SPEAR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SPEAR 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VEPP IV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5"/>
              <c:layout>
                <c:manualLayout>
                  <c:x val="-4.3410852713178294E-2"/>
                  <c:y val="1.693889897156684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VEPP 2000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BEPC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BEPC-II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DAFNE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DORIS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/>
                      <a:t>CESR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1"/>
              <c:layout>
                <c:manualLayout>
                  <c:x val="-3.5142118863049097E-2"/>
                  <c:y val="1.693889897156684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CESR-C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/>
                      <a:t>PEP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KEK B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/>
                      <a:t>PETRA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/>
                      <a:t>TRISTAN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6"/>
              <c:layout>
                <c:manualLayout>
                  <c:x val="-3.1007751937984496E-2"/>
                  <c:y val="1.693870843277076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PEP 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7"/>
              <c:layout>
                <c:manualLayout>
                  <c:x val="-1.2403100775193798E-2"/>
                  <c:y val="-2.177858439201451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SLC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8"/>
              <c:layout>
                <c:manualLayout>
                  <c:x val="-8.2687338501291983E-3"/>
                  <c:y val="2.419842710223835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LEP 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/>
                      <a:t>LEP 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0"/>
              <c:layout/>
              <c:tx>
                <c:rich>
                  <a:bodyPr/>
                  <a:lstStyle/>
                  <a:p>
                    <a:r>
                      <a:rPr lang="en-US"/>
                      <a:t>ISR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1"/>
              <c:layout/>
              <c:tx>
                <c:rich>
                  <a:bodyPr/>
                  <a:lstStyle/>
                  <a:p>
                    <a:r>
                      <a:rPr lang="en-US"/>
                      <a:t>SPPS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2"/>
              <c:layout/>
              <c:tx>
                <c:rich>
                  <a:bodyPr/>
                  <a:lstStyle/>
                  <a:p>
                    <a:r>
                      <a:rPr lang="en-US" b="1"/>
                      <a:t>Tevatron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3"/>
              <c:layout>
                <c:manualLayout>
                  <c:x val="-8.2687338501291983E-3"/>
                  <c:y val="-1.209921355111917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HERA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4"/>
              <c:layout/>
              <c:tx>
                <c:rich>
                  <a:bodyPr/>
                  <a:lstStyle/>
                  <a:p>
                    <a:r>
                      <a:rPr lang="en-US"/>
                      <a:t>RHIC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5"/>
              <c:layout>
                <c:manualLayout>
                  <c:x val="-3.5142118863049097E-2"/>
                  <c:y val="1.693889897156684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LHC-7 TeV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6"/>
              <c:layout/>
              <c:tx>
                <c:rich>
                  <a:bodyPr/>
                  <a:lstStyle/>
                  <a:p>
                    <a:r>
                      <a:rPr lang="en-US"/>
                      <a:t>LHC-8 TeV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7"/>
              <c:layout>
                <c:manualLayout>
                  <c:x val="-6.6149870801033517E-2"/>
                  <c:y val="-2.90381125226860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LHC-14 TeV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8"/>
              <c:layout>
                <c:manualLayout>
                  <c:x val="-3.1007751937984496E-2"/>
                  <c:y val="2.419842710223826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Super KEKB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9"/>
              <c:layout/>
              <c:tx>
                <c:rich>
                  <a:bodyPr/>
                  <a:lstStyle/>
                  <a:p>
                    <a:r>
                      <a:rPr lang="en-US"/>
                      <a:t>Super B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0"/>
              <c:layout/>
              <c:tx>
                <c:rich>
                  <a:bodyPr/>
                  <a:lstStyle/>
                  <a:p>
                    <a:r>
                      <a:rPr lang="en-US"/>
                      <a:t>e-RHIC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1"/>
              <c:layout/>
              <c:tx>
                <c:rich>
                  <a:bodyPr/>
                  <a:lstStyle/>
                  <a:p>
                    <a:r>
                      <a:rPr lang="en-US"/>
                      <a:t>LHeC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2"/>
              <c:layout>
                <c:manualLayout>
                  <c:x val="0"/>
                  <c:y val="-7.259528130671506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ILC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3"/>
              <c:layout>
                <c:manualLayout>
                  <c:x val="-4.1343669250645991E-3"/>
                  <c:y val="1.935874168179068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CLIC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4"/>
              <c:layout/>
              <c:tx>
                <c:rich>
                  <a:bodyPr/>
                  <a:lstStyle/>
                  <a:p>
                    <a:r>
                      <a:rPr lang="en-US"/>
                      <a:t>CLIC-II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5"/>
              <c:layout/>
              <c:tx>
                <c:rich>
                  <a:bodyPr/>
                  <a:lstStyle/>
                  <a:p>
                    <a:r>
                      <a:rPr lang="en-US"/>
                      <a:t>HL-LHC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6"/>
              <c:layout/>
              <c:tx>
                <c:rich>
                  <a:bodyPr/>
                  <a:lstStyle/>
                  <a:p>
                    <a:r>
                      <a:rPr lang="en-US"/>
                      <a:t>HE-LHC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7"/>
              <c:layout/>
              <c:tx>
                <c:rich>
                  <a:bodyPr/>
                  <a:lstStyle/>
                  <a:p>
                    <a:r>
                      <a:rPr lang="en-US"/>
                      <a:t>VE-LHC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(All!$D$4:$D$31;All!$D$37:$D$46)</c:f>
              <c:numCache>
                <c:formatCode>General</c:formatCode>
                <c:ptCount val="38"/>
                <c:pt idx="0">
                  <c:v>1968</c:v>
                </c:pt>
                <c:pt idx="1">
                  <c:v>1969</c:v>
                </c:pt>
                <c:pt idx="2">
                  <c:v>1972</c:v>
                </c:pt>
                <c:pt idx="3">
                  <c:v>1976</c:v>
                </c:pt>
                <c:pt idx="4">
                  <c:v>1994</c:v>
                </c:pt>
                <c:pt idx="5">
                  <c:v>2010</c:v>
                </c:pt>
                <c:pt idx="6">
                  <c:v>1989</c:v>
                </c:pt>
                <c:pt idx="7">
                  <c:v>2008</c:v>
                </c:pt>
                <c:pt idx="8">
                  <c:v>1999</c:v>
                </c:pt>
                <c:pt idx="9">
                  <c:v>1973</c:v>
                </c:pt>
                <c:pt idx="10">
                  <c:v>1979</c:v>
                </c:pt>
                <c:pt idx="11">
                  <c:v>2002</c:v>
                </c:pt>
                <c:pt idx="12">
                  <c:v>1980</c:v>
                </c:pt>
                <c:pt idx="13">
                  <c:v>1999</c:v>
                </c:pt>
                <c:pt idx="14">
                  <c:v>1978</c:v>
                </c:pt>
                <c:pt idx="15">
                  <c:v>1987</c:v>
                </c:pt>
                <c:pt idx="16">
                  <c:v>1999</c:v>
                </c:pt>
                <c:pt idx="17">
                  <c:v>1989</c:v>
                </c:pt>
                <c:pt idx="18">
                  <c:v>1989</c:v>
                </c:pt>
                <c:pt idx="19">
                  <c:v>1995</c:v>
                </c:pt>
                <c:pt idx="20">
                  <c:v>1971</c:v>
                </c:pt>
                <c:pt idx="21">
                  <c:v>1981</c:v>
                </c:pt>
                <c:pt idx="22">
                  <c:v>1987</c:v>
                </c:pt>
                <c:pt idx="23">
                  <c:v>1992</c:v>
                </c:pt>
                <c:pt idx="24">
                  <c:v>2000</c:v>
                </c:pt>
                <c:pt idx="25">
                  <c:v>2009</c:v>
                </c:pt>
                <c:pt idx="26">
                  <c:v>2012</c:v>
                </c:pt>
                <c:pt idx="27">
                  <c:v>2014</c:v>
                </c:pt>
                <c:pt idx="28">
                  <c:v>2015</c:v>
                </c:pt>
                <c:pt idx="29">
                  <c:v>2017</c:v>
                </c:pt>
                <c:pt idx="30">
                  <c:v>2016</c:v>
                </c:pt>
                <c:pt idx="31">
                  <c:v>2022</c:v>
                </c:pt>
                <c:pt idx="32">
                  <c:v>2025</c:v>
                </c:pt>
                <c:pt idx="33">
                  <c:v>2025</c:v>
                </c:pt>
                <c:pt idx="34">
                  <c:v>2035</c:v>
                </c:pt>
                <c:pt idx="35">
                  <c:v>2022</c:v>
                </c:pt>
                <c:pt idx="36">
                  <c:v>2035</c:v>
                </c:pt>
                <c:pt idx="37">
                  <c:v>2040</c:v>
                </c:pt>
              </c:numCache>
            </c:numRef>
          </c:xVal>
          <c:yVal>
            <c:numRef>
              <c:f>(All!$F$4:$F$31;All!$F$37:$F$46)</c:f>
              <c:numCache>
                <c:formatCode>General</c:formatCode>
                <c:ptCount val="38"/>
                <c:pt idx="0">
                  <c:v>1.5</c:v>
                </c:pt>
                <c:pt idx="1">
                  <c:v>3</c:v>
                </c:pt>
                <c:pt idx="2">
                  <c:v>3.5</c:v>
                </c:pt>
                <c:pt idx="3">
                  <c:v>8</c:v>
                </c:pt>
                <c:pt idx="4">
                  <c:v>12</c:v>
                </c:pt>
                <c:pt idx="5">
                  <c:v>2</c:v>
                </c:pt>
                <c:pt idx="6">
                  <c:v>5</c:v>
                </c:pt>
                <c:pt idx="7">
                  <c:v>4.3</c:v>
                </c:pt>
                <c:pt idx="8">
                  <c:v>1.02</c:v>
                </c:pt>
                <c:pt idx="9">
                  <c:v>11.2</c:v>
                </c:pt>
                <c:pt idx="10">
                  <c:v>12</c:v>
                </c:pt>
                <c:pt idx="11">
                  <c:v>4.2</c:v>
                </c:pt>
                <c:pt idx="12">
                  <c:v>30</c:v>
                </c:pt>
                <c:pt idx="13">
                  <c:v>10</c:v>
                </c:pt>
                <c:pt idx="14">
                  <c:v>46.8</c:v>
                </c:pt>
                <c:pt idx="15">
                  <c:v>64</c:v>
                </c:pt>
                <c:pt idx="16">
                  <c:v>10</c:v>
                </c:pt>
                <c:pt idx="17">
                  <c:v>100</c:v>
                </c:pt>
                <c:pt idx="18">
                  <c:v>90</c:v>
                </c:pt>
                <c:pt idx="19">
                  <c:v>209</c:v>
                </c:pt>
                <c:pt idx="20">
                  <c:v>50</c:v>
                </c:pt>
                <c:pt idx="21">
                  <c:v>630</c:v>
                </c:pt>
                <c:pt idx="22">
                  <c:v>1960</c:v>
                </c:pt>
                <c:pt idx="23">
                  <c:v>250</c:v>
                </c:pt>
                <c:pt idx="24">
                  <c:v>500</c:v>
                </c:pt>
                <c:pt idx="25">
                  <c:v>7000</c:v>
                </c:pt>
                <c:pt idx="26">
                  <c:v>8000</c:v>
                </c:pt>
                <c:pt idx="27">
                  <c:v>14000</c:v>
                </c:pt>
                <c:pt idx="28">
                  <c:v>10</c:v>
                </c:pt>
                <c:pt idx="29">
                  <c:v>10</c:v>
                </c:pt>
                <c:pt idx="30">
                  <c:v>150</c:v>
                </c:pt>
                <c:pt idx="31">
                  <c:v>900</c:v>
                </c:pt>
                <c:pt idx="32">
                  <c:v>500</c:v>
                </c:pt>
                <c:pt idx="33">
                  <c:v>500</c:v>
                </c:pt>
                <c:pt idx="34">
                  <c:v>3000</c:v>
                </c:pt>
                <c:pt idx="35">
                  <c:v>14000</c:v>
                </c:pt>
                <c:pt idx="36">
                  <c:v>32000</c:v>
                </c:pt>
                <c:pt idx="37">
                  <c:v>80000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All!$B$36</c:f>
              <c:strCache>
                <c:ptCount val="1"/>
                <c:pt idx="0">
                  <c:v>LEP3</c:v>
                </c:pt>
              </c:strCache>
            </c:strRef>
          </c:tx>
          <c:spPr>
            <a:ln w="28575">
              <a:noFill/>
            </a:ln>
          </c:spPr>
          <c:dPt>
            <c:idx val="0"/>
            <c:marker>
              <c:symbol val="circle"/>
              <c:size val="7"/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All!$D$36</c:f>
              <c:numCache>
                <c:formatCode>General</c:formatCode>
                <c:ptCount val="1"/>
                <c:pt idx="0">
                  <c:v>2025</c:v>
                </c:pt>
              </c:numCache>
            </c:numRef>
          </c:xVal>
          <c:yVal>
            <c:numRef>
              <c:f>All!$F$36</c:f>
              <c:numCache>
                <c:formatCode>General</c:formatCode>
                <c:ptCount val="1"/>
                <c:pt idx="0">
                  <c:v>240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7669120"/>
        <c:axId val="227671040"/>
      </c:scatterChart>
      <c:valAx>
        <c:axId val="227669120"/>
        <c:scaling>
          <c:orientation val="minMax"/>
          <c:max val="2050"/>
        </c:scaling>
        <c:delete val="0"/>
        <c:axPos val="b"/>
        <c:title>
          <c:tx>
            <c:rich>
              <a:bodyPr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r>
                  <a:rPr lang="en-US" sz="1200" b="1" dirty="0" smtClean="0">
                    <a:latin typeface="Arial" pitchFamily="34" charset="0"/>
                    <a:cs typeface="Arial" pitchFamily="34" charset="0"/>
                  </a:rPr>
                  <a:t>Year of </a:t>
                </a:r>
                <a:r>
                  <a:rPr lang="en-US" sz="1200" b="1" dirty="0" err="1" smtClean="0">
                    <a:latin typeface="Arial" pitchFamily="34" charset="0"/>
                    <a:cs typeface="Arial" pitchFamily="34" charset="0"/>
                  </a:rPr>
                  <a:t>commissionning</a:t>
                </a:r>
                <a:endParaRPr lang="en-US" sz="1200" b="1" dirty="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227671040"/>
        <c:crosses val="autoZero"/>
        <c:crossBetween val="midCat"/>
      </c:valAx>
      <c:valAx>
        <c:axId val="227671040"/>
        <c:scaling>
          <c:logBase val="1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r>
                  <a:rPr lang="en-US" sz="1200" b="1">
                    <a:latin typeface="Arial" pitchFamily="34" charset="0"/>
                    <a:cs typeface="Arial" pitchFamily="34" charset="0"/>
                  </a:rPr>
                  <a:t>Energy (GeV)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227669120"/>
        <c:crosses val="autoZero"/>
        <c:crossBetween val="midCat"/>
      </c:valAx>
    </c:plotArea>
    <c:plotVisOnly val="1"/>
    <c:dispBlanksAs val="gap"/>
    <c:showDLblsOverMax val="0"/>
  </c:chart>
  <c:spPr>
    <a:solidFill>
      <a:srgbClr val="FFFFCC"/>
    </a:solidFill>
  </c:sp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Intensity Frontier vs year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c:spPr>
          </c:marker>
          <c:dPt>
            <c:idx val="20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1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2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3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4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5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6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7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32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3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4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5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36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37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8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9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40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41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42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/>
                      <a:t>DCI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/>
                      <a:t>ADONE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="1"/>
                      <a:t>SPEAR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layout>
                <c:manualLayout>
                  <c:x val="-5.7435888158952043E-2"/>
                  <c:y val="1.7748022761713854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SPEAR II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4"/>
              <c:layout>
                <c:manualLayout>
                  <c:x val="-8.2051268798502917E-3"/>
                  <c:y val="1.55296727676095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VEPP IV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5"/>
              <c:layout>
                <c:manualLayout>
                  <c:x val="-1.846153547966323E-2"/>
                  <c:y val="1.996672212978369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VEPP 2000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6"/>
              <c:layout>
                <c:manualLayout>
                  <c:x val="-1.2307690319775438E-2"/>
                  <c:y val="1.7748197448696618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BEPC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BEPC-II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8"/>
              <c:layout>
                <c:manualLayout>
                  <c:x val="-1.2307690319775438E-2"/>
                  <c:y val="2.218524681087077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DAFNE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9"/>
              <c:layout>
                <c:manualLayout>
                  <c:x val="-5.5384606438989431E-2"/>
                  <c:y val="1.7748197448696618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DORIS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0"/>
              <c:layout>
                <c:manualLayout>
                  <c:x val="-8.2051268798502917E-3"/>
                  <c:y val="-8.8740987243483092E-3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CESR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1"/>
              <c:layout>
                <c:manualLayout>
                  <c:x val="-1.8461535479663081E-2"/>
                  <c:y val="8.874098724348309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CESR-C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2"/>
              <c:layout>
                <c:manualLayout>
                  <c:x val="-1.0256408599812864E-2"/>
                  <c:y val="6.65557404326123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PEP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PEP 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4"/>
              <c:layout>
                <c:manualLayout>
                  <c:x val="-1.2307690319775438E-2"/>
                  <c:y val="6.65557404326123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PETRA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5"/>
              <c:layout>
                <c:manualLayout>
                  <c:x val="-1.0256408599812864E-2"/>
                  <c:y val="-8.874098724348309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TRISTAN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6"/>
              <c:layout/>
              <c:tx>
                <c:rich>
                  <a:bodyPr/>
                  <a:lstStyle/>
                  <a:p>
                    <a:r>
                      <a:rPr lang="en-US"/>
                      <a:t>KEK B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7"/>
              <c:layout/>
              <c:tx>
                <c:rich>
                  <a:bodyPr/>
                  <a:lstStyle/>
                  <a:p>
                    <a:r>
                      <a:rPr lang="en-US" b="1"/>
                      <a:t>SLC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8"/>
              <c:layout>
                <c:manualLayout>
                  <c:x val="-1.2307690319775438E-2"/>
                  <c:y val="6.65557404326123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LEP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9"/>
              <c:layout>
                <c:manualLayout>
                  <c:x val="-3.2820507519401167E-2"/>
                  <c:y val="-1.774819744869661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LEP 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0"/>
              <c:layout>
                <c:manualLayout>
                  <c:x val="-8.2051268798502535E-3"/>
                  <c:y val="8.8740987243483092E-3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ISR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1"/>
              <c:layout/>
              <c:tx>
                <c:rich>
                  <a:bodyPr/>
                  <a:lstStyle/>
                  <a:p>
                    <a:r>
                      <a:rPr lang="en-US" b="1"/>
                      <a:t>SPPS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2"/>
              <c:layout>
                <c:manualLayout>
                  <c:x val="-1.0256408599812864E-2"/>
                  <c:y val="6.65557404326123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Tevatron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3"/>
              <c:layout/>
              <c:tx>
                <c:rich>
                  <a:bodyPr/>
                  <a:lstStyle/>
                  <a:p>
                    <a:r>
                      <a:rPr lang="en-US"/>
                      <a:t>HERA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4"/>
              <c:layout>
                <c:manualLayout>
                  <c:x val="-8.2051268798502171E-3"/>
                  <c:y val="-8.874098724348309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RHIC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5"/>
              <c:layout>
                <c:manualLayout>
                  <c:x val="-2.4615380639550877E-2"/>
                  <c:y val="1.774819744869661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LHC-7 TeV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dLbl>
              <c:idx val="26"/>
              <c:layout>
                <c:manualLayout>
                  <c:x val="-1.0256570118058531E-2"/>
                  <c:y val="1.109262340543538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LHC-8 TeV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7"/>
              <c:layout>
                <c:manualLayout>
                  <c:x val="-4.3076916119214034E-2"/>
                  <c:y val="-1.996672212978369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LHC-14 TeV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dLbl>
              <c:idx val="32"/>
              <c:layout>
                <c:manualLayout>
                  <c:x val="-1.0256408599812864E-2"/>
                  <c:y val="8.8740987243483092E-3"/>
                </c:manualLayout>
              </c:layout>
              <c:tx>
                <c:rich>
                  <a:bodyPr/>
                  <a:lstStyle/>
                  <a:p>
                    <a:r>
                      <a:rPr lang="fr-FR"/>
                      <a:t>LEP3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3"/>
              <c:layout>
                <c:manualLayout>
                  <c:x val="-3.4871789239363737E-2"/>
                  <c:y val="1.774819744869661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Super KEKB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4"/>
              <c:layout>
                <c:manualLayout>
                  <c:x val="-8.2051268798502917E-3"/>
                  <c:y val="-1.331114808652246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Super B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5"/>
              <c:layout>
                <c:manualLayout>
                  <c:x val="-1.2307690319775438E-2"/>
                  <c:y val="-1.331114808652246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eRHIC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6"/>
              <c:layout/>
              <c:tx>
                <c:rich>
                  <a:bodyPr/>
                  <a:lstStyle/>
                  <a:p>
                    <a:r>
                      <a:rPr lang="en-US"/>
                      <a:t>LHeC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7"/>
              <c:layout/>
              <c:tx>
                <c:rich>
                  <a:bodyPr/>
                  <a:lstStyle/>
                  <a:p>
                    <a:r>
                      <a:rPr lang="en-US"/>
                      <a:t>ILC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8"/>
              <c:layout>
                <c:manualLayout>
                  <c:x val="2.0512817199625729E-3"/>
                  <c:y val="4.437049362174154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CLIC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9"/>
              <c:layout>
                <c:manualLayout>
                  <c:x val="0"/>
                  <c:y val="-1.996672212978369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CLIC-II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40"/>
              <c:layout/>
              <c:tx>
                <c:rich>
                  <a:bodyPr/>
                  <a:lstStyle/>
                  <a:p>
                    <a:r>
                      <a:rPr lang="en-US"/>
                      <a:t>HL-LHC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41"/>
              <c:layout/>
              <c:tx>
                <c:rich>
                  <a:bodyPr/>
                  <a:lstStyle/>
                  <a:p>
                    <a:r>
                      <a:rPr lang="en-US"/>
                      <a:t>HE-LHC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42"/>
              <c:layout>
                <c:manualLayout>
                  <c:x val="-2.0512817199625729E-3"/>
                  <c:y val="6.65557404326123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VE-LHC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All!$D$4:$D$46</c:f>
              <c:numCache>
                <c:formatCode>General</c:formatCode>
                <c:ptCount val="43"/>
                <c:pt idx="0">
                  <c:v>1968</c:v>
                </c:pt>
                <c:pt idx="1">
                  <c:v>1969</c:v>
                </c:pt>
                <c:pt idx="2">
                  <c:v>1972</c:v>
                </c:pt>
                <c:pt idx="3">
                  <c:v>1976</c:v>
                </c:pt>
                <c:pt idx="4">
                  <c:v>1994</c:v>
                </c:pt>
                <c:pt idx="5">
                  <c:v>2010</c:v>
                </c:pt>
                <c:pt idx="6">
                  <c:v>1989</c:v>
                </c:pt>
                <c:pt idx="7">
                  <c:v>2008</c:v>
                </c:pt>
                <c:pt idx="8">
                  <c:v>1999</c:v>
                </c:pt>
                <c:pt idx="9">
                  <c:v>1973</c:v>
                </c:pt>
                <c:pt idx="10">
                  <c:v>1979</c:v>
                </c:pt>
                <c:pt idx="11">
                  <c:v>2002</c:v>
                </c:pt>
                <c:pt idx="12">
                  <c:v>1980</c:v>
                </c:pt>
                <c:pt idx="13">
                  <c:v>1999</c:v>
                </c:pt>
                <c:pt idx="14">
                  <c:v>1978</c:v>
                </c:pt>
                <c:pt idx="15">
                  <c:v>1987</c:v>
                </c:pt>
                <c:pt idx="16">
                  <c:v>1999</c:v>
                </c:pt>
                <c:pt idx="17">
                  <c:v>1989</c:v>
                </c:pt>
                <c:pt idx="18">
                  <c:v>1989</c:v>
                </c:pt>
                <c:pt idx="19">
                  <c:v>1995</c:v>
                </c:pt>
                <c:pt idx="20">
                  <c:v>1971</c:v>
                </c:pt>
                <c:pt idx="21">
                  <c:v>1981</c:v>
                </c:pt>
                <c:pt idx="22">
                  <c:v>1987</c:v>
                </c:pt>
                <c:pt idx="23">
                  <c:v>1992</c:v>
                </c:pt>
                <c:pt idx="24">
                  <c:v>2000</c:v>
                </c:pt>
                <c:pt idx="25">
                  <c:v>2009</c:v>
                </c:pt>
                <c:pt idx="26">
                  <c:v>2012</c:v>
                </c:pt>
                <c:pt idx="27">
                  <c:v>2014</c:v>
                </c:pt>
                <c:pt idx="32">
                  <c:v>2025</c:v>
                </c:pt>
                <c:pt idx="33">
                  <c:v>2015</c:v>
                </c:pt>
                <c:pt idx="34">
                  <c:v>2017</c:v>
                </c:pt>
                <c:pt idx="35">
                  <c:v>2016</c:v>
                </c:pt>
                <c:pt idx="36">
                  <c:v>2022</c:v>
                </c:pt>
                <c:pt idx="37">
                  <c:v>2025</c:v>
                </c:pt>
                <c:pt idx="38">
                  <c:v>2025</c:v>
                </c:pt>
                <c:pt idx="39">
                  <c:v>2035</c:v>
                </c:pt>
                <c:pt idx="40">
                  <c:v>2022</c:v>
                </c:pt>
                <c:pt idx="41">
                  <c:v>2035</c:v>
                </c:pt>
                <c:pt idx="42">
                  <c:v>2040</c:v>
                </c:pt>
              </c:numCache>
            </c:numRef>
          </c:xVal>
          <c:yVal>
            <c:numRef>
              <c:f>All!$G$4:$G$46</c:f>
              <c:numCache>
                <c:formatCode>0.00E+00</c:formatCode>
                <c:ptCount val="43"/>
                <c:pt idx="0">
                  <c:v>7.9999999999999997E+28</c:v>
                </c:pt>
                <c:pt idx="1">
                  <c:v>1.9999999999999998E+29</c:v>
                </c:pt>
                <c:pt idx="2">
                  <c:v>5.0000000000000001E+29</c:v>
                </c:pt>
                <c:pt idx="3">
                  <c:v>9.9999999999999996E+30</c:v>
                </c:pt>
                <c:pt idx="4">
                  <c:v>1.9999999999999999E+31</c:v>
                </c:pt>
                <c:pt idx="5">
                  <c:v>1.0000000000000001E+32</c:v>
                </c:pt>
                <c:pt idx="6">
                  <c:v>1.1999999999999999E+31</c:v>
                </c:pt>
                <c:pt idx="7">
                  <c:v>6.4999999999999994E+32</c:v>
                </c:pt>
                <c:pt idx="8">
                  <c:v>4.9999999999999997E+32</c:v>
                </c:pt>
                <c:pt idx="9">
                  <c:v>3.9999999999999999E+31</c:v>
                </c:pt>
                <c:pt idx="10">
                  <c:v>1.2E+33</c:v>
                </c:pt>
                <c:pt idx="11">
                  <c:v>7.6000000000000003E+31</c:v>
                </c:pt>
                <c:pt idx="12">
                  <c:v>5.9999999999999998E+31</c:v>
                </c:pt>
                <c:pt idx="13">
                  <c:v>1.1999999999999999E+34</c:v>
                </c:pt>
                <c:pt idx="14">
                  <c:v>2.3E+31</c:v>
                </c:pt>
                <c:pt idx="15">
                  <c:v>3.6999999999999998E+31</c:v>
                </c:pt>
                <c:pt idx="16">
                  <c:v>2.1000000000000002E+34</c:v>
                </c:pt>
                <c:pt idx="17">
                  <c:v>2.9999999999999998E+30</c:v>
                </c:pt>
                <c:pt idx="18">
                  <c:v>2.3999999999999998E+31</c:v>
                </c:pt>
                <c:pt idx="19">
                  <c:v>1.0000000000000001E+32</c:v>
                </c:pt>
                <c:pt idx="20">
                  <c:v>4.0000000000000001E+30</c:v>
                </c:pt>
                <c:pt idx="21">
                  <c:v>5.9999999999999996E+30</c:v>
                </c:pt>
                <c:pt idx="22">
                  <c:v>4.2999999999999997E+32</c:v>
                </c:pt>
                <c:pt idx="23">
                  <c:v>7.5E+31</c:v>
                </c:pt>
                <c:pt idx="24">
                  <c:v>1.45E+32</c:v>
                </c:pt>
                <c:pt idx="25">
                  <c:v>3.6999999999999999E+33</c:v>
                </c:pt>
                <c:pt idx="26">
                  <c:v>6.5999999999999995E+33</c:v>
                </c:pt>
                <c:pt idx="27">
                  <c:v>9.9999999999999995E+33</c:v>
                </c:pt>
                <c:pt idx="32">
                  <c:v>1.1000000000000001E+34</c:v>
                </c:pt>
                <c:pt idx="33">
                  <c:v>7.9999999999999997E+35</c:v>
                </c:pt>
                <c:pt idx="34">
                  <c:v>1E+36</c:v>
                </c:pt>
                <c:pt idx="35">
                  <c:v>1.0000000000000001E+32</c:v>
                </c:pt>
                <c:pt idx="36">
                  <c:v>1.9999999999999999E+33</c:v>
                </c:pt>
                <c:pt idx="37">
                  <c:v>1.9999999999999999E+34</c:v>
                </c:pt>
                <c:pt idx="38">
                  <c:v>1.5000000000000001E+34</c:v>
                </c:pt>
                <c:pt idx="39">
                  <c:v>4.9999999999999998E+34</c:v>
                </c:pt>
                <c:pt idx="40">
                  <c:v>4.9999999999999998E+34</c:v>
                </c:pt>
                <c:pt idx="41">
                  <c:v>1.9999999999999999E+34</c:v>
                </c:pt>
                <c:pt idx="42">
                  <c:v>4.9999999999999998E+34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8642816"/>
        <c:axId val="228644736"/>
      </c:scatterChart>
      <c:valAx>
        <c:axId val="228642816"/>
        <c:scaling>
          <c:orientation val="minMax"/>
          <c:max val="2050"/>
        </c:scaling>
        <c:delete val="0"/>
        <c:axPos val="b"/>
        <c:title>
          <c:tx>
            <c:rich>
              <a:bodyPr/>
              <a:lstStyle/>
              <a:p>
                <a:pPr>
                  <a:defRPr sz="1400" b="1"/>
                </a:pPr>
                <a:r>
                  <a:rPr lang="en-US" sz="1400" b="1" dirty="0" smtClean="0"/>
                  <a:t>Year of </a:t>
                </a:r>
                <a:r>
                  <a:rPr lang="en-US" sz="1400" b="1" dirty="0" err="1" smtClean="0"/>
                  <a:t>commissionning</a:t>
                </a:r>
                <a:endParaRPr lang="en-US" sz="1400" b="1" dirty="0"/>
              </a:p>
            </c:rich>
          </c:tx>
          <c:layout>
            <c:manualLayout>
              <c:xMode val="edge"/>
              <c:yMode val="edge"/>
              <c:x val="0.52895078344892899"/>
              <c:y val="0.9376816417082639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228644736"/>
        <c:crosses val="autoZero"/>
        <c:crossBetween val="midCat"/>
      </c:valAx>
      <c:valAx>
        <c:axId val="228644736"/>
        <c:scaling>
          <c:logBase val="10"/>
          <c:orientation val="minMax"/>
          <c:min val="9.9999999999999996E+27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Luminosity (cm</a:t>
                </a:r>
                <a:r>
                  <a:rPr lang="en-US" sz="1400" baseline="30000"/>
                  <a:t>-1</a:t>
                </a:r>
                <a:r>
                  <a:rPr lang="en-US" sz="1400"/>
                  <a:t> s</a:t>
                </a:r>
                <a:r>
                  <a:rPr lang="en-US" sz="1400" baseline="30000"/>
                  <a:t>-1</a:t>
                </a:r>
                <a:r>
                  <a:rPr lang="en-US" sz="1400"/>
                  <a:t> )</a:t>
                </a:r>
              </a:p>
            </c:rich>
          </c:tx>
          <c:layout/>
          <c:overlay val="0"/>
        </c:title>
        <c:numFmt formatCode="0.00E+0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228642816"/>
        <c:crosses val="autoZero"/>
        <c:crossBetween val="midCat"/>
      </c:valAx>
    </c:plotArea>
    <c:plotVisOnly val="1"/>
    <c:dispBlanksAs val="gap"/>
    <c:showDLblsOverMax val="0"/>
  </c:chart>
  <c:spPr>
    <a:solidFill>
      <a:srgbClr val="FFFFCC"/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/>
              <a:t>e</a:t>
            </a:r>
            <a:r>
              <a:rPr lang="fr-FR" baseline="30000"/>
              <a:t>+</a:t>
            </a:r>
            <a:r>
              <a:rPr lang="fr-FR" baseline="0"/>
              <a:t> </a:t>
            </a:r>
            <a:r>
              <a:rPr lang="fr-FR"/>
              <a:t>e</a:t>
            </a:r>
            <a:r>
              <a:rPr lang="fr-FR" baseline="30000"/>
              <a:t>-</a:t>
            </a:r>
            <a:r>
              <a:rPr lang="fr-FR"/>
              <a:t> colliders</a:t>
            </a:r>
          </a:p>
        </c:rich>
      </c:tx>
      <c:layout>
        <c:manualLayout>
          <c:xMode val="edge"/>
          <c:yMode val="edge"/>
          <c:x val="0.62944444444444447"/>
          <c:y val="2.2696294803066751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All!$B$5</c:f>
              <c:strCache>
                <c:ptCount val="1"/>
                <c:pt idx="0">
                  <c:v>ADONE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marker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All!$F$5</c:f>
              <c:numCache>
                <c:formatCode>General</c:formatCode>
                <c:ptCount val="1"/>
                <c:pt idx="0">
                  <c:v>3</c:v>
                </c:pt>
              </c:numCache>
            </c:numRef>
          </c:xVal>
          <c:yVal>
            <c:numRef>
              <c:f>All!$G$5</c:f>
              <c:numCache>
                <c:formatCode>0.00E+00</c:formatCode>
                <c:ptCount val="1"/>
                <c:pt idx="0">
                  <c:v>1.9999999999999998E+29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All!$B$6</c:f>
              <c:strCache>
                <c:ptCount val="1"/>
                <c:pt idx="0">
                  <c:v>SPEAR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</c:spPr>
          </c:marker>
          <c:dPt>
            <c:idx val="0"/>
            <c:marker>
              <c:spPr>
                <a:solidFill>
                  <a:schemeClr val="accent6">
                    <a:lumMod val="75000"/>
                  </a:schemeClr>
                </a:solidFill>
                <a:ln>
                  <a:noFill/>
                </a:ln>
              </c:spPr>
            </c:marker>
            <c:bubble3D val="0"/>
          </c:dPt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All!$F$6</c:f>
              <c:numCache>
                <c:formatCode>General</c:formatCode>
                <c:ptCount val="1"/>
                <c:pt idx="0">
                  <c:v>3.5</c:v>
                </c:pt>
              </c:numCache>
            </c:numRef>
          </c:xVal>
          <c:yVal>
            <c:numRef>
              <c:f>All!$G$6</c:f>
              <c:numCache>
                <c:formatCode>0.00E+00</c:formatCode>
                <c:ptCount val="1"/>
                <c:pt idx="0">
                  <c:v>5.0000000000000001E+29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All!$B$7</c:f>
              <c:strCache>
                <c:ptCount val="1"/>
                <c:pt idx="0">
                  <c:v>SPEAR II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marker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All!$F$7</c:f>
              <c:numCache>
                <c:formatCode>General</c:formatCode>
                <c:ptCount val="1"/>
                <c:pt idx="0">
                  <c:v>8</c:v>
                </c:pt>
              </c:numCache>
            </c:numRef>
          </c:xVal>
          <c:yVal>
            <c:numRef>
              <c:f>All!$G$7</c:f>
              <c:numCache>
                <c:formatCode>0.00E+00</c:formatCode>
                <c:ptCount val="1"/>
                <c:pt idx="0">
                  <c:v>9.9999999999999996E+30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All!$B$8</c:f>
              <c:strCache>
                <c:ptCount val="1"/>
                <c:pt idx="0">
                  <c:v>VEPP IV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</c:spPr>
          </c:marker>
          <c:dPt>
            <c:idx val="0"/>
            <c:marker>
              <c:spPr>
                <a:solidFill>
                  <a:schemeClr val="accent6">
                    <a:lumMod val="75000"/>
                  </a:schemeClr>
                </a:solidFill>
                <a:ln>
                  <a:noFill/>
                </a:ln>
              </c:spPr>
            </c:marker>
            <c:bubble3D val="0"/>
          </c:dPt>
          <c:dLbls>
            <c:dLbl>
              <c:idx val="0"/>
              <c:layout>
                <c:manualLayout>
                  <c:x val="-0.05"/>
                  <c:y val="-1.2891344383057023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All!$F$8</c:f>
              <c:numCache>
                <c:formatCode>General</c:formatCode>
                <c:ptCount val="1"/>
                <c:pt idx="0">
                  <c:v>12</c:v>
                </c:pt>
              </c:numCache>
            </c:numRef>
          </c:xVal>
          <c:yVal>
            <c:numRef>
              <c:f>All!$G$8</c:f>
              <c:numCache>
                <c:formatCode>0.00E+00</c:formatCode>
                <c:ptCount val="1"/>
                <c:pt idx="0">
                  <c:v>1.9999999999999999E+31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All!$B$9</c:f>
              <c:strCache>
                <c:ptCount val="1"/>
                <c:pt idx="0">
                  <c:v>VEPP 2000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marker>
          <c:dLbls>
            <c:dLbl>
              <c:idx val="0"/>
              <c:layout>
                <c:manualLayout>
                  <c:x val="-1.6666666666666666E-2"/>
                  <c:y val="-1.6574585635359115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All!$F$9</c:f>
              <c:numCache>
                <c:formatCode>General</c:formatCode>
                <c:ptCount val="1"/>
                <c:pt idx="0">
                  <c:v>2</c:v>
                </c:pt>
              </c:numCache>
            </c:numRef>
          </c:xVal>
          <c:yVal>
            <c:numRef>
              <c:f>All!$G$9</c:f>
              <c:numCache>
                <c:formatCode>0.00E+00</c:formatCode>
                <c:ptCount val="1"/>
                <c:pt idx="0">
                  <c:v>1.0000000000000001E+32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All!$B$4</c:f>
              <c:strCache>
                <c:ptCount val="1"/>
                <c:pt idx="0">
                  <c:v>DCI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</c:spPr>
          </c:marker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All!$F$4</c:f>
              <c:numCache>
                <c:formatCode>General</c:formatCode>
                <c:ptCount val="1"/>
                <c:pt idx="0">
                  <c:v>1.5</c:v>
                </c:pt>
              </c:numCache>
            </c:numRef>
          </c:xVal>
          <c:yVal>
            <c:numRef>
              <c:f>All!$G$4</c:f>
              <c:numCache>
                <c:formatCode>0.00E+00</c:formatCode>
                <c:ptCount val="1"/>
                <c:pt idx="0">
                  <c:v>7.9999999999999997E+28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All!$B$10</c:f>
              <c:strCache>
                <c:ptCount val="1"/>
                <c:pt idx="0">
                  <c:v>BEPC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marker>
          <c:dLbls>
            <c:dLbl>
              <c:idx val="0"/>
              <c:layout>
                <c:manualLayout>
                  <c:x val="-1.6666666666666718E-2"/>
                  <c:y val="-1.1049723756906077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All!$F$10</c:f>
              <c:numCache>
                <c:formatCode>General</c:formatCode>
                <c:ptCount val="1"/>
                <c:pt idx="0">
                  <c:v>5</c:v>
                </c:pt>
              </c:numCache>
            </c:numRef>
          </c:xVal>
          <c:yVal>
            <c:numRef>
              <c:f>All!$G$10</c:f>
              <c:numCache>
                <c:formatCode>0.00E+00</c:formatCode>
                <c:ptCount val="1"/>
                <c:pt idx="0">
                  <c:v>1.1999999999999999E+31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All!$B$11</c:f>
              <c:strCache>
                <c:ptCount val="1"/>
                <c:pt idx="0">
                  <c:v>BEPC II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marker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All!$F$11</c:f>
              <c:numCache>
                <c:formatCode>General</c:formatCode>
                <c:ptCount val="1"/>
                <c:pt idx="0">
                  <c:v>4.3</c:v>
                </c:pt>
              </c:numCache>
            </c:numRef>
          </c:xVal>
          <c:yVal>
            <c:numRef>
              <c:f>All!$G$11</c:f>
              <c:numCache>
                <c:formatCode>0.00E+00</c:formatCode>
                <c:ptCount val="1"/>
                <c:pt idx="0">
                  <c:v>6.4999999999999994E+32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All!$B$12</c:f>
              <c:strCache>
                <c:ptCount val="1"/>
                <c:pt idx="0">
                  <c:v>DAFNE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marker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All!$F$12</c:f>
              <c:numCache>
                <c:formatCode>General</c:formatCode>
                <c:ptCount val="1"/>
                <c:pt idx="0">
                  <c:v>1.02</c:v>
                </c:pt>
              </c:numCache>
            </c:numRef>
          </c:xVal>
          <c:yVal>
            <c:numRef>
              <c:f>All!$G$12</c:f>
              <c:numCache>
                <c:formatCode>0.00E+00</c:formatCode>
                <c:ptCount val="1"/>
                <c:pt idx="0">
                  <c:v>4.9999999999999997E+32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All!$B$13</c:f>
              <c:strCache>
                <c:ptCount val="1"/>
                <c:pt idx="0">
                  <c:v>DORIS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marker>
          <c:dLbls>
            <c:dLbl>
              <c:idx val="0"/>
              <c:layout>
                <c:manualLayout>
                  <c:x val="-8.3333333333333332E-3"/>
                  <c:y val="-1.841620626151013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All!$F$13</c:f>
              <c:numCache>
                <c:formatCode>General</c:formatCode>
                <c:ptCount val="1"/>
                <c:pt idx="0">
                  <c:v>11.2</c:v>
                </c:pt>
              </c:numCache>
            </c:numRef>
          </c:xVal>
          <c:yVal>
            <c:numRef>
              <c:f>All!$G$13</c:f>
              <c:numCache>
                <c:formatCode>0.00E+00</c:formatCode>
                <c:ptCount val="1"/>
                <c:pt idx="0">
                  <c:v>3.9999999999999999E+31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All!$B$14</c:f>
              <c:strCache>
                <c:ptCount val="1"/>
                <c:pt idx="0">
                  <c:v>CESR</c:v>
                </c:pt>
              </c:strCache>
            </c:strRef>
          </c:tx>
          <c:spPr>
            <a:ln w="28575">
              <a:noFill/>
            </a:ln>
          </c:spPr>
          <c:dPt>
            <c:idx val="0"/>
            <c:marker>
              <c:symbol val="circle"/>
              <c:size val="7"/>
              <c:spPr>
                <a:solidFill>
                  <a:schemeClr val="accent6">
                    <a:lumMod val="75000"/>
                  </a:schemeClr>
                </a:solidFill>
                <a:ln>
                  <a:noFill/>
                </a:ln>
              </c:spPr>
            </c:marker>
            <c:bubble3D val="0"/>
          </c:dPt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All!$F$14</c:f>
              <c:numCache>
                <c:formatCode>General</c:formatCode>
                <c:ptCount val="1"/>
                <c:pt idx="0">
                  <c:v>12</c:v>
                </c:pt>
              </c:numCache>
            </c:numRef>
          </c:xVal>
          <c:yVal>
            <c:numRef>
              <c:f>All!$G$14</c:f>
              <c:numCache>
                <c:formatCode>0.00E+00</c:formatCode>
                <c:ptCount val="1"/>
                <c:pt idx="0">
                  <c:v>1.2E+33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All!$B$15</c:f>
              <c:strCache>
                <c:ptCount val="1"/>
                <c:pt idx="0">
                  <c:v>CESR-C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marker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All!$F$15</c:f>
              <c:numCache>
                <c:formatCode>General</c:formatCode>
                <c:ptCount val="1"/>
                <c:pt idx="0">
                  <c:v>4.2</c:v>
                </c:pt>
              </c:numCache>
            </c:numRef>
          </c:xVal>
          <c:yVal>
            <c:numRef>
              <c:f>All!$G$15</c:f>
              <c:numCache>
                <c:formatCode>0.00E+00</c:formatCode>
                <c:ptCount val="1"/>
                <c:pt idx="0">
                  <c:v>7.6000000000000003E+31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All!$B$16</c:f>
              <c:strCache>
                <c:ptCount val="1"/>
                <c:pt idx="0">
                  <c:v>PEP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marker>
          <c:dLbls>
            <c:dLbl>
              <c:idx val="0"/>
              <c:layout>
                <c:manualLayout>
                  <c:x val="-8.3333333333333332E-3"/>
                  <c:y val="-5.5248618784529708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All!$F$16</c:f>
              <c:numCache>
                <c:formatCode>General</c:formatCode>
                <c:ptCount val="1"/>
                <c:pt idx="0">
                  <c:v>30</c:v>
                </c:pt>
              </c:numCache>
            </c:numRef>
          </c:xVal>
          <c:yVal>
            <c:numRef>
              <c:f>All!$G$16</c:f>
              <c:numCache>
                <c:formatCode>0.00E+00</c:formatCode>
                <c:ptCount val="1"/>
                <c:pt idx="0">
                  <c:v>5.9999999999999998E+31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All!$B$17</c:f>
              <c:strCache>
                <c:ptCount val="1"/>
                <c:pt idx="0">
                  <c:v>PEP II</c:v>
                </c:pt>
              </c:strCache>
            </c:strRef>
          </c:tx>
          <c:spPr>
            <a:ln w="28575">
              <a:noFill/>
            </a:ln>
          </c:spPr>
          <c:marker>
            <c:symbol val="star"/>
            <c:size val="7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marker>
          <c:dPt>
            <c:idx val="0"/>
            <c:marker>
              <c:symbol val="circle"/>
              <c:size val="7"/>
            </c:marker>
            <c:bubble3D val="0"/>
          </c:dPt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All!$F$17</c:f>
              <c:numCache>
                <c:formatCode>General</c:formatCode>
                <c:ptCount val="1"/>
                <c:pt idx="0">
                  <c:v>10</c:v>
                </c:pt>
              </c:numCache>
            </c:numRef>
          </c:xVal>
          <c:yVal>
            <c:numRef>
              <c:f>All!$G$17</c:f>
              <c:numCache>
                <c:formatCode>0.00E+00</c:formatCode>
                <c:ptCount val="1"/>
                <c:pt idx="0">
                  <c:v>1.1999999999999999E+34</c:v>
                </c:pt>
              </c:numCache>
            </c:numRef>
          </c:yVal>
          <c:smooth val="0"/>
        </c:ser>
        <c:ser>
          <c:idx val="14"/>
          <c:order val="14"/>
          <c:tx>
            <c:strRef>
              <c:f>All!$B$18</c:f>
              <c:strCache>
                <c:ptCount val="1"/>
                <c:pt idx="0">
                  <c:v>PETRA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marker>
          <c:dLbls>
            <c:dLbl>
              <c:idx val="0"/>
              <c:layout>
                <c:manualLayout>
                  <c:x val="-3.6111111111111108E-2"/>
                  <c:y val="1.1111062774611805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All!$F$18</c:f>
              <c:numCache>
                <c:formatCode>General</c:formatCode>
                <c:ptCount val="1"/>
                <c:pt idx="0">
                  <c:v>46.8</c:v>
                </c:pt>
              </c:numCache>
            </c:numRef>
          </c:xVal>
          <c:yVal>
            <c:numRef>
              <c:f>All!$G$18</c:f>
              <c:numCache>
                <c:formatCode>0.00E+00</c:formatCode>
                <c:ptCount val="1"/>
                <c:pt idx="0">
                  <c:v>2.3E+31</c:v>
                </c:pt>
              </c:numCache>
            </c:numRef>
          </c:yVal>
          <c:smooth val="0"/>
        </c:ser>
        <c:ser>
          <c:idx val="15"/>
          <c:order val="15"/>
          <c:tx>
            <c:strRef>
              <c:f>All!$B$19</c:f>
              <c:strCache>
                <c:ptCount val="1"/>
                <c:pt idx="0">
                  <c:v>TRISTAN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marker>
          <c:dLbls>
            <c:dLbl>
              <c:idx val="0"/>
              <c:layout>
                <c:manualLayout>
                  <c:x val="-1.3888888888888888E-2"/>
                  <c:y val="-3.6832412523020259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All!$F$19</c:f>
              <c:numCache>
                <c:formatCode>General</c:formatCode>
                <c:ptCount val="1"/>
                <c:pt idx="0">
                  <c:v>64</c:v>
                </c:pt>
              </c:numCache>
            </c:numRef>
          </c:xVal>
          <c:yVal>
            <c:numRef>
              <c:f>All!$G$19</c:f>
              <c:numCache>
                <c:formatCode>0.00E+00</c:formatCode>
                <c:ptCount val="1"/>
                <c:pt idx="0">
                  <c:v>3.6999999999999998E+31</c:v>
                </c:pt>
              </c:numCache>
            </c:numRef>
          </c:yVal>
          <c:smooth val="0"/>
        </c:ser>
        <c:ser>
          <c:idx val="16"/>
          <c:order val="16"/>
          <c:tx>
            <c:strRef>
              <c:f>All!$B$20</c:f>
              <c:strCache>
                <c:ptCount val="1"/>
                <c:pt idx="0">
                  <c:v>KEKB B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marker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All!$F$20</c:f>
              <c:numCache>
                <c:formatCode>General</c:formatCode>
                <c:ptCount val="1"/>
                <c:pt idx="0">
                  <c:v>10</c:v>
                </c:pt>
              </c:numCache>
            </c:numRef>
          </c:xVal>
          <c:yVal>
            <c:numRef>
              <c:f>All!$G$20</c:f>
              <c:numCache>
                <c:formatCode>0.00E+00</c:formatCode>
                <c:ptCount val="1"/>
                <c:pt idx="0">
                  <c:v>2.1000000000000002E+34</c:v>
                </c:pt>
              </c:numCache>
            </c:numRef>
          </c:yVal>
          <c:smooth val="0"/>
        </c:ser>
        <c:ser>
          <c:idx val="17"/>
          <c:order val="17"/>
          <c:tx>
            <c:strRef>
              <c:f>All!$B$21</c:f>
              <c:strCache>
                <c:ptCount val="1"/>
                <c:pt idx="0">
                  <c:v>SLC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marker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All!$F$21</c:f>
              <c:numCache>
                <c:formatCode>General</c:formatCode>
                <c:ptCount val="1"/>
                <c:pt idx="0">
                  <c:v>100</c:v>
                </c:pt>
              </c:numCache>
            </c:numRef>
          </c:xVal>
          <c:yVal>
            <c:numRef>
              <c:f>All!$G$21</c:f>
              <c:numCache>
                <c:formatCode>0.00E+00</c:formatCode>
                <c:ptCount val="1"/>
                <c:pt idx="0">
                  <c:v>2.9999999999999998E+30</c:v>
                </c:pt>
              </c:numCache>
            </c:numRef>
          </c:yVal>
          <c:smooth val="0"/>
        </c:ser>
        <c:ser>
          <c:idx val="18"/>
          <c:order val="18"/>
          <c:tx>
            <c:strRef>
              <c:f>All!$B$22</c:f>
              <c:strCache>
                <c:ptCount val="1"/>
                <c:pt idx="0">
                  <c:v>LEP I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marker>
          <c:dLbls>
            <c:dLbl>
              <c:idx val="0"/>
              <c:layout>
                <c:manualLayout>
                  <c:x val="-1.3888888888888888E-2"/>
                  <c:y val="-3.6832412523019583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All!$F$22</c:f>
              <c:numCache>
                <c:formatCode>General</c:formatCode>
                <c:ptCount val="1"/>
                <c:pt idx="0">
                  <c:v>90</c:v>
                </c:pt>
              </c:numCache>
            </c:numRef>
          </c:xVal>
          <c:yVal>
            <c:numRef>
              <c:f>All!$G$22</c:f>
              <c:numCache>
                <c:formatCode>0.00E+00</c:formatCode>
                <c:ptCount val="1"/>
                <c:pt idx="0">
                  <c:v>2.3999999999999998E+31</c:v>
                </c:pt>
              </c:numCache>
            </c:numRef>
          </c:yVal>
          <c:smooth val="0"/>
        </c:ser>
        <c:ser>
          <c:idx val="19"/>
          <c:order val="19"/>
          <c:tx>
            <c:strRef>
              <c:f>All!$B$23</c:f>
              <c:strCache>
                <c:ptCount val="1"/>
                <c:pt idx="0">
                  <c:v>LEP II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marker>
          <c:dLbls>
            <c:dLbl>
              <c:idx val="0"/>
              <c:layout>
                <c:manualLayout>
                  <c:x val="-2.5000000000000001E-2"/>
                  <c:y val="-2.2696294803066751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All!$F$23</c:f>
              <c:numCache>
                <c:formatCode>General</c:formatCode>
                <c:ptCount val="1"/>
                <c:pt idx="0">
                  <c:v>209</c:v>
                </c:pt>
              </c:numCache>
            </c:numRef>
          </c:xVal>
          <c:yVal>
            <c:numRef>
              <c:f>All!$G$23</c:f>
              <c:numCache>
                <c:formatCode>0.00E+00</c:formatCode>
                <c:ptCount val="1"/>
                <c:pt idx="0">
                  <c:v>1.0000000000000001E+32</c:v>
                </c:pt>
              </c:numCache>
            </c:numRef>
          </c:yVal>
          <c:smooth val="0"/>
        </c:ser>
        <c:ser>
          <c:idx val="20"/>
          <c:order val="20"/>
          <c:tx>
            <c:strRef>
              <c:f>All!$B$37</c:f>
              <c:strCache>
                <c:ptCount val="1"/>
                <c:pt idx="0">
                  <c:v>Super KEKB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noFill/>
              <a:ln w="19050">
                <a:solidFill>
                  <a:schemeClr val="tx1"/>
                </a:solidFill>
              </a:ln>
            </c:spPr>
          </c:marker>
          <c:dPt>
            <c:idx val="0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Lbls>
            <c:dLbl>
              <c:idx val="0"/>
              <c:layout>
                <c:manualLayout>
                  <c:x val="-1.9444444444444393E-2"/>
                  <c:y val="9.2081031307550652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All!$F$37</c:f>
              <c:numCache>
                <c:formatCode>General</c:formatCode>
                <c:ptCount val="1"/>
                <c:pt idx="0">
                  <c:v>10</c:v>
                </c:pt>
              </c:numCache>
            </c:numRef>
          </c:xVal>
          <c:yVal>
            <c:numRef>
              <c:f>All!$G$37</c:f>
              <c:numCache>
                <c:formatCode>0.00E+00</c:formatCode>
                <c:ptCount val="1"/>
                <c:pt idx="0">
                  <c:v>7.9999999999999997E+35</c:v>
                </c:pt>
              </c:numCache>
            </c:numRef>
          </c:yVal>
          <c:smooth val="0"/>
        </c:ser>
        <c:ser>
          <c:idx val="21"/>
          <c:order val="21"/>
          <c:tx>
            <c:strRef>
              <c:f>All!$B$38</c:f>
              <c:strCache>
                <c:ptCount val="1"/>
                <c:pt idx="0">
                  <c:v>SuperB</c:v>
                </c:pt>
              </c:strCache>
            </c:strRef>
          </c:tx>
          <c:spPr>
            <a:ln w="28575">
              <a:noFill/>
            </a:ln>
          </c:spPr>
          <c:marker>
            <c:spPr>
              <a:noFill/>
              <a:ln w="19050">
                <a:solidFill>
                  <a:schemeClr val="accent6">
                    <a:lumMod val="75000"/>
                  </a:schemeClr>
                </a:solidFill>
              </a:ln>
            </c:spPr>
          </c:marker>
          <c:dPt>
            <c:idx val="0"/>
            <c:marker>
              <c:symbol val="circle"/>
              <c:size val="7"/>
            </c:marker>
            <c:bubble3D val="0"/>
          </c:dPt>
          <c:dLbls>
            <c:dLbl>
              <c:idx val="0"/>
              <c:layout>
                <c:manualLayout>
                  <c:x val="-1.6666666666666614E-2"/>
                  <c:y val="-1.1049723756906077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All!$F$38</c:f>
              <c:numCache>
                <c:formatCode>General</c:formatCode>
                <c:ptCount val="1"/>
                <c:pt idx="0">
                  <c:v>10</c:v>
                </c:pt>
              </c:numCache>
            </c:numRef>
          </c:xVal>
          <c:yVal>
            <c:numRef>
              <c:f>All!$G$38</c:f>
              <c:numCache>
                <c:formatCode>0.00E+00</c:formatCode>
                <c:ptCount val="1"/>
                <c:pt idx="0">
                  <c:v>1E+36</c:v>
                </c:pt>
              </c:numCache>
            </c:numRef>
          </c:yVal>
          <c:smooth val="0"/>
        </c:ser>
        <c:ser>
          <c:idx val="22"/>
          <c:order val="22"/>
          <c:tx>
            <c:strRef>
              <c:f>All!$B$41</c:f>
              <c:strCache>
                <c:ptCount val="1"/>
                <c:pt idx="0">
                  <c:v>ILC 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noFill/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dPt>
            <c:idx val="0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All!$F$41</c:f>
              <c:numCache>
                <c:formatCode>General</c:formatCode>
                <c:ptCount val="1"/>
                <c:pt idx="0">
                  <c:v>500</c:v>
                </c:pt>
              </c:numCache>
            </c:numRef>
          </c:xVal>
          <c:yVal>
            <c:numRef>
              <c:f>All!$G$41</c:f>
              <c:numCache>
                <c:formatCode>0.00E+00</c:formatCode>
                <c:ptCount val="1"/>
                <c:pt idx="0">
                  <c:v>1.9999999999999999E+34</c:v>
                </c:pt>
              </c:numCache>
            </c:numRef>
          </c:yVal>
          <c:smooth val="0"/>
        </c:ser>
        <c:ser>
          <c:idx val="23"/>
          <c:order val="23"/>
          <c:tx>
            <c:strRef>
              <c:f>All!$B$42</c:f>
              <c:strCache>
                <c:ptCount val="1"/>
                <c:pt idx="0">
                  <c:v>CLIC</c:v>
                </c:pt>
              </c:strCache>
            </c:strRef>
          </c:tx>
          <c:spPr>
            <a:ln w="28575">
              <a:noFill/>
            </a:ln>
          </c:spPr>
          <c:dPt>
            <c:idx val="0"/>
            <c:marker>
              <c:symbol val="circle"/>
              <c:size val="7"/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All!$F$42</c:f>
              <c:numCache>
                <c:formatCode>General</c:formatCode>
                <c:ptCount val="1"/>
                <c:pt idx="0">
                  <c:v>500</c:v>
                </c:pt>
              </c:numCache>
            </c:numRef>
          </c:xVal>
          <c:yVal>
            <c:numRef>
              <c:f>All!$G$42</c:f>
              <c:numCache>
                <c:formatCode>0.00E+00</c:formatCode>
                <c:ptCount val="1"/>
                <c:pt idx="0">
                  <c:v>1.5000000000000001E+34</c:v>
                </c:pt>
              </c:numCache>
            </c:numRef>
          </c:yVal>
          <c:smooth val="0"/>
        </c:ser>
        <c:ser>
          <c:idx val="24"/>
          <c:order val="24"/>
          <c:tx>
            <c:strRef>
              <c:f>All!$B$43</c:f>
              <c:strCache>
                <c:ptCount val="1"/>
                <c:pt idx="0">
                  <c:v>CLIC II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noFill/>
              <a:ln w="19050"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All!$F$43</c:f>
              <c:numCache>
                <c:formatCode>General</c:formatCode>
                <c:ptCount val="1"/>
                <c:pt idx="0">
                  <c:v>3000</c:v>
                </c:pt>
              </c:numCache>
            </c:numRef>
          </c:xVal>
          <c:yVal>
            <c:numRef>
              <c:f>All!$G$43</c:f>
              <c:numCache>
                <c:formatCode>0.00E+00</c:formatCode>
                <c:ptCount val="1"/>
                <c:pt idx="0">
                  <c:v>4.9999999999999998E+34</c:v>
                </c:pt>
              </c:numCache>
            </c:numRef>
          </c:yVal>
          <c:smooth val="0"/>
        </c:ser>
        <c:ser>
          <c:idx val="25"/>
          <c:order val="25"/>
          <c:tx>
            <c:strRef>
              <c:f>All!$AA$29</c:f>
              <c:strCache>
                <c:ptCount val="1"/>
              </c:strCache>
            </c:strRef>
          </c:tx>
          <c:spPr>
            <a:ln w="28575">
              <a:noFill/>
            </a:ln>
          </c:spPr>
          <c:dPt>
            <c:idx val="0"/>
            <c:marker>
              <c:symbol val="circle"/>
              <c:size val="7"/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Lbls>
            <c:dLbl>
              <c:idx val="0"/>
              <c:layout>
                <c:manualLayout>
                  <c:x val="-2.2222222222222223E-2"/>
                  <c:y val="1.4732965009208137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/>
                      <a:t>LEP3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1"/>
              <c:showPercent val="0"/>
              <c:showBubbleSize val="0"/>
            </c:dLbl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All!$F$36</c:f>
              <c:numCache>
                <c:formatCode>General</c:formatCode>
                <c:ptCount val="1"/>
                <c:pt idx="0">
                  <c:v>240</c:v>
                </c:pt>
              </c:numCache>
            </c:numRef>
          </c:xVal>
          <c:yVal>
            <c:numRef>
              <c:f>All!$G$36</c:f>
              <c:numCache>
                <c:formatCode>0.00E+00</c:formatCode>
                <c:ptCount val="1"/>
                <c:pt idx="0">
                  <c:v>1.1000000000000001E+34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170240"/>
        <c:axId val="192184704"/>
      </c:scatterChart>
      <c:valAx>
        <c:axId val="192170240"/>
        <c:scaling>
          <c:logBase val="10"/>
          <c:orientation val="minMax"/>
          <c:max val="210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fr-FR" sz="1200">
                    <a:latin typeface="Arial" pitchFamily="34" charset="0"/>
                    <a:cs typeface="Arial" pitchFamily="34" charset="0"/>
                  </a:rPr>
                  <a:t>Energy (GeV)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92184704"/>
        <c:crosses val="autoZero"/>
        <c:crossBetween val="midCat"/>
      </c:valAx>
      <c:valAx>
        <c:axId val="192184704"/>
        <c:scaling>
          <c:logBase val="10"/>
          <c:orientation val="minMax"/>
          <c:max val="9.9999999999999997E+34"/>
          <c:min val="9.9999999999999996E+27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 sz="1200">
                    <a:latin typeface="Arial" pitchFamily="34" charset="0"/>
                    <a:cs typeface="Arial" pitchFamily="34" charset="0"/>
                  </a:rPr>
                  <a:t>Luminosity (cm</a:t>
                </a:r>
                <a:r>
                  <a:rPr lang="fr-FR" sz="1200" baseline="30000">
                    <a:latin typeface="Arial" pitchFamily="34" charset="0"/>
                    <a:cs typeface="Arial" pitchFamily="34" charset="0"/>
                  </a:rPr>
                  <a:t>-2</a:t>
                </a:r>
                <a:r>
                  <a:rPr lang="fr-FR" sz="1200">
                    <a:latin typeface="Arial" pitchFamily="34" charset="0"/>
                    <a:cs typeface="Arial" pitchFamily="34" charset="0"/>
                  </a:rPr>
                  <a:t> s</a:t>
                </a:r>
                <a:r>
                  <a:rPr lang="fr-FR" sz="1200" baseline="30000">
                    <a:latin typeface="Arial" pitchFamily="34" charset="0"/>
                    <a:cs typeface="Arial" pitchFamily="34" charset="0"/>
                  </a:rPr>
                  <a:t>-1</a:t>
                </a:r>
                <a:r>
                  <a:rPr lang="fr-FR" sz="1200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/>
          <c:overlay val="0"/>
        </c:title>
        <c:numFmt formatCode="0.00E+0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92170240"/>
        <c:crosses val="autoZero"/>
        <c:crossBetween val="midCat"/>
      </c:valAx>
    </c:plotArea>
    <c:plotVisOnly val="1"/>
    <c:dispBlanksAs val="gap"/>
    <c:showDLblsOverMax val="0"/>
  </c:chart>
  <c:spPr>
    <a:solidFill>
      <a:srgbClr val="FFFFCC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>
                <a:solidFill>
                  <a:srgbClr val="C00000"/>
                </a:solidFill>
              </a:rPr>
              <a:t>p</a:t>
            </a:r>
            <a:r>
              <a:rPr lang="en-US" baseline="30000">
                <a:solidFill>
                  <a:srgbClr val="C00000"/>
                </a:solidFill>
              </a:rPr>
              <a:t>+</a:t>
            </a:r>
            <a:r>
              <a:rPr lang="en-US">
                <a:solidFill>
                  <a:srgbClr val="C00000"/>
                </a:solidFill>
              </a:rPr>
              <a:t>p</a:t>
            </a:r>
            <a:r>
              <a:rPr lang="en-US" baseline="30000">
                <a:solidFill>
                  <a:srgbClr val="C00000"/>
                </a:solidFill>
              </a:rPr>
              <a:t>+</a:t>
            </a:r>
            <a:r>
              <a:rPr lang="en-US"/>
              <a:t>, </a:t>
            </a:r>
            <a:r>
              <a:rPr lang="en-US">
                <a:solidFill>
                  <a:schemeClr val="accent1"/>
                </a:solidFill>
              </a:rPr>
              <a:t>p</a:t>
            </a:r>
            <a:r>
              <a:rPr lang="en-US" baseline="30000">
                <a:solidFill>
                  <a:schemeClr val="accent1"/>
                </a:solidFill>
              </a:rPr>
              <a:t>+</a:t>
            </a:r>
            <a:r>
              <a:rPr lang="en-US">
                <a:solidFill>
                  <a:schemeClr val="accent1"/>
                </a:solidFill>
              </a:rPr>
              <a:t>p</a:t>
            </a:r>
            <a:r>
              <a:rPr lang="en-US" baseline="30000">
                <a:solidFill>
                  <a:schemeClr val="accent1"/>
                </a:solidFill>
              </a:rPr>
              <a:t>-</a:t>
            </a:r>
            <a:r>
              <a:rPr lang="en-US"/>
              <a:t>,</a:t>
            </a:r>
            <a:r>
              <a:rPr lang="en-US" baseline="0"/>
              <a:t> </a:t>
            </a:r>
            <a:r>
              <a:rPr lang="en-US" baseline="0">
                <a:solidFill>
                  <a:srgbClr val="00B050"/>
                </a:solidFill>
              </a:rPr>
              <a:t>e p</a:t>
            </a:r>
            <a:r>
              <a:rPr lang="en-US" baseline="30000">
                <a:solidFill>
                  <a:srgbClr val="00B050"/>
                </a:solidFill>
              </a:rPr>
              <a:t>+</a:t>
            </a:r>
            <a:r>
              <a:rPr lang="en-US" baseline="0">
                <a:solidFill>
                  <a:srgbClr val="00B050"/>
                </a:solidFill>
              </a:rPr>
              <a:t> </a:t>
            </a:r>
            <a:r>
              <a:rPr lang="en-US"/>
              <a:t>Colliders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0358595800524931"/>
          <c:y val="0.12346655197512076"/>
          <c:w val="0.71527515310586176"/>
          <c:h val="0.74808332781931675"/>
        </c:manualLayout>
      </c:layout>
      <c:scatterChart>
        <c:scatterStyle val="lineMarker"/>
        <c:varyColors val="0"/>
        <c:ser>
          <c:idx val="0"/>
          <c:order val="0"/>
          <c:tx>
            <c:strRef>
              <c:f>All!$B$24</c:f>
              <c:strCache>
                <c:ptCount val="1"/>
                <c:pt idx="0">
                  <c:v>ISR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C00000"/>
              </a:solidFill>
            </c:spPr>
          </c:marker>
          <c:dPt>
            <c:idx val="0"/>
            <c:marker>
              <c:spPr>
                <a:solidFill>
                  <a:srgbClr val="C00000"/>
                </a:solidFill>
                <a:ln>
                  <a:noFill/>
                </a:ln>
              </c:spPr>
            </c:marker>
            <c:bubble3D val="0"/>
          </c:dPt>
          <c:dLbls>
            <c:txPr>
              <a:bodyPr/>
              <a:lstStyle/>
              <a:p>
                <a:pPr>
                  <a:defRPr sz="1200"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All!$F$24</c:f>
              <c:numCache>
                <c:formatCode>General</c:formatCode>
                <c:ptCount val="1"/>
                <c:pt idx="0">
                  <c:v>50</c:v>
                </c:pt>
              </c:numCache>
            </c:numRef>
          </c:xVal>
          <c:yVal>
            <c:numRef>
              <c:f>All!$G$24</c:f>
              <c:numCache>
                <c:formatCode>0.00E+00</c:formatCode>
                <c:ptCount val="1"/>
                <c:pt idx="0">
                  <c:v>4.0000000000000001E+30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All!$B$25</c:f>
              <c:strCache>
                <c:ptCount val="1"/>
                <c:pt idx="0">
                  <c:v>SPPS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chemeClr val="accent1"/>
              </a:solidFill>
              <a:ln>
                <a:noFill/>
              </a:ln>
            </c:spPr>
          </c:marker>
          <c:dLbls>
            <c:txPr>
              <a:bodyPr/>
              <a:lstStyle/>
              <a:p>
                <a:pPr>
                  <a:defRPr sz="1200"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All!$F$25</c:f>
              <c:numCache>
                <c:formatCode>General</c:formatCode>
                <c:ptCount val="1"/>
                <c:pt idx="0">
                  <c:v>630</c:v>
                </c:pt>
              </c:numCache>
            </c:numRef>
          </c:xVal>
          <c:yVal>
            <c:numRef>
              <c:f>All!$G$25</c:f>
              <c:numCache>
                <c:formatCode>0.00E+00</c:formatCode>
                <c:ptCount val="1"/>
                <c:pt idx="0">
                  <c:v>5.9999999999999996E+30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All!$B$26</c:f>
              <c:strCache>
                <c:ptCount val="1"/>
                <c:pt idx="0">
                  <c:v>Tevatron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chemeClr val="accent1"/>
              </a:solidFill>
              <a:ln>
                <a:noFill/>
              </a:ln>
            </c:spPr>
          </c:marker>
          <c:dPt>
            <c:idx val="0"/>
            <c:marker>
              <c:symbol val="diamond"/>
              <c:size val="9"/>
            </c:marker>
            <c:bubble3D val="0"/>
          </c:dPt>
          <c:dLbls>
            <c:txPr>
              <a:bodyPr/>
              <a:lstStyle/>
              <a:p>
                <a:pPr>
                  <a:defRPr sz="1200"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All!$F$26</c:f>
              <c:numCache>
                <c:formatCode>General</c:formatCode>
                <c:ptCount val="1"/>
                <c:pt idx="0">
                  <c:v>1960</c:v>
                </c:pt>
              </c:numCache>
            </c:numRef>
          </c:xVal>
          <c:yVal>
            <c:numRef>
              <c:f>All!$G$26</c:f>
              <c:numCache>
                <c:formatCode>0.00E+00</c:formatCode>
                <c:ptCount val="1"/>
                <c:pt idx="0">
                  <c:v>4.2999999999999997E+32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All!$B$27</c:f>
              <c:strCache>
                <c:ptCount val="1"/>
                <c:pt idx="0">
                  <c:v>HERA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00B050"/>
              </a:solidFill>
              <a:ln>
                <a:noFill/>
              </a:ln>
            </c:spPr>
          </c:marker>
          <c:dLbls>
            <c:txPr>
              <a:bodyPr/>
              <a:lstStyle/>
              <a:p>
                <a:pPr>
                  <a:defRPr sz="1200"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All!$F$27</c:f>
              <c:numCache>
                <c:formatCode>General</c:formatCode>
                <c:ptCount val="1"/>
                <c:pt idx="0">
                  <c:v>250</c:v>
                </c:pt>
              </c:numCache>
            </c:numRef>
          </c:xVal>
          <c:yVal>
            <c:numRef>
              <c:f>All!$G$27</c:f>
              <c:numCache>
                <c:formatCode>0.00E+00</c:formatCode>
                <c:ptCount val="1"/>
                <c:pt idx="0">
                  <c:v>7.5E+31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All!$B$28</c:f>
              <c:strCache>
                <c:ptCount val="1"/>
                <c:pt idx="0">
                  <c:v>RHIC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C00000"/>
              </a:solidFill>
              <a:ln>
                <a:noFill/>
              </a:ln>
            </c:spPr>
          </c:marker>
          <c:dLbls>
            <c:txPr>
              <a:bodyPr/>
              <a:lstStyle/>
              <a:p>
                <a:pPr>
                  <a:defRPr sz="1200"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All!$F$28</c:f>
              <c:numCache>
                <c:formatCode>General</c:formatCode>
                <c:ptCount val="1"/>
                <c:pt idx="0">
                  <c:v>500</c:v>
                </c:pt>
              </c:numCache>
            </c:numRef>
          </c:xVal>
          <c:yVal>
            <c:numRef>
              <c:f>All!$G$28</c:f>
              <c:numCache>
                <c:formatCode>0.00E+00</c:formatCode>
                <c:ptCount val="1"/>
                <c:pt idx="0">
                  <c:v>1.45E+32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All!$B$29</c:f>
              <c:strCache>
                <c:ptCount val="1"/>
                <c:pt idx="0">
                  <c:v>LHC-7 TeV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C00000"/>
              </a:solidFill>
              <a:ln>
                <a:noFill/>
              </a:ln>
            </c:spPr>
          </c:marker>
          <c:dLbls>
            <c:dLbl>
              <c:idx val="0"/>
              <c:layout>
                <c:manualLayout>
                  <c:x val="-4.1666666666666664E-2"/>
                  <c:y val="2.5210084033613446E-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/>
                      <a:t>LHC-7 TeV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All!$F$29</c:f>
              <c:numCache>
                <c:formatCode>General</c:formatCode>
                <c:ptCount val="1"/>
                <c:pt idx="0">
                  <c:v>7000</c:v>
                </c:pt>
              </c:numCache>
            </c:numRef>
          </c:xVal>
          <c:yVal>
            <c:numRef>
              <c:f>All!$G$29</c:f>
              <c:numCache>
                <c:formatCode>0.00E+00</c:formatCode>
                <c:ptCount val="1"/>
                <c:pt idx="0">
                  <c:v>3.6999999999999999E+33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All!$B$30</c:f>
              <c:strCache>
                <c:ptCount val="1"/>
                <c:pt idx="0">
                  <c:v>LHC-8 TeV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C00000"/>
              </a:solidFill>
              <a:ln>
                <a:noFill/>
              </a:ln>
            </c:spPr>
          </c:marker>
          <c:dPt>
            <c:idx val="0"/>
            <c:marker>
              <c:symbol val="diamond"/>
              <c:size val="9"/>
            </c:marker>
            <c:bubble3D val="0"/>
          </c:dPt>
          <c:dLbls>
            <c:dLbl>
              <c:idx val="0"/>
              <c:layout>
                <c:manualLayout>
                  <c:x val="-1.6666666666666666E-2"/>
                  <c:y val="2.3615584098082325E-2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fr-FR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All!$F$30</c:f>
              <c:numCache>
                <c:formatCode>General</c:formatCode>
                <c:ptCount val="1"/>
                <c:pt idx="0">
                  <c:v>8000</c:v>
                </c:pt>
              </c:numCache>
            </c:numRef>
          </c:xVal>
          <c:yVal>
            <c:numRef>
              <c:f>All!$G$30</c:f>
              <c:numCache>
                <c:formatCode>0.00E+00</c:formatCode>
                <c:ptCount val="1"/>
                <c:pt idx="0">
                  <c:v>6.5999999999999995E+33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All!$B$31</c:f>
              <c:strCache>
                <c:ptCount val="1"/>
                <c:pt idx="0">
                  <c:v>LHC-14 TeV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9"/>
          </c:marker>
          <c:dPt>
            <c:idx val="0"/>
            <c:marker>
              <c:spPr>
                <a:solidFill>
                  <a:srgbClr val="C00000"/>
                </a:solidFill>
                <a:ln>
                  <a:noFill/>
                </a:ln>
              </c:spPr>
            </c:marker>
            <c:bubble3D val="0"/>
          </c:dPt>
          <c:dLbls>
            <c:dLbl>
              <c:idx val="0"/>
              <c:layout>
                <c:manualLayout>
                  <c:x val="-2.7777777777777779E-3"/>
                  <c:y val="-1.883220593509895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LHC-14TeV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All!$F$31</c:f>
              <c:numCache>
                <c:formatCode>General</c:formatCode>
                <c:ptCount val="1"/>
                <c:pt idx="0">
                  <c:v>14000</c:v>
                </c:pt>
              </c:numCache>
            </c:numRef>
          </c:xVal>
          <c:yVal>
            <c:numRef>
              <c:f>All!$G$31</c:f>
              <c:numCache>
                <c:formatCode>0.00E+00</c:formatCode>
                <c:ptCount val="1"/>
                <c:pt idx="0">
                  <c:v>9.9999999999999995E+33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All!$B$46</c:f>
              <c:strCache>
                <c:ptCount val="1"/>
                <c:pt idx="0">
                  <c:v>VLHC</c:v>
                </c:pt>
              </c:strCache>
            </c:strRef>
          </c:tx>
          <c:spPr>
            <a:ln w="28575">
              <a:noFill/>
            </a:ln>
          </c:spPr>
          <c:dPt>
            <c:idx val="0"/>
            <c:marker>
              <c:symbol val="diamond"/>
              <c:size val="7"/>
              <c:spPr>
                <a:noFill/>
                <a:ln w="19050">
                  <a:solidFill>
                    <a:srgbClr val="C00000"/>
                  </a:solidFill>
                </a:ln>
              </c:spPr>
            </c:marker>
            <c:bubble3D val="0"/>
          </c:dPt>
          <c:dLbls>
            <c:dLbl>
              <c:idx val="0"/>
              <c:layout>
                <c:manualLayout>
                  <c:x val="-8.3333333333332309E-3"/>
                  <c:y val="2.8011204481792718E-2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fr-FR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All!$F$46</c:f>
              <c:numCache>
                <c:formatCode>General</c:formatCode>
                <c:ptCount val="1"/>
                <c:pt idx="0">
                  <c:v>80000</c:v>
                </c:pt>
              </c:numCache>
            </c:numRef>
          </c:xVal>
          <c:yVal>
            <c:numRef>
              <c:f>All!$G$46</c:f>
              <c:numCache>
                <c:formatCode>0.00E+00</c:formatCode>
                <c:ptCount val="1"/>
                <c:pt idx="0">
                  <c:v>4.9999999999999998E+34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All!$B$45</c:f>
              <c:strCache>
                <c:ptCount val="1"/>
                <c:pt idx="0">
                  <c:v>HE-LHC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  <c:spPr>
              <a:noFill/>
              <a:ln w="15875">
                <a:solidFill>
                  <a:srgbClr val="C00000"/>
                </a:solidFill>
              </a:ln>
            </c:spPr>
          </c:marker>
          <c:dLbls>
            <c:dLbl>
              <c:idx val="0"/>
              <c:spPr/>
              <c:txPr>
                <a:bodyPr/>
                <a:lstStyle/>
                <a:p>
                  <a:pPr>
                    <a:defRPr sz="1200" b="1"/>
                  </a:pPr>
                  <a:endParaRPr lang="fr-FR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All!$F$45</c:f>
              <c:numCache>
                <c:formatCode>General</c:formatCode>
                <c:ptCount val="1"/>
                <c:pt idx="0">
                  <c:v>32000</c:v>
                </c:pt>
              </c:numCache>
            </c:numRef>
          </c:xVal>
          <c:yVal>
            <c:numRef>
              <c:f>All!$G$45</c:f>
              <c:numCache>
                <c:formatCode>0.00E+00</c:formatCode>
                <c:ptCount val="1"/>
                <c:pt idx="0">
                  <c:v>1.9999999999999999E+34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All!$B$44</c:f>
              <c:strCache>
                <c:ptCount val="1"/>
                <c:pt idx="0">
                  <c:v>HL-LHC</c:v>
                </c:pt>
              </c:strCache>
            </c:strRef>
          </c:tx>
          <c:spPr>
            <a:ln w="28575">
              <a:noFill/>
            </a:ln>
          </c:spPr>
          <c:dPt>
            <c:idx val="0"/>
            <c:marker>
              <c:symbol val="diamond"/>
              <c:size val="7"/>
              <c:spPr>
                <a:noFill/>
                <a:ln w="19050">
                  <a:solidFill>
                    <a:srgbClr val="C00000"/>
                  </a:solidFill>
                </a:ln>
              </c:spPr>
            </c:marker>
            <c:bubble3D val="0"/>
          </c:dPt>
          <c:dLbls>
            <c:dLbl>
              <c:idx val="0"/>
              <c:layout>
                <c:manualLayout>
                  <c:x val="-6.3888888888888884E-2"/>
                  <c:y val="-2.5210084033613446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/>
                      <a:t>HL-LHC</a:t>
                    </a:r>
                    <a:endParaRPr lang="en-US" b="1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All!$F$44</c:f>
              <c:numCache>
                <c:formatCode>General</c:formatCode>
                <c:ptCount val="1"/>
                <c:pt idx="0">
                  <c:v>14000</c:v>
                </c:pt>
              </c:numCache>
            </c:numRef>
          </c:xVal>
          <c:yVal>
            <c:numRef>
              <c:f>All!$G$44</c:f>
              <c:numCache>
                <c:formatCode>0.00E+00</c:formatCode>
                <c:ptCount val="1"/>
                <c:pt idx="0">
                  <c:v>4.9999999999999998E+34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All!$B$40</c:f>
              <c:strCache>
                <c:ptCount val="1"/>
                <c:pt idx="0">
                  <c:v>LHeC</c:v>
                </c:pt>
              </c:strCache>
            </c:strRef>
          </c:tx>
          <c:spPr>
            <a:ln w="28575">
              <a:noFill/>
            </a:ln>
          </c:spPr>
          <c:marker>
            <c:spPr>
              <a:ln>
                <a:solidFill>
                  <a:srgbClr val="00B050"/>
                </a:solidFill>
              </a:ln>
            </c:spPr>
          </c:marker>
          <c:dPt>
            <c:idx val="0"/>
            <c:marker>
              <c:symbol val="diamond"/>
              <c:size val="7"/>
              <c:spPr>
                <a:noFill/>
                <a:ln w="19050">
                  <a:noFill/>
                </a:ln>
              </c:spPr>
            </c:marker>
            <c:bubble3D val="0"/>
          </c:dPt>
          <c:xVal>
            <c:numRef>
              <c:f>All!$F$40</c:f>
              <c:numCache>
                <c:formatCode>General</c:formatCode>
                <c:ptCount val="1"/>
                <c:pt idx="0">
                  <c:v>900</c:v>
                </c:pt>
              </c:numCache>
            </c:numRef>
          </c:xVal>
          <c:yVal>
            <c:numRef>
              <c:f>All!$G$40</c:f>
              <c:numCache>
                <c:formatCode>0.00E+00</c:formatCode>
                <c:ptCount val="1"/>
                <c:pt idx="0">
                  <c:v>1.9999999999999999E+33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All!$B$39</c:f>
              <c:strCache>
                <c:ptCount val="1"/>
                <c:pt idx="0">
                  <c:v>eRHIC</c:v>
                </c:pt>
              </c:strCache>
            </c:strRef>
          </c:tx>
          <c:spPr>
            <a:ln w="28575">
              <a:noFill/>
            </a:ln>
          </c:spPr>
          <c:dPt>
            <c:idx val="0"/>
            <c:marker>
              <c:symbol val="diamond"/>
              <c:size val="7"/>
              <c:spPr>
                <a:noFill/>
                <a:ln w="19050">
                  <a:noFill/>
                </a:ln>
              </c:spPr>
            </c:marker>
            <c:bubble3D val="0"/>
          </c:dPt>
          <c:xVal>
            <c:numRef>
              <c:f>All!$F$39</c:f>
              <c:numCache>
                <c:formatCode>General</c:formatCode>
                <c:ptCount val="1"/>
                <c:pt idx="0">
                  <c:v>150</c:v>
                </c:pt>
              </c:numCache>
            </c:numRef>
          </c:xVal>
          <c:yVal>
            <c:numRef>
              <c:f>All!$G$39</c:f>
              <c:numCache>
                <c:formatCode>0.00E+00</c:formatCode>
                <c:ptCount val="1"/>
                <c:pt idx="0">
                  <c:v>1.0000000000000001E+32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231680"/>
        <c:axId val="192237952"/>
      </c:scatterChart>
      <c:valAx>
        <c:axId val="192231680"/>
        <c:scaling>
          <c:logBase val="10"/>
          <c:orientation val="minMax"/>
          <c:max val="15000"/>
          <c:min val="10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en-US" sz="1200">
                    <a:latin typeface="Arial" pitchFamily="34" charset="0"/>
                    <a:cs typeface="Arial" pitchFamily="34" charset="0"/>
                  </a:rPr>
                  <a:t>Energy (GeV)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92237952"/>
        <c:crosses val="autoZero"/>
        <c:crossBetween val="midCat"/>
      </c:valAx>
      <c:valAx>
        <c:axId val="192237952"/>
        <c:scaling>
          <c:logBase val="10"/>
          <c:orientation val="minMax"/>
          <c:max val="9.9999999999999995E+33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Luminosity (</a:t>
                </a:r>
                <a:r>
                  <a:rPr lang="en-US" sz="1200" dirty="0" smtClean="0">
                    <a:latin typeface="Arial" pitchFamily="34" charset="0"/>
                    <a:cs typeface="Arial" pitchFamily="34" charset="0"/>
                  </a:rPr>
                  <a:t>cm</a:t>
                </a:r>
                <a:r>
                  <a:rPr lang="en-US" sz="1200" baseline="30000" dirty="0" smtClean="0">
                    <a:latin typeface="Arial" pitchFamily="34" charset="0"/>
                    <a:cs typeface="Arial" pitchFamily="34" charset="0"/>
                  </a:rPr>
                  <a:t>--2</a:t>
                </a:r>
                <a:r>
                  <a:rPr lang="en-US" sz="12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s</a:t>
                </a:r>
                <a:r>
                  <a:rPr lang="en-US" sz="1200" baseline="30000" dirty="0">
                    <a:latin typeface="Arial" pitchFamily="34" charset="0"/>
                    <a:cs typeface="Arial" pitchFamily="34" charset="0"/>
                  </a:rPr>
                  <a:t>-1</a:t>
                </a:r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/>
          <c:overlay val="0"/>
        </c:title>
        <c:numFmt formatCode="0.00E+00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92231680"/>
        <c:crosses val="autoZero"/>
        <c:crossBetween val="midCat"/>
      </c:valAx>
    </c:plotArea>
    <c:plotVisOnly val="1"/>
    <c:dispBlanksAs val="gap"/>
    <c:showDLblsOverMax val="0"/>
  </c:chart>
  <c:spPr>
    <a:solidFill>
      <a:srgbClr val="FFFFCC"/>
    </a:solidFill>
  </c:sp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Intensity Frontier vs year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ED7C43"/>
              </a:solidFill>
              <a:ln w="19050">
                <a:solidFill>
                  <a:srgbClr val="ED7C43"/>
                </a:solidFill>
              </a:ln>
            </c:spPr>
          </c:marker>
          <c:dPt>
            <c:idx val="20"/>
            <c:marker>
              <c:symbol val="diamond"/>
              <c:size val="9"/>
              <c:spPr>
                <a:solidFill>
                  <a:schemeClr val="accent6"/>
                </a:solidFill>
                <a:ln w="19050">
                  <a:solidFill>
                    <a:schemeClr val="accent6"/>
                  </a:solidFill>
                </a:ln>
              </c:spPr>
            </c:marker>
            <c:bubble3D val="0"/>
          </c:dPt>
          <c:dPt>
            <c:idx val="21"/>
            <c:marker>
              <c:symbol val="diamond"/>
              <c:size val="9"/>
              <c:spPr>
                <a:solidFill>
                  <a:schemeClr val="accent6"/>
                </a:solidFill>
                <a:ln w="19050">
                  <a:solidFill>
                    <a:schemeClr val="accent6"/>
                  </a:solidFill>
                </a:ln>
              </c:spPr>
            </c:marker>
            <c:bubble3D val="0"/>
          </c:dPt>
          <c:dPt>
            <c:idx val="22"/>
            <c:marker>
              <c:symbol val="diamond"/>
              <c:size val="9"/>
              <c:spPr>
                <a:solidFill>
                  <a:schemeClr val="accent6"/>
                </a:solidFill>
                <a:ln w="19050">
                  <a:solidFill>
                    <a:schemeClr val="accent6"/>
                  </a:solidFill>
                </a:ln>
              </c:spPr>
            </c:marker>
            <c:bubble3D val="0"/>
          </c:dPt>
          <c:dPt>
            <c:idx val="23"/>
            <c:marker>
              <c:symbol val="diamond"/>
              <c:size val="9"/>
              <c:spPr>
                <a:solidFill>
                  <a:schemeClr val="accent6"/>
                </a:solidFill>
                <a:ln w="19050">
                  <a:solidFill>
                    <a:schemeClr val="accent6"/>
                  </a:solidFill>
                </a:ln>
              </c:spPr>
            </c:marker>
            <c:bubble3D val="0"/>
          </c:dPt>
          <c:dPt>
            <c:idx val="24"/>
            <c:marker>
              <c:symbol val="diamond"/>
              <c:size val="9"/>
              <c:spPr>
                <a:solidFill>
                  <a:schemeClr val="accent6"/>
                </a:solidFill>
                <a:ln w="19050">
                  <a:solidFill>
                    <a:schemeClr val="accent6"/>
                  </a:solidFill>
                </a:ln>
              </c:spPr>
            </c:marker>
            <c:bubble3D val="0"/>
          </c:dPt>
          <c:dPt>
            <c:idx val="25"/>
            <c:marker>
              <c:symbol val="diamond"/>
              <c:size val="9"/>
              <c:spPr>
                <a:solidFill>
                  <a:schemeClr val="accent6"/>
                </a:solidFill>
                <a:ln w="19050">
                  <a:solidFill>
                    <a:schemeClr val="accent6"/>
                  </a:solidFill>
                </a:ln>
              </c:spPr>
            </c:marker>
            <c:bubble3D val="0"/>
          </c:dPt>
          <c:dPt>
            <c:idx val="26"/>
            <c:marker>
              <c:symbol val="diamond"/>
              <c:size val="9"/>
              <c:spPr>
                <a:solidFill>
                  <a:schemeClr val="accent6"/>
                </a:solidFill>
                <a:ln w="19050">
                  <a:solidFill>
                    <a:schemeClr val="accent6"/>
                  </a:solidFill>
                </a:ln>
              </c:spPr>
            </c:marker>
            <c:bubble3D val="0"/>
          </c:dPt>
          <c:dPt>
            <c:idx val="27"/>
            <c:marker>
              <c:symbol val="diamond"/>
              <c:size val="9"/>
              <c:spPr>
                <a:solidFill>
                  <a:schemeClr val="accent6"/>
                </a:solidFill>
                <a:ln w="19050">
                  <a:solidFill>
                    <a:schemeClr val="accent6"/>
                  </a:solidFill>
                </a:ln>
              </c:spPr>
            </c:marker>
            <c:bubble3D val="0"/>
          </c:dPt>
          <c:dPt>
            <c:idx val="32"/>
            <c:bubble3D val="0"/>
          </c:dPt>
          <c:dPt>
            <c:idx val="33"/>
            <c:bubble3D val="0"/>
          </c:dPt>
          <c:dPt>
            <c:idx val="34"/>
            <c:bubble3D val="0"/>
          </c:dPt>
          <c:dPt>
            <c:idx val="35"/>
            <c:marker>
              <c:symbol val="diamond"/>
              <c:size val="9"/>
            </c:marker>
            <c:bubble3D val="0"/>
          </c:dPt>
          <c:dPt>
            <c:idx val="36"/>
            <c:marker>
              <c:symbol val="diamond"/>
              <c:size val="9"/>
            </c:marker>
            <c:bubble3D val="0"/>
          </c:dPt>
          <c:dPt>
            <c:idx val="37"/>
            <c:bubble3D val="0"/>
          </c:dPt>
          <c:dPt>
            <c:idx val="38"/>
            <c:bubble3D val="0"/>
          </c:dPt>
          <c:dPt>
            <c:idx val="39"/>
            <c:bubble3D val="0"/>
          </c:dPt>
          <c:dPt>
            <c:idx val="40"/>
            <c:marker>
              <c:symbol val="diamond"/>
              <c:size val="9"/>
            </c:marker>
            <c:bubble3D val="0"/>
          </c:dPt>
          <c:dPt>
            <c:idx val="41"/>
            <c:marker>
              <c:symbol val="diamond"/>
              <c:size val="9"/>
            </c:marker>
            <c:bubble3D val="0"/>
          </c:dPt>
          <c:dPt>
            <c:idx val="42"/>
            <c:marker>
              <c:symbol val="diamond"/>
              <c:size val="9"/>
            </c:marker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/>
                      <a:t>DCI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/>
                      <a:t>ADONE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="1"/>
                      <a:t>SPEAR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layout>
                <c:manualLayout>
                  <c:x val="-5.7435888158952043E-2"/>
                  <c:y val="1.7748022761713854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SPEAR II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4"/>
              <c:layout>
                <c:manualLayout>
                  <c:x val="-8.2051268798502917E-3"/>
                  <c:y val="1.55296727676095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VEPP IV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5"/>
              <c:layout>
                <c:manualLayout>
                  <c:x val="-1.846153547966323E-2"/>
                  <c:y val="1.996672212978369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VEPP 2000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6"/>
              <c:layout>
                <c:manualLayout>
                  <c:x val="-1.2307690319775438E-2"/>
                  <c:y val="1.7748197448696618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BEPC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BEPC-II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8"/>
              <c:layout>
                <c:manualLayout>
                  <c:x val="-1.2307690319775438E-2"/>
                  <c:y val="2.218524681087077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DAFNE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9"/>
              <c:layout>
                <c:manualLayout>
                  <c:x val="-5.5384606438989431E-2"/>
                  <c:y val="1.7748197448696618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DORIS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0"/>
              <c:layout>
                <c:manualLayout>
                  <c:x val="-8.2051268798502917E-3"/>
                  <c:y val="-8.8740987243483092E-3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CESR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1"/>
              <c:layout>
                <c:manualLayout>
                  <c:x val="-1.8461535479663081E-2"/>
                  <c:y val="8.874098724348309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CESR-C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2"/>
              <c:layout>
                <c:manualLayout>
                  <c:x val="-1.0256408599812864E-2"/>
                  <c:y val="6.65557404326123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PEP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PEP 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4"/>
              <c:layout>
                <c:manualLayout>
                  <c:x val="-1.2307690319775438E-2"/>
                  <c:y val="6.65557404326123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PETRA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5"/>
              <c:layout>
                <c:manualLayout>
                  <c:x val="-1.0256408599812864E-2"/>
                  <c:y val="-8.874098724348309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TRISTAN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6"/>
              <c:layout/>
              <c:tx>
                <c:rich>
                  <a:bodyPr/>
                  <a:lstStyle/>
                  <a:p>
                    <a:r>
                      <a:rPr lang="en-US"/>
                      <a:t>KEK B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7"/>
              <c:layout/>
              <c:tx>
                <c:rich>
                  <a:bodyPr/>
                  <a:lstStyle/>
                  <a:p>
                    <a:r>
                      <a:rPr lang="en-US" b="1"/>
                      <a:t>SLC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8"/>
              <c:layout>
                <c:manualLayout>
                  <c:x val="-1.2307690319775438E-2"/>
                  <c:y val="6.65557404326123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LEP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9"/>
              <c:layout>
                <c:manualLayout>
                  <c:x val="-3.2820507519401167E-2"/>
                  <c:y val="-1.774819744869661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LEP 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0"/>
              <c:layout>
                <c:manualLayout>
                  <c:x val="-8.2051268798502535E-3"/>
                  <c:y val="8.8740987243483092E-3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ISR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1"/>
              <c:layout/>
              <c:tx>
                <c:rich>
                  <a:bodyPr/>
                  <a:lstStyle/>
                  <a:p>
                    <a:r>
                      <a:rPr lang="en-US" b="1"/>
                      <a:t>SPPS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2"/>
              <c:layout>
                <c:manualLayout>
                  <c:x val="-1.0256408599812864E-2"/>
                  <c:y val="6.65557404326123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Tevatron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3"/>
              <c:layout/>
              <c:tx>
                <c:rich>
                  <a:bodyPr/>
                  <a:lstStyle/>
                  <a:p>
                    <a:r>
                      <a:rPr lang="en-US"/>
                      <a:t>HERA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4"/>
              <c:layout>
                <c:manualLayout>
                  <c:x val="-8.2051268798502171E-3"/>
                  <c:y val="-8.874098724348309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RHIC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5"/>
              <c:layout>
                <c:manualLayout>
                  <c:x val="-2.4615380639550877E-2"/>
                  <c:y val="1.774819744869661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LHC-7 TeV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dLbl>
              <c:idx val="26"/>
              <c:layout>
                <c:manualLayout>
                  <c:x val="-1.0256570118058531E-2"/>
                  <c:y val="1.109262340543538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LHC-8 TeV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7"/>
              <c:layout>
                <c:manualLayout>
                  <c:x val="-4.3076916119214034E-2"/>
                  <c:y val="-1.996672212978369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LHC-14 TeV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dLbl>
              <c:idx val="32"/>
              <c:layout>
                <c:manualLayout>
                  <c:x val="-1.0256408599812864E-2"/>
                  <c:y val="8.8740987243483092E-3"/>
                </c:manualLayout>
              </c:layout>
              <c:tx>
                <c:rich>
                  <a:bodyPr/>
                  <a:lstStyle/>
                  <a:p>
                    <a:r>
                      <a:rPr lang="fr-FR"/>
                      <a:t>LEP3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3"/>
              <c:layout>
                <c:manualLayout>
                  <c:x val="-3.4871789239363737E-2"/>
                  <c:y val="1.774819744869661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Super KEKB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4"/>
              <c:layout>
                <c:manualLayout>
                  <c:x val="-8.2051268798502917E-3"/>
                  <c:y val="-1.331114808652246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Super B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5"/>
              <c:layout>
                <c:manualLayout>
                  <c:x val="-1.2307690319775438E-2"/>
                  <c:y val="-1.331114808652246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eRHIC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6"/>
              <c:tx>
                <c:rich>
                  <a:bodyPr/>
                  <a:lstStyle/>
                  <a:p>
                    <a:r>
                      <a:rPr lang="en-US"/>
                      <a:t>LHeC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7"/>
              <c:tx>
                <c:rich>
                  <a:bodyPr/>
                  <a:lstStyle/>
                  <a:p>
                    <a:r>
                      <a:rPr lang="en-US"/>
                      <a:t>ILC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8"/>
              <c:layout>
                <c:manualLayout>
                  <c:x val="2.0512817199625729E-3"/>
                  <c:y val="4.437049362174154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CLIC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9"/>
              <c:layout>
                <c:manualLayout>
                  <c:x val="0"/>
                  <c:y val="-1.996672212978369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CLIC-II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40"/>
              <c:tx>
                <c:rich>
                  <a:bodyPr/>
                  <a:lstStyle/>
                  <a:p>
                    <a:r>
                      <a:rPr lang="en-US"/>
                      <a:t>HL-LHC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41"/>
              <c:tx>
                <c:rich>
                  <a:bodyPr/>
                  <a:lstStyle/>
                  <a:p>
                    <a:r>
                      <a:rPr lang="en-US"/>
                      <a:t>HE-LHC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42"/>
              <c:layout>
                <c:manualLayout>
                  <c:x val="-2.0512817199625729E-3"/>
                  <c:y val="6.65557404326123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VE-LHC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All!$D$4:$D$46</c:f>
              <c:numCache>
                <c:formatCode>General</c:formatCode>
                <c:ptCount val="43"/>
                <c:pt idx="0">
                  <c:v>1968</c:v>
                </c:pt>
                <c:pt idx="1">
                  <c:v>1969</c:v>
                </c:pt>
                <c:pt idx="2">
                  <c:v>1972</c:v>
                </c:pt>
                <c:pt idx="3">
                  <c:v>1976</c:v>
                </c:pt>
                <c:pt idx="4">
                  <c:v>1994</c:v>
                </c:pt>
                <c:pt idx="5">
                  <c:v>2010</c:v>
                </c:pt>
                <c:pt idx="6">
                  <c:v>1989</c:v>
                </c:pt>
                <c:pt idx="7">
                  <c:v>2008</c:v>
                </c:pt>
                <c:pt idx="8">
                  <c:v>1999</c:v>
                </c:pt>
                <c:pt idx="9">
                  <c:v>1973</c:v>
                </c:pt>
                <c:pt idx="10">
                  <c:v>1979</c:v>
                </c:pt>
                <c:pt idx="11">
                  <c:v>2002</c:v>
                </c:pt>
                <c:pt idx="12">
                  <c:v>1980</c:v>
                </c:pt>
                <c:pt idx="13">
                  <c:v>1999</c:v>
                </c:pt>
                <c:pt idx="14">
                  <c:v>1978</c:v>
                </c:pt>
                <c:pt idx="15">
                  <c:v>1987</c:v>
                </c:pt>
                <c:pt idx="16">
                  <c:v>1999</c:v>
                </c:pt>
                <c:pt idx="17">
                  <c:v>1989</c:v>
                </c:pt>
                <c:pt idx="18">
                  <c:v>1989</c:v>
                </c:pt>
                <c:pt idx="19">
                  <c:v>1995</c:v>
                </c:pt>
                <c:pt idx="20">
                  <c:v>1971</c:v>
                </c:pt>
                <c:pt idx="21">
                  <c:v>1981</c:v>
                </c:pt>
                <c:pt idx="22">
                  <c:v>1987</c:v>
                </c:pt>
                <c:pt idx="23">
                  <c:v>1992</c:v>
                </c:pt>
                <c:pt idx="24">
                  <c:v>2000</c:v>
                </c:pt>
                <c:pt idx="25">
                  <c:v>2009</c:v>
                </c:pt>
                <c:pt idx="26">
                  <c:v>2012</c:v>
                </c:pt>
                <c:pt idx="27">
                  <c:v>2014</c:v>
                </c:pt>
                <c:pt idx="32">
                  <c:v>2025</c:v>
                </c:pt>
                <c:pt idx="33">
                  <c:v>2015</c:v>
                </c:pt>
                <c:pt idx="34">
                  <c:v>2017</c:v>
                </c:pt>
                <c:pt idx="35">
                  <c:v>2016</c:v>
                </c:pt>
                <c:pt idx="36">
                  <c:v>2022</c:v>
                </c:pt>
                <c:pt idx="37">
                  <c:v>2025</c:v>
                </c:pt>
                <c:pt idx="38">
                  <c:v>2025</c:v>
                </c:pt>
                <c:pt idx="39">
                  <c:v>2035</c:v>
                </c:pt>
                <c:pt idx="40">
                  <c:v>2022</c:v>
                </c:pt>
                <c:pt idx="41">
                  <c:v>2035</c:v>
                </c:pt>
                <c:pt idx="42">
                  <c:v>2040</c:v>
                </c:pt>
              </c:numCache>
            </c:numRef>
          </c:xVal>
          <c:yVal>
            <c:numRef>
              <c:f>All!$G$4:$G$46</c:f>
              <c:numCache>
                <c:formatCode>0.00E+00</c:formatCode>
                <c:ptCount val="43"/>
                <c:pt idx="0">
                  <c:v>7.9999999999999997E+28</c:v>
                </c:pt>
                <c:pt idx="1">
                  <c:v>1.9999999999999998E+29</c:v>
                </c:pt>
                <c:pt idx="2">
                  <c:v>5.0000000000000001E+29</c:v>
                </c:pt>
                <c:pt idx="3">
                  <c:v>9.9999999999999996E+30</c:v>
                </c:pt>
                <c:pt idx="4">
                  <c:v>1.9999999999999999E+31</c:v>
                </c:pt>
                <c:pt idx="5">
                  <c:v>1.0000000000000001E+32</c:v>
                </c:pt>
                <c:pt idx="6">
                  <c:v>1.1999999999999999E+31</c:v>
                </c:pt>
                <c:pt idx="7">
                  <c:v>6.4999999999999994E+32</c:v>
                </c:pt>
                <c:pt idx="8">
                  <c:v>4.9999999999999997E+32</c:v>
                </c:pt>
                <c:pt idx="9">
                  <c:v>3.9999999999999999E+31</c:v>
                </c:pt>
                <c:pt idx="10">
                  <c:v>1.2E+33</c:v>
                </c:pt>
                <c:pt idx="11">
                  <c:v>7.6000000000000003E+31</c:v>
                </c:pt>
                <c:pt idx="12">
                  <c:v>5.9999999999999998E+31</c:v>
                </c:pt>
                <c:pt idx="13">
                  <c:v>1.1999999999999999E+34</c:v>
                </c:pt>
                <c:pt idx="14">
                  <c:v>2.3E+31</c:v>
                </c:pt>
                <c:pt idx="15">
                  <c:v>3.6999999999999998E+31</c:v>
                </c:pt>
                <c:pt idx="16">
                  <c:v>2.1000000000000002E+34</c:v>
                </c:pt>
                <c:pt idx="17">
                  <c:v>2.9999999999999998E+30</c:v>
                </c:pt>
                <c:pt idx="18">
                  <c:v>2.3999999999999998E+31</c:v>
                </c:pt>
                <c:pt idx="19">
                  <c:v>1.0000000000000001E+32</c:v>
                </c:pt>
                <c:pt idx="20">
                  <c:v>4.0000000000000001E+30</c:v>
                </c:pt>
                <c:pt idx="21">
                  <c:v>5.9999999999999996E+30</c:v>
                </c:pt>
                <c:pt idx="22">
                  <c:v>4.2999999999999997E+32</c:v>
                </c:pt>
                <c:pt idx="23">
                  <c:v>7.5E+31</c:v>
                </c:pt>
                <c:pt idx="24">
                  <c:v>1.45E+32</c:v>
                </c:pt>
                <c:pt idx="25">
                  <c:v>3.6999999999999999E+33</c:v>
                </c:pt>
                <c:pt idx="26">
                  <c:v>6.5999999999999995E+33</c:v>
                </c:pt>
                <c:pt idx="27">
                  <c:v>9.9999999999999995E+33</c:v>
                </c:pt>
                <c:pt idx="32">
                  <c:v>1.1000000000000001E+34</c:v>
                </c:pt>
                <c:pt idx="33">
                  <c:v>7.9999999999999997E+35</c:v>
                </c:pt>
                <c:pt idx="34">
                  <c:v>1E+36</c:v>
                </c:pt>
                <c:pt idx="35">
                  <c:v>1.0000000000000001E+32</c:v>
                </c:pt>
                <c:pt idx="36">
                  <c:v>1.9999999999999999E+33</c:v>
                </c:pt>
                <c:pt idx="37">
                  <c:v>1.9999999999999999E+34</c:v>
                </c:pt>
                <c:pt idx="38">
                  <c:v>1.5000000000000001E+34</c:v>
                </c:pt>
                <c:pt idx="39">
                  <c:v>4.9999999999999998E+34</c:v>
                </c:pt>
                <c:pt idx="40">
                  <c:v>4.9999999999999998E+34</c:v>
                </c:pt>
                <c:pt idx="41">
                  <c:v>1.9999999999999999E+34</c:v>
                </c:pt>
                <c:pt idx="42">
                  <c:v>4.9999999999999998E+34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302464"/>
        <c:axId val="192370176"/>
      </c:scatterChart>
      <c:valAx>
        <c:axId val="192302464"/>
        <c:scaling>
          <c:orientation val="minMax"/>
          <c:max val="2015"/>
        </c:scaling>
        <c:delete val="0"/>
        <c:axPos val="b"/>
        <c:title>
          <c:tx>
            <c:rich>
              <a:bodyPr/>
              <a:lstStyle/>
              <a:p>
                <a:pPr>
                  <a:defRPr sz="1400" b="1"/>
                </a:pPr>
                <a:r>
                  <a:rPr lang="en-US" sz="1400" b="1"/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92370176"/>
        <c:crosses val="autoZero"/>
        <c:crossBetween val="midCat"/>
      </c:valAx>
      <c:valAx>
        <c:axId val="192370176"/>
        <c:scaling>
          <c:logBase val="10"/>
          <c:orientation val="minMax"/>
          <c:max val="9.9999999999999997E+34"/>
          <c:min val="9.9999999999999996E+27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Luminosity (cm</a:t>
                </a:r>
                <a:r>
                  <a:rPr lang="en-US" sz="1400" baseline="30000"/>
                  <a:t>-1</a:t>
                </a:r>
                <a:r>
                  <a:rPr lang="en-US" sz="1400"/>
                  <a:t> s</a:t>
                </a:r>
                <a:r>
                  <a:rPr lang="en-US" sz="1400" baseline="30000"/>
                  <a:t>-1</a:t>
                </a:r>
                <a:r>
                  <a:rPr lang="en-US" sz="1400"/>
                  <a:t> )</a:t>
                </a:r>
              </a:p>
            </c:rich>
          </c:tx>
          <c:layout/>
          <c:overlay val="0"/>
        </c:title>
        <c:numFmt formatCode="0.00E+0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92302464"/>
        <c:crosses val="autoZero"/>
        <c:crossBetween val="midCat"/>
      </c:valAx>
    </c:plotArea>
    <c:plotVisOnly val="1"/>
    <c:dispBlanksAs val="gap"/>
    <c:showDLblsOverMax val="0"/>
  </c:chart>
  <c:spPr>
    <a:solidFill>
      <a:srgbClr val="FFFFCC"/>
    </a:solidFill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Energy Frontier vs</a:t>
            </a:r>
            <a:r>
              <a:rPr lang="en-US" baseline="0"/>
              <a:t> Time</a:t>
            </a:r>
            <a:endParaRPr lang="en-US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ED7C43"/>
              </a:solidFill>
              <a:ln w="19050">
                <a:solidFill>
                  <a:srgbClr val="ED7C43"/>
                </a:solidFill>
              </a:ln>
            </c:spPr>
          </c:marker>
          <c:dPt>
            <c:idx val="20"/>
            <c:marker>
              <c:symbol val="diamond"/>
              <c:size val="9"/>
              <c:spPr>
                <a:solidFill>
                  <a:schemeClr val="accent6"/>
                </a:solidFill>
                <a:ln w="19050">
                  <a:solidFill>
                    <a:schemeClr val="accent6"/>
                  </a:solidFill>
                </a:ln>
              </c:spPr>
            </c:marker>
            <c:bubble3D val="0"/>
          </c:dPt>
          <c:dPt>
            <c:idx val="21"/>
            <c:marker>
              <c:symbol val="diamond"/>
              <c:size val="9"/>
              <c:spPr>
                <a:solidFill>
                  <a:schemeClr val="accent6"/>
                </a:solidFill>
                <a:ln w="19050">
                  <a:solidFill>
                    <a:schemeClr val="accent6"/>
                  </a:solidFill>
                </a:ln>
              </c:spPr>
            </c:marker>
            <c:bubble3D val="0"/>
          </c:dPt>
          <c:dPt>
            <c:idx val="22"/>
            <c:marker>
              <c:symbol val="diamond"/>
              <c:size val="9"/>
              <c:spPr>
                <a:solidFill>
                  <a:schemeClr val="accent6"/>
                </a:solidFill>
                <a:ln w="19050">
                  <a:solidFill>
                    <a:schemeClr val="accent6"/>
                  </a:solidFill>
                </a:ln>
              </c:spPr>
            </c:marker>
            <c:bubble3D val="0"/>
          </c:dPt>
          <c:dPt>
            <c:idx val="23"/>
            <c:marker>
              <c:symbol val="diamond"/>
              <c:size val="9"/>
              <c:spPr>
                <a:solidFill>
                  <a:schemeClr val="accent6"/>
                </a:solidFill>
                <a:ln w="19050">
                  <a:solidFill>
                    <a:schemeClr val="accent6"/>
                  </a:solidFill>
                </a:ln>
              </c:spPr>
            </c:marker>
            <c:bubble3D val="0"/>
          </c:dPt>
          <c:dPt>
            <c:idx val="24"/>
            <c:marker>
              <c:symbol val="diamond"/>
              <c:size val="9"/>
              <c:spPr>
                <a:solidFill>
                  <a:schemeClr val="accent6"/>
                </a:solidFill>
                <a:ln w="19050">
                  <a:solidFill>
                    <a:schemeClr val="accent6"/>
                  </a:solidFill>
                </a:ln>
              </c:spPr>
            </c:marker>
            <c:bubble3D val="0"/>
          </c:dPt>
          <c:dPt>
            <c:idx val="25"/>
            <c:marker>
              <c:symbol val="diamond"/>
              <c:size val="9"/>
              <c:spPr>
                <a:solidFill>
                  <a:schemeClr val="accent6"/>
                </a:solidFill>
                <a:ln w="19050">
                  <a:solidFill>
                    <a:schemeClr val="accent6"/>
                  </a:solidFill>
                </a:ln>
              </c:spPr>
            </c:marker>
            <c:bubble3D val="0"/>
          </c:dPt>
          <c:dPt>
            <c:idx val="26"/>
            <c:marker>
              <c:symbol val="diamond"/>
              <c:size val="9"/>
              <c:spPr>
                <a:solidFill>
                  <a:schemeClr val="accent6"/>
                </a:solidFill>
                <a:ln w="19050">
                  <a:solidFill>
                    <a:schemeClr val="accent6"/>
                  </a:solidFill>
                </a:ln>
              </c:spPr>
            </c:marker>
            <c:bubble3D val="0"/>
          </c:dPt>
          <c:dPt>
            <c:idx val="27"/>
            <c:marker>
              <c:symbol val="diamond"/>
              <c:size val="9"/>
              <c:spPr>
                <a:solidFill>
                  <a:schemeClr val="accent6"/>
                </a:solidFill>
                <a:ln w="19050">
                  <a:solidFill>
                    <a:schemeClr val="accent6"/>
                  </a:solidFill>
                </a:ln>
              </c:spPr>
            </c:marker>
            <c:bubble3D val="0"/>
          </c:dPt>
          <c:dPt>
            <c:idx val="28"/>
            <c:bubble3D val="0"/>
          </c:dPt>
          <c:dPt>
            <c:idx val="29"/>
            <c:bubble3D val="0"/>
          </c:dPt>
          <c:dPt>
            <c:idx val="30"/>
            <c:marker>
              <c:symbol val="diamond"/>
              <c:size val="9"/>
            </c:marker>
            <c:bubble3D val="0"/>
          </c:dPt>
          <c:dPt>
            <c:idx val="31"/>
            <c:marker>
              <c:symbol val="diamond"/>
              <c:size val="9"/>
            </c:marker>
            <c:bubble3D val="0"/>
          </c:dPt>
          <c:dPt>
            <c:idx val="32"/>
            <c:bubble3D val="0"/>
          </c:dPt>
          <c:dPt>
            <c:idx val="33"/>
            <c:bubble3D val="0"/>
          </c:dPt>
          <c:dPt>
            <c:idx val="34"/>
            <c:bubble3D val="0"/>
          </c:dPt>
          <c:dPt>
            <c:idx val="35"/>
            <c:marker>
              <c:symbol val="diamond"/>
              <c:size val="9"/>
            </c:marker>
            <c:bubble3D val="0"/>
          </c:dPt>
          <c:dPt>
            <c:idx val="36"/>
            <c:marker>
              <c:symbol val="diamond"/>
              <c:size val="9"/>
            </c:marker>
            <c:bubble3D val="0"/>
          </c:dPt>
          <c:dPt>
            <c:idx val="37"/>
            <c:marker>
              <c:symbol val="diamond"/>
              <c:size val="9"/>
            </c:marker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/>
                      <a:t>DCI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"/>
              <c:layout>
                <c:manualLayout>
                  <c:x val="-1.0335917312661499E-2"/>
                  <c:y val="9.6793708408953426E-3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ADONE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layout>
                <c:manualLayout>
                  <c:x val="-1.0335917312661499E-2"/>
                  <c:y val="-2.4198427102238356E-3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SPEAR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SPEAR 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VEPP IV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5"/>
              <c:layout>
                <c:manualLayout>
                  <c:x val="-4.3410852713178294E-2"/>
                  <c:y val="1.693889897156684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VEPP 2000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BEPC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BEPC-II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DAFNE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DORIS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/>
                      <a:t>CESR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1"/>
              <c:layout>
                <c:manualLayout>
                  <c:x val="-3.5142118863049097E-2"/>
                  <c:y val="1.693889897156684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CESR-C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/>
                      <a:t>PEP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KEK B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/>
                      <a:t>PETRA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/>
                      <a:t>TRISTAN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6"/>
              <c:layout>
                <c:manualLayout>
                  <c:x val="-3.1007751937984496E-2"/>
                  <c:y val="1.693870843277076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PEP 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7"/>
              <c:layout>
                <c:manualLayout>
                  <c:x val="-1.2403100775193798E-2"/>
                  <c:y val="-2.177858439201451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SLC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8"/>
              <c:layout>
                <c:manualLayout>
                  <c:x val="-8.2687338501291983E-3"/>
                  <c:y val="2.419842710223835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LEP 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/>
                      <a:t>LEP 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0"/>
              <c:layout/>
              <c:tx>
                <c:rich>
                  <a:bodyPr/>
                  <a:lstStyle/>
                  <a:p>
                    <a:r>
                      <a:rPr lang="en-US"/>
                      <a:t>ISR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1"/>
              <c:layout/>
              <c:tx>
                <c:rich>
                  <a:bodyPr/>
                  <a:lstStyle/>
                  <a:p>
                    <a:r>
                      <a:rPr lang="en-US"/>
                      <a:t>SPPS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2"/>
              <c:layout/>
              <c:tx>
                <c:rich>
                  <a:bodyPr/>
                  <a:lstStyle/>
                  <a:p>
                    <a:r>
                      <a:rPr lang="en-US" b="1"/>
                      <a:t>Tevatron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3"/>
              <c:layout>
                <c:manualLayout>
                  <c:x val="-8.2687338501291983E-3"/>
                  <c:y val="-1.209921355111917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HERA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4"/>
              <c:layout/>
              <c:tx>
                <c:rich>
                  <a:bodyPr/>
                  <a:lstStyle/>
                  <a:p>
                    <a:r>
                      <a:rPr lang="en-US"/>
                      <a:t>RHIC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5"/>
              <c:layout>
                <c:manualLayout>
                  <c:x val="-3.5142118863049097E-2"/>
                  <c:y val="1.693889897156684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LHC-7 TeV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6"/>
              <c:layout>
                <c:manualLayout>
                  <c:x val="-6.2015503875968991E-2"/>
                  <c:y val="-2.661826981246219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LHC-8 TeV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7"/>
              <c:layout>
                <c:manualLayout>
                  <c:x val="-6.2015503875968991E-3"/>
                  <c:y val="-3.14579552329098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LHC-14 TeV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8"/>
              <c:layout>
                <c:manualLayout>
                  <c:x val="-3.1007751937984496E-2"/>
                  <c:y val="2.419842710223826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Super KEKB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9"/>
              <c:tx>
                <c:rich>
                  <a:bodyPr/>
                  <a:lstStyle/>
                  <a:p>
                    <a:r>
                      <a:rPr lang="en-US"/>
                      <a:t>Super B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0"/>
              <c:tx>
                <c:rich>
                  <a:bodyPr/>
                  <a:lstStyle/>
                  <a:p>
                    <a:r>
                      <a:rPr lang="en-US"/>
                      <a:t>e-RHIC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1"/>
              <c:tx>
                <c:rich>
                  <a:bodyPr/>
                  <a:lstStyle/>
                  <a:p>
                    <a:r>
                      <a:rPr lang="en-US"/>
                      <a:t>LHeC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2"/>
              <c:layout>
                <c:manualLayout>
                  <c:x val="0"/>
                  <c:y val="-7.259528130671506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ILC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3"/>
              <c:layout>
                <c:manualLayout>
                  <c:x val="-4.1343669250645991E-3"/>
                  <c:y val="1.935874168179068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CLIC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4"/>
              <c:tx>
                <c:rich>
                  <a:bodyPr/>
                  <a:lstStyle/>
                  <a:p>
                    <a:r>
                      <a:rPr lang="en-US"/>
                      <a:t>CLIC-II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5"/>
              <c:tx>
                <c:rich>
                  <a:bodyPr/>
                  <a:lstStyle/>
                  <a:p>
                    <a:r>
                      <a:rPr lang="en-US"/>
                      <a:t>HL-LHC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6"/>
              <c:tx>
                <c:rich>
                  <a:bodyPr/>
                  <a:lstStyle/>
                  <a:p>
                    <a:r>
                      <a:rPr lang="en-US"/>
                      <a:t>HE-LHC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7"/>
              <c:tx>
                <c:rich>
                  <a:bodyPr/>
                  <a:lstStyle/>
                  <a:p>
                    <a:r>
                      <a:rPr lang="en-US"/>
                      <a:t>VE-LHC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(All!$D$4:$D$31,All!$D$37:$D$46)</c:f>
              <c:numCache>
                <c:formatCode>General</c:formatCode>
                <c:ptCount val="38"/>
                <c:pt idx="0">
                  <c:v>1968</c:v>
                </c:pt>
                <c:pt idx="1">
                  <c:v>1969</c:v>
                </c:pt>
                <c:pt idx="2">
                  <c:v>1972</c:v>
                </c:pt>
                <c:pt idx="3">
                  <c:v>1976</c:v>
                </c:pt>
                <c:pt idx="4">
                  <c:v>1994</c:v>
                </c:pt>
                <c:pt idx="5">
                  <c:v>2010</c:v>
                </c:pt>
                <c:pt idx="6">
                  <c:v>1989</c:v>
                </c:pt>
                <c:pt idx="7">
                  <c:v>2008</c:v>
                </c:pt>
                <c:pt idx="8">
                  <c:v>1999</c:v>
                </c:pt>
                <c:pt idx="9">
                  <c:v>1973</c:v>
                </c:pt>
                <c:pt idx="10">
                  <c:v>1979</c:v>
                </c:pt>
                <c:pt idx="11">
                  <c:v>2002</c:v>
                </c:pt>
                <c:pt idx="12">
                  <c:v>1980</c:v>
                </c:pt>
                <c:pt idx="13">
                  <c:v>1999</c:v>
                </c:pt>
                <c:pt idx="14">
                  <c:v>1978</c:v>
                </c:pt>
                <c:pt idx="15">
                  <c:v>1987</c:v>
                </c:pt>
                <c:pt idx="16">
                  <c:v>1999</c:v>
                </c:pt>
                <c:pt idx="17">
                  <c:v>1989</c:v>
                </c:pt>
                <c:pt idx="18">
                  <c:v>1989</c:v>
                </c:pt>
                <c:pt idx="19">
                  <c:v>1995</c:v>
                </c:pt>
                <c:pt idx="20">
                  <c:v>1971</c:v>
                </c:pt>
                <c:pt idx="21">
                  <c:v>1981</c:v>
                </c:pt>
                <c:pt idx="22">
                  <c:v>1987</c:v>
                </c:pt>
                <c:pt idx="23">
                  <c:v>1992</c:v>
                </c:pt>
                <c:pt idx="24">
                  <c:v>2000</c:v>
                </c:pt>
                <c:pt idx="25">
                  <c:v>2009</c:v>
                </c:pt>
                <c:pt idx="26">
                  <c:v>2012</c:v>
                </c:pt>
                <c:pt idx="27">
                  <c:v>2014</c:v>
                </c:pt>
                <c:pt idx="28">
                  <c:v>2015</c:v>
                </c:pt>
                <c:pt idx="29">
                  <c:v>2017</c:v>
                </c:pt>
                <c:pt idx="30">
                  <c:v>2016</c:v>
                </c:pt>
                <c:pt idx="31">
                  <c:v>2022</c:v>
                </c:pt>
                <c:pt idx="32">
                  <c:v>2025</c:v>
                </c:pt>
                <c:pt idx="33">
                  <c:v>2025</c:v>
                </c:pt>
                <c:pt idx="34">
                  <c:v>2035</c:v>
                </c:pt>
                <c:pt idx="35">
                  <c:v>2022</c:v>
                </c:pt>
                <c:pt idx="36">
                  <c:v>2035</c:v>
                </c:pt>
                <c:pt idx="37">
                  <c:v>2040</c:v>
                </c:pt>
              </c:numCache>
            </c:numRef>
          </c:xVal>
          <c:yVal>
            <c:numRef>
              <c:f>(All!$F$4:$F$31,All!$F$37:$F$46)</c:f>
              <c:numCache>
                <c:formatCode>General</c:formatCode>
                <c:ptCount val="38"/>
                <c:pt idx="0">
                  <c:v>1.5</c:v>
                </c:pt>
                <c:pt idx="1">
                  <c:v>3</c:v>
                </c:pt>
                <c:pt idx="2">
                  <c:v>3.5</c:v>
                </c:pt>
                <c:pt idx="3">
                  <c:v>8</c:v>
                </c:pt>
                <c:pt idx="4">
                  <c:v>12</c:v>
                </c:pt>
                <c:pt idx="5">
                  <c:v>2</c:v>
                </c:pt>
                <c:pt idx="6">
                  <c:v>5</c:v>
                </c:pt>
                <c:pt idx="7">
                  <c:v>4.3</c:v>
                </c:pt>
                <c:pt idx="8">
                  <c:v>1.02</c:v>
                </c:pt>
                <c:pt idx="9">
                  <c:v>11.2</c:v>
                </c:pt>
                <c:pt idx="10">
                  <c:v>12</c:v>
                </c:pt>
                <c:pt idx="11">
                  <c:v>4.2</c:v>
                </c:pt>
                <c:pt idx="12">
                  <c:v>30</c:v>
                </c:pt>
                <c:pt idx="13">
                  <c:v>10</c:v>
                </c:pt>
                <c:pt idx="14">
                  <c:v>46.8</c:v>
                </c:pt>
                <c:pt idx="15">
                  <c:v>64</c:v>
                </c:pt>
                <c:pt idx="16">
                  <c:v>10</c:v>
                </c:pt>
                <c:pt idx="17">
                  <c:v>100</c:v>
                </c:pt>
                <c:pt idx="18">
                  <c:v>90</c:v>
                </c:pt>
                <c:pt idx="19">
                  <c:v>209</c:v>
                </c:pt>
                <c:pt idx="20">
                  <c:v>50</c:v>
                </c:pt>
                <c:pt idx="21">
                  <c:v>630</c:v>
                </c:pt>
                <c:pt idx="22">
                  <c:v>1960</c:v>
                </c:pt>
                <c:pt idx="23">
                  <c:v>250</c:v>
                </c:pt>
                <c:pt idx="24">
                  <c:v>500</c:v>
                </c:pt>
                <c:pt idx="25">
                  <c:v>7000</c:v>
                </c:pt>
                <c:pt idx="26">
                  <c:v>8000</c:v>
                </c:pt>
                <c:pt idx="27">
                  <c:v>14000</c:v>
                </c:pt>
                <c:pt idx="28">
                  <c:v>10</c:v>
                </c:pt>
                <c:pt idx="29">
                  <c:v>10</c:v>
                </c:pt>
                <c:pt idx="30">
                  <c:v>150</c:v>
                </c:pt>
                <c:pt idx="31">
                  <c:v>900</c:v>
                </c:pt>
                <c:pt idx="32">
                  <c:v>500</c:v>
                </c:pt>
                <c:pt idx="33">
                  <c:v>500</c:v>
                </c:pt>
                <c:pt idx="34">
                  <c:v>3000</c:v>
                </c:pt>
                <c:pt idx="35">
                  <c:v>14000</c:v>
                </c:pt>
                <c:pt idx="36">
                  <c:v>32000</c:v>
                </c:pt>
                <c:pt idx="37">
                  <c:v>80000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All!$B$36</c:f>
              <c:strCache>
                <c:ptCount val="1"/>
                <c:pt idx="0">
                  <c:v>LEP3</c:v>
                </c:pt>
              </c:strCache>
            </c:strRef>
          </c:tx>
          <c:spPr>
            <a:ln w="28575">
              <a:noFill/>
            </a:ln>
          </c:spPr>
          <c:dPt>
            <c:idx val="0"/>
            <c:marker>
              <c:symbol val="circle"/>
              <c:size val="7"/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All!$D$36</c:f>
              <c:numCache>
                <c:formatCode>General</c:formatCode>
                <c:ptCount val="1"/>
                <c:pt idx="0">
                  <c:v>2025</c:v>
                </c:pt>
              </c:numCache>
            </c:numRef>
          </c:xVal>
          <c:yVal>
            <c:numRef>
              <c:f>All!$F$36</c:f>
              <c:numCache>
                <c:formatCode>General</c:formatCode>
                <c:ptCount val="1"/>
                <c:pt idx="0">
                  <c:v>240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084416"/>
        <c:axId val="192832640"/>
      </c:scatterChart>
      <c:valAx>
        <c:axId val="193084416"/>
        <c:scaling>
          <c:orientation val="minMax"/>
          <c:max val="2014"/>
        </c:scaling>
        <c:delete val="0"/>
        <c:axPos val="b"/>
        <c:title>
          <c:tx>
            <c:rich>
              <a:bodyPr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r>
                  <a:rPr lang="en-US" sz="1200" b="1">
                    <a:latin typeface="Arial" pitchFamily="34" charset="0"/>
                    <a:cs typeface="Arial" pitchFamily="34" charset="0"/>
                  </a:rPr>
                  <a:t>Start Date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92832640"/>
        <c:crosses val="autoZero"/>
        <c:crossBetween val="midCat"/>
      </c:valAx>
      <c:valAx>
        <c:axId val="192832640"/>
        <c:scaling>
          <c:logBase val="1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r>
                  <a:rPr lang="en-US" sz="1200" b="1">
                    <a:latin typeface="Arial" pitchFamily="34" charset="0"/>
                    <a:cs typeface="Arial" pitchFamily="34" charset="0"/>
                  </a:rPr>
                  <a:t>Energy (GeV)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93084416"/>
        <c:crosses val="autoZero"/>
        <c:crossBetween val="midCat"/>
      </c:valAx>
    </c:plotArea>
    <c:plotVisOnly val="1"/>
    <c:dispBlanksAs val="gap"/>
    <c:showDLblsOverMax val="0"/>
  </c:chart>
  <c:spPr>
    <a:solidFill>
      <a:srgbClr val="FFFFCC"/>
    </a:solidFill>
  </c:sp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/>
              <a:t>Magnetic Field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rgbClr val="FF0000"/>
              </a:solidFill>
              <a:ln w="9525">
                <a:noFill/>
              </a:ln>
            </c:spPr>
          </c:marker>
          <c:dPt>
            <c:idx val="6"/>
            <c:marker>
              <c:spPr>
                <a:noFill/>
                <a:ln w="25400">
                  <a:solidFill>
                    <a:srgbClr val="FF0000"/>
                  </a:solidFill>
                </a:ln>
              </c:spPr>
            </c:marker>
            <c:bubble3D val="0"/>
          </c:dPt>
          <c:dLbls>
            <c:dLbl>
              <c:idx val="0"/>
              <c:layout>
                <c:manualLayout>
                  <c:x val="-9.1666666666666646E-2"/>
                  <c:y val="-8.7962962962962965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SPPS</a:t>
                    </a:r>
                  </a:p>
                  <a:p>
                    <a:r>
                      <a:rPr lang="en-US" b="1" dirty="0" smtClean="0"/>
                      <a:t>0,45 </a:t>
                    </a:r>
                    <a:r>
                      <a:rPr lang="en-US" b="1" dirty="0" err="1" smtClean="0"/>
                      <a:t>TeV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6666666666666666E-2"/>
                  <c:y val="6.9444444444444448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Tevatron</a:t>
                    </a:r>
                    <a:endParaRPr lang="en-US" dirty="0" smtClean="0"/>
                  </a:p>
                  <a:p>
                    <a:r>
                      <a:rPr lang="en-US" dirty="0" smtClean="0"/>
                      <a:t>0,98</a:t>
                    </a:r>
                    <a:r>
                      <a:rPr lang="en-US" baseline="0" dirty="0" smtClean="0"/>
                      <a:t> </a:t>
                    </a:r>
                    <a:r>
                      <a:rPr lang="en-US" baseline="0" dirty="0" err="1" smtClean="0"/>
                      <a:t>TeV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5555555555555558E-3"/>
                  <c:y val="-4.629629629629629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HERA</a:t>
                    </a:r>
                  </a:p>
                  <a:p>
                    <a:r>
                      <a:rPr lang="en-US" dirty="0" smtClean="0"/>
                      <a:t>0,92 </a:t>
                    </a:r>
                    <a:r>
                      <a:rPr lang="en-US" dirty="0" err="1" smtClean="0"/>
                      <a:t>TeV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RHIC</a:t>
                    </a:r>
                  </a:p>
                  <a:p>
                    <a:r>
                      <a:rPr lang="en-US" dirty="0" smtClean="0"/>
                      <a:t>0,25</a:t>
                    </a:r>
                    <a:r>
                      <a:rPr lang="en-US" baseline="0" dirty="0" smtClean="0"/>
                      <a:t> </a:t>
                    </a:r>
                    <a:r>
                      <a:rPr lang="en-US" baseline="0" dirty="0" err="1" smtClean="0"/>
                      <a:t>TeV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777777777777676E-2"/>
                  <c:y val="5.555555555555555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LHC-3.5 </a:t>
                    </a:r>
                    <a:r>
                      <a:rPr lang="en-US" dirty="0"/>
                      <a:t>TEV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4444444444444446E-2"/>
                  <c:y val="-6.944444444444444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LHC-4 </a:t>
                    </a:r>
                    <a:r>
                      <a:rPr lang="en-US" dirty="0" err="1"/>
                      <a:t>TeV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8.3333333333333329E-2"/>
                  <c:y val="-5.555555555555555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LHC </a:t>
                    </a:r>
                    <a:r>
                      <a:rPr lang="en-US" dirty="0" smtClean="0"/>
                      <a:t>7</a:t>
                    </a:r>
                    <a:r>
                      <a:rPr lang="en-US" baseline="0" dirty="0" smtClean="0"/>
                      <a:t> </a:t>
                    </a:r>
                    <a:r>
                      <a:rPr lang="en-US" baseline="0" dirty="0" err="1"/>
                      <a:t>TeV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(Hadron!$A$3:$A$8;Hadron!$A$9)</c:f>
              <c:numCache>
                <c:formatCode>General</c:formatCode>
                <c:ptCount val="7"/>
                <c:pt idx="0">
                  <c:v>1977</c:v>
                </c:pt>
                <c:pt idx="1">
                  <c:v>1987</c:v>
                </c:pt>
                <c:pt idx="2">
                  <c:v>1992</c:v>
                </c:pt>
                <c:pt idx="3">
                  <c:v>2000</c:v>
                </c:pt>
                <c:pt idx="4">
                  <c:v>2010</c:v>
                </c:pt>
                <c:pt idx="5">
                  <c:v>2012</c:v>
                </c:pt>
                <c:pt idx="6">
                  <c:v>2014</c:v>
                </c:pt>
              </c:numCache>
            </c:numRef>
          </c:xVal>
          <c:yVal>
            <c:numRef>
              <c:f>(Hadron!$E$3:$E$8;Hadron!$E$9)</c:f>
              <c:numCache>
                <c:formatCode>General</c:formatCode>
                <c:ptCount val="7"/>
                <c:pt idx="0">
                  <c:v>2</c:v>
                </c:pt>
                <c:pt idx="1">
                  <c:v>4.4000000000000004</c:v>
                </c:pt>
                <c:pt idx="2">
                  <c:v>5</c:v>
                </c:pt>
                <c:pt idx="3">
                  <c:v>3.5</c:v>
                </c:pt>
                <c:pt idx="4" formatCode="0.0">
                  <c:v>4.1500000000000004</c:v>
                </c:pt>
                <c:pt idx="5" formatCode="0.0">
                  <c:v>4.7428571428571429</c:v>
                </c:pt>
                <c:pt idx="6">
                  <c:v>8.3000000000000007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863232"/>
        <c:axId val="192889984"/>
      </c:scatterChart>
      <c:valAx>
        <c:axId val="1928632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1"/>
                </a:pPr>
                <a:r>
                  <a:rPr lang="en-US" sz="1400" b="1"/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92889984"/>
        <c:crosses val="autoZero"/>
        <c:crossBetween val="midCat"/>
      </c:valAx>
      <c:valAx>
        <c:axId val="1928899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 b="1"/>
                </a:pPr>
                <a:r>
                  <a:rPr lang="en-US" sz="1400" b="1"/>
                  <a:t>Magnetic Field (T)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92863232"/>
        <c:crosses val="autoZero"/>
        <c:crossBetween val="midCat"/>
      </c:valAx>
    </c:plotArea>
    <c:plotVisOnly val="1"/>
    <c:dispBlanksAs val="gap"/>
    <c:showDLblsOverMax val="0"/>
  </c:chart>
  <c:spPr>
    <a:solidFill>
      <a:srgbClr val="FFFFCC"/>
    </a:solidFill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SC</a:t>
            </a:r>
            <a:r>
              <a:rPr lang="en-US" baseline="0" dirty="0" smtClean="0"/>
              <a:t> </a:t>
            </a:r>
            <a:r>
              <a:rPr lang="en-US" dirty="0" smtClean="0"/>
              <a:t>Cavity </a:t>
            </a:r>
            <a:r>
              <a:rPr lang="en-US" dirty="0"/>
              <a:t>Gradient </a:t>
            </a:r>
            <a:r>
              <a:rPr lang="en-US" dirty="0" err="1"/>
              <a:t>vs</a:t>
            </a:r>
            <a:r>
              <a:rPr lang="en-US" dirty="0"/>
              <a:t> year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Feuil1!$A$2</c:f>
              <c:strCache>
                <c:ptCount val="1"/>
                <c:pt idx="0">
                  <c:v>HERA</c:v>
                </c:pt>
              </c:strCache>
            </c:strRef>
          </c:tx>
          <c:spPr>
            <a:ln w="28575">
              <a:noFill/>
            </a:ln>
          </c:spPr>
          <c:dPt>
            <c:idx val="0"/>
            <c:marker>
              <c:symbol val="circle"/>
              <c:size val="9"/>
              <c:spPr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Lbls>
            <c:dLbl>
              <c:idx val="0"/>
              <c:layout>
                <c:manualLayout>
                  <c:x val="-5.5555555555555552E-2"/>
                  <c:y val="-4.1666666666666664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/>
                      <a:t>HERA</a:t>
                    </a:r>
                  </a:p>
                  <a:p>
                    <a:pPr>
                      <a:defRPr b="1"/>
                    </a:pPr>
                    <a:r>
                      <a:rPr lang="en-US" b="1"/>
                      <a:t>(16)</a:t>
                    </a:r>
                  </a:p>
                  <a:p>
                    <a:pPr>
                      <a:defRPr b="1"/>
                    </a:pPr>
                    <a:endParaRPr lang="en-US" b="1"/>
                  </a:p>
                </c:rich>
              </c:tx>
              <c:spPr/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Feuil1!$E$2</c:f>
              <c:numCache>
                <c:formatCode>General</c:formatCode>
                <c:ptCount val="1"/>
                <c:pt idx="0">
                  <c:v>1992</c:v>
                </c:pt>
              </c:numCache>
            </c:numRef>
          </c:xVal>
          <c:yVal>
            <c:numRef>
              <c:f>Feuil1!$C$2</c:f>
              <c:numCache>
                <c:formatCode>0.0</c:formatCode>
                <c:ptCount val="1"/>
                <c:pt idx="0">
                  <c:v>4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Feuil1!$A$3</c:f>
              <c:strCache>
                <c:ptCount val="1"/>
                <c:pt idx="0">
                  <c:v>LEP200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7.500043744531934E-2"/>
                  <c:y val="-0.1157407407407407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LEP200</a:t>
                    </a:r>
                  </a:p>
                  <a:p>
                    <a:r>
                      <a:rPr lang="en-US"/>
                      <a:t>(280)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Feuil1!$E$3</c:f>
              <c:numCache>
                <c:formatCode>General</c:formatCode>
                <c:ptCount val="1"/>
                <c:pt idx="0">
                  <c:v>1995</c:v>
                </c:pt>
              </c:numCache>
            </c:numRef>
          </c:xVal>
          <c:yVal>
            <c:numRef>
              <c:f>Feuil1!$C$3</c:f>
              <c:numCache>
                <c:formatCode>0.0</c:formatCode>
                <c:ptCount val="1"/>
                <c:pt idx="0">
                  <c:v>7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Feuil1!$A$7</c:f>
              <c:strCache>
                <c:ptCount val="1"/>
                <c:pt idx="0">
                  <c:v>TRISTAN</c:v>
                </c:pt>
              </c:strCache>
            </c:strRef>
          </c:tx>
          <c:spPr>
            <a:ln w="28575">
              <a:noFill/>
            </a:ln>
          </c:spPr>
          <c:dPt>
            <c:idx val="0"/>
            <c:marker>
              <c:symbol val="circle"/>
              <c:size val="9"/>
              <c:spPr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Lbls>
            <c:dLbl>
              <c:idx val="0"/>
              <c:layout>
                <c:manualLayout>
                  <c:x val="-7.7777777777777779E-2"/>
                  <c:y val="-8.3333333333333329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/>
                      <a:t>TRISTAN</a:t>
                    </a:r>
                  </a:p>
                  <a:p>
                    <a:pPr>
                      <a:defRPr b="1"/>
                    </a:pPr>
                    <a:r>
                      <a:rPr lang="en-US" b="1"/>
                      <a:t>(32)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Feuil1!$E$7</c:f>
              <c:numCache>
                <c:formatCode>General</c:formatCode>
                <c:ptCount val="1"/>
                <c:pt idx="0">
                  <c:v>1987</c:v>
                </c:pt>
              </c:numCache>
            </c:numRef>
          </c:xVal>
          <c:yVal>
            <c:numRef>
              <c:f>Feuil1!$C$7</c:f>
              <c:numCache>
                <c:formatCode>0.0</c:formatCode>
                <c:ptCount val="1"/>
                <c:pt idx="0">
                  <c:v>4.5999999999999996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Feuil1!$A$15</c:f>
              <c:strCache>
                <c:ptCount val="1"/>
                <c:pt idx="0">
                  <c:v>LHC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</c:spPr>
          </c:marker>
          <c:dPt>
            <c:idx val="0"/>
            <c:marker>
              <c:symbol val="diamond"/>
              <c:size val="9"/>
            </c:marker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LHC</a:t>
                    </a:r>
                  </a:p>
                  <a:p>
                    <a:r>
                      <a:rPr lang="en-US"/>
                      <a:t>(16)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Feuil1!$E$15</c:f>
              <c:numCache>
                <c:formatCode>General</c:formatCode>
                <c:ptCount val="1"/>
                <c:pt idx="0">
                  <c:v>2009</c:v>
                </c:pt>
              </c:numCache>
            </c:numRef>
          </c:xVal>
          <c:yVal>
            <c:numRef>
              <c:f>Feuil1!$C$15</c:f>
              <c:numCache>
                <c:formatCode>0.0</c:formatCode>
                <c:ptCount val="1"/>
                <c:pt idx="0">
                  <c:v>6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Feuil1!$A$18</c:f>
              <c:strCache>
                <c:ptCount val="1"/>
                <c:pt idx="0">
                  <c:v>SNS</c:v>
                </c:pt>
              </c:strCache>
            </c:strRef>
          </c:tx>
          <c:spPr>
            <a:ln w="28575">
              <a:noFill/>
            </a:ln>
          </c:spPr>
          <c:marker>
            <c:spPr>
              <a:ln>
                <a:solidFill>
                  <a:schemeClr val="accent1"/>
                </a:solidFill>
              </a:ln>
            </c:spPr>
          </c:marker>
          <c:dPt>
            <c:idx val="0"/>
            <c:marker>
              <c:symbol val="diamond"/>
              <c:size val="9"/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SNS</a:t>
                    </a:r>
                  </a:p>
                  <a:p>
                    <a:r>
                      <a:rPr lang="en-US"/>
                      <a:t>(81)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Feuil1!$E$18</c:f>
              <c:numCache>
                <c:formatCode>General</c:formatCode>
                <c:ptCount val="1"/>
                <c:pt idx="0">
                  <c:v>2006</c:v>
                </c:pt>
              </c:numCache>
            </c:numRef>
          </c:xVal>
          <c:yVal>
            <c:numRef>
              <c:f>Feuil1!$C$18</c:f>
              <c:numCache>
                <c:formatCode>0.0</c:formatCode>
                <c:ptCount val="1"/>
                <c:pt idx="0">
                  <c:v>15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Feuil1!$A$13</c:f>
              <c:strCache>
                <c:ptCount val="1"/>
                <c:pt idx="0">
                  <c:v>FLASH</c:v>
                </c:pt>
              </c:strCache>
            </c:strRef>
          </c:tx>
          <c:spPr>
            <a:ln w="28575"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9"/>
            <c:spPr>
              <a:solidFill>
                <a:schemeClr val="bg2"/>
              </a:solidFill>
              <a:ln>
                <a:solidFill>
                  <a:schemeClr val="bg2"/>
                </a:solidFill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FLASH</a:t>
                    </a:r>
                  </a:p>
                  <a:p>
                    <a:r>
                      <a:rPr lang="en-US"/>
                      <a:t>(60)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Feuil1!$E$13</c:f>
              <c:numCache>
                <c:formatCode>General</c:formatCode>
                <c:ptCount val="1"/>
                <c:pt idx="0">
                  <c:v>2004</c:v>
                </c:pt>
              </c:numCache>
            </c:numRef>
          </c:xVal>
          <c:yVal>
            <c:numRef>
              <c:f>Feuil1!$C$13</c:f>
              <c:numCache>
                <c:formatCode>0.0</c:formatCode>
                <c:ptCount val="1"/>
                <c:pt idx="0">
                  <c:v>30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972288"/>
        <c:axId val="192974208"/>
      </c:scatterChart>
      <c:valAx>
        <c:axId val="192972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YEAR of commissionning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92974208"/>
        <c:crosses val="autoZero"/>
        <c:crossBetween val="midCat"/>
      </c:valAx>
      <c:valAx>
        <c:axId val="1929742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Gradient (MV/m)</a:t>
                </a:r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92972288"/>
        <c:crosses val="autoZero"/>
        <c:crossBetween val="midCat"/>
      </c:valAx>
    </c:plotArea>
    <c:plotVisOnly val="1"/>
    <c:dispBlanksAs val="gap"/>
    <c:showDLblsOverMax val="0"/>
  </c:chart>
  <c:spPr>
    <a:solidFill>
      <a:srgbClr val="FFFFCC"/>
    </a:solidFill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Detector SC-Magnet Stored Energy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detectors!$B$4</c:f>
              <c:strCache>
                <c:ptCount val="1"/>
                <c:pt idx="0">
                  <c:v>PLUTO</c:v>
                </c:pt>
              </c:strCache>
            </c:strRef>
          </c:tx>
          <c:spPr>
            <a:ln w="28575">
              <a:noFill/>
            </a:ln>
          </c:spPr>
          <c:dPt>
            <c:idx val="0"/>
            <c:marker>
              <c:symbol val="circle"/>
              <c:size val="7"/>
              <c:spPr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Lbls>
            <c:dLbl>
              <c:idx val="0"/>
              <c:layout>
                <c:manualLayout>
                  <c:x val="-8.3989501312335957E-3"/>
                  <c:y val="-1.89393939393939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detectors!$D$4</c:f>
              <c:numCache>
                <c:formatCode>General</c:formatCode>
                <c:ptCount val="1"/>
                <c:pt idx="0">
                  <c:v>1972</c:v>
                </c:pt>
              </c:numCache>
            </c:numRef>
          </c:xVal>
          <c:yVal>
            <c:numRef>
              <c:f>detectors!$I$4</c:f>
              <c:numCache>
                <c:formatCode>General</c:formatCode>
                <c:ptCount val="1"/>
                <c:pt idx="0">
                  <c:v>4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detectors!$B$6</c:f>
              <c:strCache>
                <c:ptCount val="1"/>
                <c:pt idx="0">
                  <c:v>CELLO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detectors!$D$6</c:f>
              <c:numCache>
                <c:formatCode>General</c:formatCode>
                <c:ptCount val="1"/>
                <c:pt idx="0">
                  <c:v>1978</c:v>
                </c:pt>
              </c:numCache>
            </c:numRef>
          </c:xVal>
          <c:yVal>
            <c:numRef>
              <c:f>detectors!$I$6</c:f>
              <c:numCache>
                <c:formatCode>General</c:formatCode>
                <c:ptCount val="1"/>
                <c:pt idx="0">
                  <c:v>7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detectors!$B$7</c:f>
              <c:strCache>
                <c:ptCount val="1"/>
                <c:pt idx="0">
                  <c:v>TPC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detectors!$D$7</c:f>
              <c:numCache>
                <c:formatCode>General</c:formatCode>
                <c:ptCount val="1"/>
                <c:pt idx="0">
                  <c:v>1980</c:v>
                </c:pt>
              </c:numCache>
            </c:numRef>
          </c:xVal>
          <c:yVal>
            <c:numRef>
              <c:f>detectors!$I$7</c:f>
              <c:numCache>
                <c:formatCode>General</c:formatCode>
                <c:ptCount val="1"/>
                <c:pt idx="0">
                  <c:v>11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detectors!$B$8</c:f>
              <c:strCache>
                <c:ptCount val="1"/>
                <c:pt idx="0">
                  <c:v>TOPAZ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detectors!$D$8</c:f>
              <c:numCache>
                <c:formatCode>General</c:formatCode>
                <c:ptCount val="1"/>
                <c:pt idx="0">
                  <c:v>1984</c:v>
                </c:pt>
              </c:numCache>
            </c:numRef>
          </c:xVal>
          <c:yVal>
            <c:numRef>
              <c:f>detectors!$I$8</c:f>
              <c:numCache>
                <c:formatCode>General</c:formatCode>
                <c:ptCount val="1"/>
                <c:pt idx="0">
                  <c:v>20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detectors!$B$9</c:f>
              <c:strCache>
                <c:ptCount val="1"/>
                <c:pt idx="0">
                  <c:v>ALEPH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1.6666666666666666E-2"/>
                  <c:y val="-3.7037037037037035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detectors!$D$9</c:f>
              <c:numCache>
                <c:formatCode>General</c:formatCode>
                <c:ptCount val="1"/>
                <c:pt idx="0">
                  <c:v>1987</c:v>
                </c:pt>
              </c:numCache>
            </c:numRef>
          </c:xVal>
          <c:yVal>
            <c:numRef>
              <c:f>detectors!$I$9</c:f>
              <c:numCache>
                <c:formatCode>General</c:formatCode>
                <c:ptCount val="1"/>
                <c:pt idx="0">
                  <c:v>137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detectors!$B$10</c:f>
              <c:strCache>
                <c:ptCount val="1"/>
                <c:pt idx="0">
                  <c:v>DELPHI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1.6666666666666666E-2"/>
                  <c:y val="2.7777777777777776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detectors!$D$10</c:f>
              <c:numCache>
                <c:formatCode>General</c:formatCode>
                <c:ptCount val="1"/>
                <c:pt idx="0">
                  <c:v>1987</c:v>
                </c:pt>
              </c:numCache>
            </c:numRef>
          </c:xVal>
          <c:yVal>
            <c:numRef>
              <c:f>detectors!$I$10</c:f>
              <c:numCache>
                <c:formatCode>General</c:formatCode>
                <c:ptCount val="1"/>
                <c:pt idx="0">
                  <c:v>108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detectors!$B$13</c:f>
              <c:strCache>
                <c:ptCount val="1"/>
                <c:pt idx="0">
                  <c:v>BABAR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1.1111111111111112E-2"/>
                  <c:y val="1.8518518518518517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detectors!$D$13</c:f>
              <c:numCache>
                <c:formatCode>General</c:formatCode>
                <c:ptCount val="1"/>
                <c:pt idx="0">
                  <c:v>1998</c:v>
                </c:pt>
              </c:numCache>
            </c:numRef>
          </c:xVal>
          <c:yVal>
            <c:numRef>
              <c:f>detectors!$I$13</c:f>
              <c:numCache>
                <c:formatCode>General</c:formatCode>
                <c:ptCount val="1"/>
                <c:pt idx="0">
                  <c:v>27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detectors!$B$14</c:f>
              <c:strCache>
                <c:ptCount val="1"/>
                <c:pt idx="0">
                  <c:v>BELLE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1.6666666666666666E-2"/>
                  <c:y val="-2.7777777777777776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detectors!$D$14</c:f>
              <c:numCache>
                <c:formatCode>General</c:formatCode>
                <c:ptCount val="1"/>
                <c:pt idx="0">
                  <c:v>1998</c:v>
                </c:pt>
              </c:numCache>
            </c:numRef>
          </c:xVal>
          <c:yVal>
            <c:numRef>
              <c:f>detectors!$I$14</c:f>
              <c:numCache>
                <c:formatCode>General</c:formatCode>
                <c:ptCount val="1"/>
                <c:pt idx="0">
                  <c:v>35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detectors!$B$15</c:f>
              <c:strCache>
                <c:ptCount val="1"/>
                <c:pt idx="0">
                  <c:v>ATLAS-Sol.</c:v>
                </c:pt>
              </c:strCache>
            </c:strRef>
          </c:tx>
          <c:spPr>
            <a:ln w="28575">
              <a:noFill/>
            </a:ln>
          </c:spPr>
          <c:dPt>
            <c:idx val="0"/>
            <c:marker>
              <c:symbol val="circle"/>
              <c:size val="7"/>
              <c:spPr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Lbls>
            <c:dLbl>
              <c:idx val="0"/>
              <c:layout>
                <c:manualLayout>
                  <c:x val="-5.5555555555555558E-3"/>
                  <c:y val="1.8518518518518517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detectors!$D$15</c:f>
              <c:numCache>
                <c:formatCode>General</c:formatCode>
                <c:ptCount val="1"/>
                <c:pt idx="0">
                  <c:v>2006</c:v>
                </c:pt>
              </c:numCache>
            </c:numRef>
          </c:xVal>
          <c:yVal>
            <c:numRef>
              <c:f>detectors!$I$15</c:f>
              <c:numCache>
                <c:formatCode>General</c:formatCode>
                <c:ptCount val="1"/>
                <c:pt idx="0">
                  <c:v>40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detectors!$B$16</c:f>
              <c:strCache>
                <c:ptCount val="1"/>
                <c:pt idx="0">
                  <c:v>CMS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detectors!$D$16</c:f>
              <c:numCache>
                <c:formatCode>General</c:formatCode>
                <c:ptCount val="1"/>
                <c:pt idx="0">
                  <c:v>2006</c:v>
                </c:pt>
              </c:numCache>
            </c:numRef>
          </c:xVal>
          <c:yVal>
            <c:numRef>
              <c:f>detectors!$I$16</c:f>
              <c:numCache>
                <c:formatCode>General</c:formatCode>
                <c:ptCount val="1"/>
                <c:pt idx="0">
                  <c:v>2700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detectors!$B$17</c:f>
              <c:strCache>
                <c:ptCount val="1"/>
                <c:pt idx="0">
                  <c:v>ATLAS-Tor.</c:v>
                </c:pt>
              </c:strCache>
            </c:strRef>
          </c:tx>
          <c:spPr>
            <a:ln w="28575">
              <a:noFill/>
            </a:ln>
          </c:spPr>
          <c:dLbls>
            <c:dLbl>
              <c:idx val="0"/>
              <c:layout>
                <c:manualLayout>
                  <c:x val="0"/>
                  <c:y val="4.629629629629629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detectors!$D$18</c:f>
              <c:numCache>
                <c:formatCode>General</c:formatCode>
                <c:ptCount val="1"/>
                <c:pt idx="0">
                  <c:v>2006</c:v>
                </c:pt>
              </c:numCache>
            </c:numRef>
          </c:xVal>
          <c:yVal>
            <c:numRef>
              <c:f>detectors!$I$17</c:f>
              <c:numCache>
                <c:formatCode>General</c:formatCode>
                <c:ptCount val="1"/>
                <c:pt idx="0">
                  <c:v>1080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detectors!$B$20</c:f>
              <c:strCache>
                <c:ptCount val="1"/>
                <c:pt idx="0">
                  <c:v>ILC</c:v>
                </c:pt>
              </c:strCache>
            </c:strRef>
          </c:tx>
          <c:spPr>
            <a:ln w="28575">
              <a:noFill/>
            </a:ln>
          </c:spPr>
          <c:dPt>
            <c:idx val="0"/>
            <c:marker>
              <c:symbol val="circle"/>
              <c:size val="7"/>
              <c:spPr>
                <a:noFill/>
                <a:ln w="22225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Lbls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detectors!$D$20</c:f>
              <c:numCache>
                <c:formatCode>General</c:formatCode>
                <c:ptCount val="1"/>
                <c:pt idx="0">
                  <c:v>2025</c:v>
                </c:pt>
              </c:numCache>
            </c:numRef>
          </c:xVal>
          <c:yVal>
            <c:numRef>
              <c:f>detectors!$I$20</c:f>
              <c:numCache>
                <c:formatCode>General</c:formatCode>
                <c:ptCount val="1"/>
                <c:pt idx="0">
                  <c:v>2500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detectors!$B$11</c:f>
              <c:strCache>
                <c:ptCount val="1"/>
                <c:pt idx="0">
                  <c:v>H1</c:v>
                </c:pt>
              </c:strCache>
            </c:strRef>
          </c:tx>
          <c:spPr>
            <a:ln w="28575">
              <a:noFill/>
            </a:ln>
          </c:spPr>
          <c:dPt>
            <c:idx val="0"/>
            <c:marker>
              <c:symbol val="circle"/>
              <c:size val="7"/>
              <c:spPr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Lbls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detectors!$D$11</c:f>
              <c:numCache>
                <c:formatCode>General</c:formatCode>
                <c:ptCount val="1"/>
                <c:pt idx="0">
                  <c:v>1994</c:v>
                </c:pt>
              </c:numCache>
            </c:numRef>
          </c:xVal>
          <c:yVal>
            <c:numRef>
              <c:f>detectors!$I$11</c:f>
              <c:numCache>
                <c:formatCode>General</c:formatCode>
                <c:ptCount val="1"/>
                <c:pt idx="0">
                  <c:v>120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detectors!$B$12</c:f>
              <c:strCache>
                <c:ptCount val="1"/>
                <c:pt idx="0">
                  <c:v>CDF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dLbl>
              <c:idx val="0"/>
              <c:layout/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detectors!$D$12</c:f>
              <c:numCache>
                <c:formatCode>General</c:formatCode>
                <c:ptCount val="1"/>
                <c:pt idx="0">
                  <c:v>1985</c:v>
                </c:pt>
              </c:numCache>
            </c:numRef>
          </c:xVal>
          <c:yVal>
            <c:numRef>
              <c:f>detectors!$I$12</c:f>
              <c:numCache>
                <c:formatCode>General</c:formatCode>
                <c:ptCount val="1"/>
                <c:pt idx="0">
                  <c:v>30</c:v>
                </c:pt>
              </c:numCache>
            </c:numRef>
          </c:yVal>
          <c:smooth val="0"/>
        </c:ser>
        <c:ser>
          <c:idx val="14"/>
          <c:order val="14"/>
          <c:tx>
            <c:strRef>
              <c:f>detectors!$B$5</c:f>
              <c:strCache>
                <c:ptCount val="1"/>
                <c:pt idx="0">
                  <c:v>ISR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dLbl>
              <c:idx val="0"/>
              <c:layout/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detectors!$D$5</c:f>
              <c:numCache>
                <c:formatCode>General</c:formatCode>
                <c:ptCount val="1"/>
                <c:pt idx="0">
                  <c:v>1977</c:v>
                </c:pt>
              </c:numCache>
            </c:numRef>
          </c:xVal>
          <c:yVal>
            <c:numRef>
              <c:f>detectors!$I$5</c:f>
              <c:numCache>
                <c:formatCode>General</c:formatCode>
                <c:ptCount val="1"/>
                <c:pt idx="0">
                  <c:v>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448192"/>
        <c:axId val="193200512"/>
      </c:scatterChart>
      <c:valAx>
        <c:axId val="193448192"/>
        <c:scaling>
          <c:orientation val="minMax"/>
          <c:max val="2020"/>
          <c:min val="1970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en-US" sz="1200">
                    <a:latin typeface="Arial" pitchFamily="34" charset="0"/>
                    <a:cs typeface="Arial" pitchFamily="34" charset="0"/>
                  </a:rPr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93200512"/>
        <c:crosses val="autoZero"/>
        <c:crossBetween val="midCat"/>
      </c:valAx>
      <c:valAx>
        <c:axId val="193200512"/>
        <c:scaling>
          <c:logBase val="1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r>
                  <a:rPr lang="en-US" sz="1200" b="1">
                    <a:latin typeface="Arial" pitchFamily="34" charset="0"/>
                    <a:cs typeface="Arial" pitchFamily="34" charset="0"/>
                  </a:rPr>
                  <a:t>Stored Energy (MJ)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93448192"/>
        <c:crosses val="autoZero"/>
        <c:crossBetween val="midCat"/>
      </c:valAx>
    </c:plotArea>
    <c:plotVisOnly val="1"/>
    <c:dispBlanksAs val="gap"/>
    <c:showDLblsOverMax val="0"/>
  </c:chart>
  <c:spPr>
    <a:solidFill>
      <a:srgbClr val="FFFFCC"/>
    </a:solidFill>
  </c:spPr>
  <c:txPr>
    <a:bodyPr/>
    <a:lstStyle/>
    <a:p>
      <a:pPr>
        <a:defRPr b="1"/>
      </a:pPr>
      <a:endParaRPr lang="fr-F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Average Cavity Gradient vs year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Feuil1!$A$2</c:f>
              <c:strCache>
                <c:ptCount val="1"/>
                <c:pt idx="0">
                  <c:v>HERA</c:v>
                </c:pt>
              </c:strCache>
            </c:strRef>
          </c:tx>
          <c:spPr>
            <a:ln w="28575">
              <a:noFill/>
            </a:ln>
          </c:spPr>
          <c:dPt>
            <c:idx val="0"/>
            <c:marker>
              <c:symbol val="circle"/>
              <c:size val="9"/>
              <c:spPr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Lbls>
            <c:dLbl>
              <c:idx val="0"/>
              <c:layout>
                <c:manualLayout>
                  <c:x val="-5.5555555555555552E-2"/>
                  <c:y val="-4.1666666666666664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/>
                      <a:t>HERA</a:t>
                    </a:r>
                  </a:p>
                  <a:p>
                    <a:pPr>
                      <a:defRPr b="1"/>
                    </a:pPr>
                    <a:r>
                      <a:rPr lang="en-US" b="1"/>
                      <a:t>(16)</a:t>
                    </a:r>
                  </a:p>
                  <a:p>
                    <a:pPr>
                      <a:defRPr b="1"/>
                    </a:pPr>
                    <a:endParaRPr lang="en-US" b="1"/>
                  </a:p>
                </c:rich>
              </c:tx>
              <c:spPr/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Feuil1!$F$2</c:f>
              <c:numCache>
                <c:formatCode>General</c:formatCode>
                <c:ptCount val="1"/>
                <c:pt idx="0">
                  <c:v>1992</c:v>
                </c:pt>
              </c:numCache>
            </c:numRef>
          </c:xVal>
          <c:yVal>
            <c:numRef>
              <c:f>Feuil1!$C$2</c:f>
              <c:numCache>
                <c:formatCode>0.0</c:formatCode>
                <c:ptCount val="1"/>
                <c:pt idx="0">
                  <c:v>4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Feuil1!$A$3</c:f>
              <c:strCache>
                <c:ptCount val="1"/>
                <c:pt idx="0">
                  <c:v>LEP200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7.500043744531934E-2"/>
                  <c:y val="-0.1157407407407407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LEP200</a:t>
                    </a:r>
                  </a:p>
                  <a:p>
                    <a:r>
                      <a:rPr lang="en-US"/>
                      <a:t>(280)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Feuil1!$F$3</c:f>
              <c:numCache>
                <c:formatCode>General</c:formatCode>
                <c:ptCount val="1"/>
                <c:pt idx="0">
                  <c:v>1995</c:v>
                </c:pt>
              </c:numCache>
            </c:numRef>
          </c:xVal>
          <c:yVal>
            <c:numRef>
              <c:f>Feuil1!$C$3</c:f>
              <c:numCache>
                <c:formatCode>0.0</c:formatCode>
                <c:ptCount val="1"/>
                <c:pt idx="0">
                  <c:v>7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Feuil1!$A$7</c:f>
              <c:strCache>
                <c:ptCount val="1"/>
                <c:pt idx="0">
                  <c:v>TRISTAN</c:v>
                </c:pt>
              </c:strCache>
            </c:strRef>
          </c:tx>
          <c:spPr>
            <a:ln w="28575">
              <a:noFill/>
            </a:ln>
          </c:spPr>
          <c:dPt>
            <c:idx val="0"/>
            <c:marker>
              <c:symbol val="circle"/>
              <c:size val="9"/>
              <c:spPr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Lbls>
            <c:dLbl>
              <c:idx val="0"/>
              <c:layout>
                <c:manualLayout>
                  <c:x val="-7.7777777777777779E-2"/>
                  <c:y val="-8.3333333333333329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/>
                      <a:t>TRISTAN</a:t>
                    </a:r>
                  </a:p>
                  <a:p>
                    <a:pPr>
                      <a:defRPr b="1"/>
                    </a:pPr>
                    <a:r>
                      <a:rPr lang="en-US" b="1"/>
                      <a:t>(32)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Feuil1!$F$7</c:f>
              <c:numCache>
                <c:formatCode>General</c:formatCode>
                <c:ptCount val="1"/>
                <c:pt idx="0">
                  <c:v>1987</c:v>
                </c:pt>
              </c:numCache>
            </c:numRef>
          </c:xVal>
          <c:yVal>
            <c:numRef>
              <c:f>Feuil1!$C$7</c:f>
              <c:numCache>
                <c:formatCode>0.0</c:formatCode>
                <c:ptCount val="1"/>
                <c:pt idx="0">
                  <c:v>4.5999999999999996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Feuil1!$A$15</c:f>
              <c:strCache>
                <c:ptCount val="1"/>
                <c:pt idx="0">
                  <c:v>LHC</c:v>
                </c:pt>
              </c:strCache>
            </c:strRef>
          </c:tx>
          <c:spPr>
            <a:ln w="28575">
              <a:noFill/>
            </a:ln>
          </c:spPr>
          <c:dPt>
            <c:idx val="0"/>
            <c:marker>
              <c:symbol val="diamond"/>
              <c:size val="9"/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LHC</a:t>
                    </a:r>
                  </a:p>
                  <a:p>
                    <a:r>
                      <a:rPr lang="en-US"/>
                      <a:t>(16)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Feuil1!$F$15</c:f>
              <c:numCache>
                <c:formatCode>General</c:formatCode>
                <c:ptCount val="1"/>
                <c:pt idx="0">
                  <c:v>2009</c:v>
                </c:pt>
              </c:numCache>
            </c:numRef>
          </c:xVal>
          <c:yVal>
            <c:numRef>
              <c:f>Feuil1!$C$15</c:f>
              <c:numCache>
                <c:formatCode>0.0</c:formatCode>
                <c:ptCount val="1"/>
                <c:pt idx="0">
                  <c:v>6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Feuil1!$A$18</c:f>
              <c:strCache>
                <c:ptCount val="1"/>
                <c:pt idx="0">
                  <c:v>SNS</c:v>
                </c:pt>
              </c:strCache>
            </c:strRef>
          </c:tx>
          <c:spPr>
            <a:ln w="28575">
              <a:noFill/>
            </a:ln>
          </c:spPr>
          <c:marker>
            <c:spPr>
              <a:ln>
                <a:solidFill>
                  <a:schemeClr val="accent1"/>
                </a:solidFill>
              </a:ln>
            </c:spPr>
          </c:marker>
          <c:dPt>
            <c:idx val="0"/>
            <c:marker>
              <c:symbol val="diamond"/>
              <c:size val="9"/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SNS</a:t>
                    </a:r>
                  </a:p>
                  <a:p>
                    <a:r>
                      <a:rPr lang="en-US"/>
                      <a:t>(81)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Feuil1!$F$18</c:f>
              <c:numCache>
                <c:formatCode>General</c:formatCode>
                <c:ptCount val="1"/>
                <c:pt idx="0">
                  <c:v>2006</c:v>
                </c:pt>
              </c:numCache>
            </c:numRef>
          </c:xVal>
          <c:yVal>
            <c:numRef>
              <c:f>Feuil1!$C$18</c:f>
              <c:numCache>
                <c:formatCode>0.0</c:formatCode>
                <c:ptCount val="1"/>
                <c:pt idx="0">
                  <c:v>15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Feuil1!$A$13</c:f>
              <c:strCache>
                <c:ptCount val="1"/>
                <c:pt idx="0">
                  <c:v>FLASH</c:v>
                </c:pt>
              </c:strCache>
            </c:strRef>
          </c:tx>
          <c:spPr>
            <a:ln w="28575"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9"/>
            <c:spPr>
              <a:solidFill>
                <a:schemeClr val="accent6">
                  <a:lumMod val="75000"/>
                </a:schemeClr>
              </a:solidFill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FLASH</a:t>
                    </a:r>
                  </a:p>
                  <a:p>
                    <a:r>
                      <a:rPr lang="en-US"/>
                      <a:t>(60)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Feuil1!$F$13</c:f>
              <c:numCache>
                <c:formatCode>General</c:formatCode>
                <c:ptCount val="1"/>
                <c:pt idx="0">
                  <c:v>2004</c:v>
                </c:pt>
              </c:numCache>
            </c:numRef>
          </c:xVal>
          <c:yVal>
            <c:numRef>
              <c:f>Feuil1!$C$13</c:f>
              <c:numCache>
                <c:formatCode>0.0</c:formatCode>
                <c:ptCount val="1"/>
                <c:pt idx="0">
                  <c:v>25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Feuil1!$A$21</c:f>
              <c:strCache>
                <c:ptCount val="1"/>
                <c:pt idx="0">
                  <c:v>E-XFEL</c:v>
                </c:pt>
              </c:strCache>
            </c:strRef>
          </c:tx>
          <c:spPr>
            <a:ln w="28575">
              <a:noFill/>
            </a:ln>
          </c:spPr>
          <c:marker>
            <c:spPr>
              <a:noFill/>
              <a:ln w="19050"/>
            </c:spPr>
          </c:marker>
          <c:dPt>
            <c:idx val="0"/>
            <c:marker>
              <c:symbol val="circle"/>
              <c:size val="9"/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Lbls>
            <c:dLbl>
              <c:idx val="0"/>
              <c:layout>
                <c:manualLayout>
                  <c:x val="-6.9444444444444448E-2"/>
                  <c:y val="-5.1708217913204027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fr-FR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Feuil1!$F$21</c:f>
              <c:numCache>
                <c:formatCode>General</c:formatCode>
                <c:ptCount val="1"/>
                <c:pt idx="0">
                  <c:v>2017</c:v>
                </c:pt>
              </c:numCache>
            </c:numRef>
          </c:xVal>
          <c:yVal>
            <c:numRef>
              <c:f>Feuil1!$C$21</c:f>
              <c:numCache>
                <c:formatCode>0.0</c:formatCode>
                <c:ptCount val="1"/>
                <c:pt idx="0">
                  <c:v>24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Feuil1!$A$28</c:f>
              <c:strCache>
                <c:ptCount val="1"/>
                <c:pt idx="0">
                  <c:v>ILC 500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9"/>
            <c:spPr>
              <a:noFill/>
              <a:ln w="19050"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6.6666666666666569E-2"/>
                  <c:y val="-4.432132963988919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ILC 250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Feuil1!$F$28</c:f>
              <c:numCache>
                <c:formatCode>General</c:formatCode>
                <c:ptCount val="1"/>
                <c:pt idx="0">
                  <c:v>2025</c:v>
                </c:pt>
              </c:numCache>
            </c:numRef>
          </c:xVal>
          <c:yVal>
            <c:numRef>
              <c:f>Feuil1!$C$28</c:f>
              <c:numCache>
                <c:formatCode>0.0</c:formatCode>
                <c:ptCount val="1"/>
                <c:pt idx="0">
                  <c:v>31.5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Feuil1!$A$27</c:f>
              <c:strCache>
                <c:ptCount val="1"/>
                <c:pt idx="0">
                  <c:v>LEP350</c:v>
                </c:pt>
              </c:strCache>
            </c:strRef>
          </c:tx>
          <c:spPr>
            <a:ln w="28575">
              <a:noFill/>
            </a:ln>
          </c:spPr>
          <c:dPt>
            <c:idx val="0"/>
            <c:marker>
              <c:symbol val="circle"/>
              <c:size val="9"/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Lbls>
            <c:dLbl>
              <c:idx val="0"/>
              <c:layout>
                <c:manualLayout>
                  <c:x val="-5.833333333333323E-2"/>
                  <c:y val="-4.432132963988919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TLEP350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Feuil1!$F$27</c:f>
              <c:numCache>
                <c:formatCode>General</c:formatCode>
                <c:ptCount val="1"/>
                <c:pt idx="0">
                  <c:v>2025</c:v>
                </c:pt>
              </c:numCache>
            </c:numRef>
          </c:xVal>
          <c:yVal>
            <c:numRef>
              <c:f>Feuil1!$C$27</c:f>
              <c:numCache>
                <c:formatCode>0.0</c:formatCode>
                <c:ptCount val="1"/>
                <c:pt idx="0">
                  <c:v>20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Feuil1!$A$24</c:f>
              <c:strCache>
                <c:ptCount val="1"/>
                <c:pt idx="0">
                  <c:v>ESS</c:v>
                </c:pt>
              </c:strCache>
            </c:strRef>
          </c:tx>
          <c:spPr>
            <a:ln w="28575">
              <a:noFill/>
            </a:ln>
          </c:spPr>
          <c:dPt>
            <c:idx val="0"/>
            <c:marker>
              <c:symbol val="diamond"/>
              <c:size val="9"/>
              <c:spPr>
                <a:noFill/>
                <a:ln w="19050">
                  <a:solidFill>
                    <a:schemeClr val="accent1"/>
                  </a:solidFill>
                </a:ln>
              </c:spPr>
            </c:marker>
            <c:bubble3D val="0"/>
          </c:dPt>
          <c:dLbls>
            <c:dLbl>
              <c:idx val="0"/>
              <c:layout>
                <c:manualLayout>
                  <c:x val="-3.3333333333333333E-2"/>
                  <c:y val="3.3240997229916899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Feuil1!$F$24</c:f>
              <c:numCache>
                <c:formatCode>General</c:formatCode>
                <c:ptCount val="1"/>
                <c:pt idx="0">
                  <c:v>2019</c:v>
                </c:pt>
              </c:numCache>
            </c:numRef>
          </c:xVal>
          <c:yVal>
            <c:numRef>
              <c:f>Feuil1!$C$24</c:f>
              <c:numCache>
                <c:formatCode>0.0</c:formatCode>
                <c:ptCount val="1"/>
                <c:pt idx="0">
                  <c:v>18.2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742336"/>
        <c:axId val="193744256"/>
      </c:scatterChart>
      <c:valAx>
        <c:axId val="1937423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YEAR of commissionning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93744256"/>
        <c:crosses val="autoZero"/>
        <c:crossBetween val="midCat"/>
      </c:valAx>
      <c:valAx>
        <c:axId val="1937442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Gradient (MV/m)</a:t>
                </a:r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93742336"/>
        <c:crosses val="autoZero"/>
        <c:crossBetween val="midCat"/>
      </c:valAx>
    </c:plotArea>
    <c:plotVisOnly val="1"/>
    <c:dispBlanksAs val="gap"/>
    <c:showDLblsOverMax val="0"/>
  </c:chart>
  <c:spPr>
    <a:solidFill>
      <a:srgbClr val="FFFFCC"/>
    </a:solidFill>
  </c:sp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66E6B6-FF77-41A7-B4AE-38D4BB0A4BB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2103FD-6DE4-46DC-B524-D462EF1B8C3D}">
      <dgm:prSet phldrT="[Testo]" custT="1"/>
      <dgm:spPr>
        <a:solidFill>
          <a:srgbClr val="0E0670"/>
        </a:solidFill>
        <a:ln>
          <a:noFill/>
        </a:ln>
      </dgm:spPr>
      <dgm:t>
        <a:bodyPr/>
        <a:lstStyle/>
        <a:p>
          <a:r>
            <a:rPr lang="it-IT" sz="2800" b="1" dirty="0" smtClean="0">
              <a:solidFill>
                <a:schemeClr val="bg1"/>
              </a:solidFill>
            </a:rPr>
            <a:t>e</a:t>
          </a:r>
          <a:r>
            <a:rPr lang="it-IT" sz="2800" b="1" baseline="30000" dirty="0" smtClean="0">
              <a:solidFill>
                <a:schemeClr val="bg1"/>
              </a:solidFill>
            </a:rPr>
            <a:t>+</a:t>
          </a:r>
          <a:r>
            <a:rPr lang="it-IT" sz="2800" b="1" dirty="0" smtClean="0">
              <a:solidFill>
                <a:schemeClr val="bg1"/>
              </a:solidFill>
            </a:rPr>
            <a:t> e</a:t>
          </a:r>
          <a:r>
            <a:rPr lang="it-IT" sz="2800" b="1" baseline="30000" dirty="0" smtClean="0">
              <a:solidFill>
                <a:schemeClr val="bg1"/>
              </a:solidFill>
            </a:rPr>
            <a:t>-</a:t>
          </a:r>
        </a:p>
      </dgm:t>
    </dgm:pt>
    <dgm:pt modelId="{833B0116-A107-45B8-9872-656F92A1557C}" type="parTrans" cxnId="{33049294-59FF-4EBA-8700-2A231C456E21}">
      <dgm:prSet/>
      <dgm:spPr/>
      <dgm:t>
        <a:bodyPr/>
        <a:lstStyle/>
        <a:p>
          <a:endParaRPr lang="en-US"/>
        </a:p>
      </dgm:t>
    </dgm:pt>
    <dgm:pt modelId="{6DB5CB7F-8D63-49FE-8D70-81DB477650E8}" type="sibTrans" cxnId="{33049294-59FF-4EBA-8700-2A231C456E21}">
      <dgm:prSet/>
      <dgm:spPr/>
      <dgm:t>
        <a:bodyPr/>
        <a:lstStyle/>
        <a:p>
          <a:endParaRPr lang="en-US"/>
        </a:p>
      </dgm:t>
    </dgm:pt>
    <dgm:pt modelId="{E13F966F-228A-4D83-98BE-BBFB9E421655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800" b="1" noProof="0" dirty="0" smtClean="0">
              <a:solidFill>
                <a:schemeClr val="tx1"/>
              </a:solidFill>
            </a:rPr>
            <a:t>Linear</a:t>
          </a:r>
        </a:p>
        <a:p>
          <a:r>
            <a:rPr lang="en-US" sz="1800" b="1" noProof="0" dirty="0" smtClean="0">
              <a:solidFill>
                <a:schemeClr val="tx1"/>
              </a:solidFill>
            </a:rPr>
            <a:t> Colliders</a:t>
          </a:r>
          <a:endParaRPr lang="en-US" sz="1800" b="1" noProof="0" dirty="0">
            <a:solidFill>
              <a:schemeClr val="tx1"/>
            </a:solidFill>
          </a:endParaRPr>
        </a:p>
      </dgm:t>
    </dgm:pt>
    <dgm:pt modelId="{E891752C-2003-47BF-93A4-BEABD2F60B24}" type="parTrans" cxnId="{078BC8A9-3149-446C-8361-93D918678009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80ED297-BAD3-4340-897A-73F2D8FF7A2B}" type="sibTrans" cxnId="{078BC8A9-3149-446C-8361-93D918678009}">
      <dgm:prSet/>
      <dgm:spPr/>
      <dgm:t>
        <a:bodyPr/>
        <a:lstStyle/>
        <a:p>
          <a:endParaRPr lang="en-US"/>
        </a:p>
      </dgm:t>
    </dgm:pt>
    <dgm:pt modelId="{0A0641F3-59FC-4F5B-9D3F-FEC5CE31BB6B}">
      <dgm:prSet phldrT="[Testo]" custT="1"/>
      <dgm:spPr>
        <a:solidFill>
          <a:srgbClr val="FFFFCC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CLIC</a:t>
          </a:r>
          <a:endParaRPr lang="en-US" sz="1800" b="1" dirty="0">
            <a:solidFill>
              <a:schemeClr val="tx1"/>
            </a:solidFill>
          </a:endParaRPr>
        </a:p>
      </dgm:t>
    </dgm:pt>
    <dgm:pt modelId="{5969E5CD-933E-47E7-BFE1-4423238EE96D}" type="parTrans" cxnId="{F191DC5C-023B-43ED-8E34-E8B39FC1751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DAD948A-85BA-40AB-B8BA-32FF99841DBF}" type="sibTrans" cxnId="{F191DC5C-023B-43ED-8E34-E8B39FC17510}">
      <dgm:prSet/>
      <dgm:spPr/>
      <dgm:t>
        <a:bodyPr/>
        <a:lstStyle/>
        <a:p>
          <a:endParaRPr lang="en-US"/>
        </a:p>
      </dgm:t>
    </dgm:pt>
    <dgm:pt modelId="{132711F7-8848-4453-8CCA-6ECFAA4220C5}">
      <dgm:prSet phldrT="[Testo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Circular Colliders</a:t>
          </a:r>
        </a:p>
      </dgm:t>
    </dgm:pt>
    <dgm:pt modelId="{B1151CEA-1A0B-4362-9368-B516491D1A21}" type="parTrans" cxnId="{55FF79EF-A1C4-4BFD-B34E-C8E7E544AE8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FDD2FDF2-844F-4897-879C-D8CEFF2341D3}" type="sibTrans" cxnId="{55FF79EF-A1C4-4BFD-B34E-C8E7E544AE80}">
      <dgm:prSet/>
      <dgm:spPr/>
      <dgm:t>
        <a:bodyPr/>
        <a:lstStyle/>
        <a:p>
          <a:endParaRPr lang="en-US"/>
        </a:p>
      </dgm:t>
    </dgm:pt>
    <dgm:pt modelId="{CD40AC17-DCB9-4F6F-B021-940DF98BE3DE}">
      <dgm:prSet phldrT="[Testo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CERN</a:t>
          </a:r>
          <a:endParaRPr lang="en-US" sz="1100" b="1" dirty="0">
            <a:solidFill>
              <a:schemeClr val="tx1"/>
            </a:solidFill>
          </a:endParaRPr>
        </a:p>
      </dgm:t>
    </dgm:pt>
    <dgm:pt modelId="{7DD92EAB-0B6A-497B-8F71-99C6486A400D}" type="parTrans" cxnId="{4A8431C3-3465-41D4-983A-8FCF39E060CB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C4775C4C-782D-4A33-A6E3-F26B2058DBE8}" type="sibTrans" cxnId="{4A8431C3-3465-41D4-983A-8FCF39E060CB}">
      <dgm:prSet/>
      <dgm:spPr/>
      <dgm:t>
        <a:bodyPr/>
        <a:lstStyle/>
        <a:p>
          <a:endParaRPr lang="en-US"/>
        </a:p>
      </dgm:t>
    </dgm:pt>
    <dgm:pt modelId="{66E37F70-BD19-452C-82A9-33DE1125F259}">
      <dgm:prSet custT="1"/>
      <dgm:spPr>
        <a:solidFill>
          <a:srgbClr val="FFA7A7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Super</a:t>
          </a:r>
        </a:p>
        <a:p>
          <a:r>
            <a:rPr lang="it-IT" sz="1800" b="1" dirty="0" smtClean="0">
              <a:solidFill>
                <a:schemeClr val="tx1"/>
              </a:solidFill>
            </a:rPr>
            <a:t>TRISTAN</a:t>
          </a:r>
          <a:endParaRPr lang="en-US" sz="1800" b="1" dirty="0">
            <a:solidFill>
              <a:schemeClr val="tx1"/>
            </a:solidFill>
          </a:endParaRPr>
        </a:p>
      </dgm:t>
    </dgm:pt>
    <dgm:pt modelId="{354B3AC1-2BEF-41B6-988B-2D431FFB3AB4}" type="parTrans" cxnId="{2E50EE2A-B1D5-48A0-AD36-B42DE91F95F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A6B5D57-0F69-4171-B6B5-43A785D6F327}" type="sibTrans" cxnId="{2E50EE2A-B1D5-48A0-AD36-B42DE91F95FC}">
      <dgm:prSet/>
      <dgm:spPr/>
      <dgm:t>
        <a:bodyPr/>
        <a:lstStyle/>
        <a:p>
          <a:endParaRPr lang="en-US"/>
        </a:p>
      </dgm:t>
    </dgm:pt>
    <dgm:pt modelId="{0EF25B0E-FA04-4D76-A2BA-D9D23B90FF12}">
      <dgm:prSet phldrT="[Testo]" custT="1"/>
      <dgm:spPr>
        <a:solidFill>
          <a:srgbClr val="BCFFA7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ILC</a:t>
          </a:r>
          <a:endParaRPr lang="en-US" sz="1800" b="1" dirty="0">
            <a:solidFill>
              <a:schemeClr val="tx1"/>
            </a:solidFill>
          </a:endParaRPr>
        </a:p>
      </dgm:t>
    </dgm:pt>
    <dgm:pt modelId="{30C6BDD5-E247-44AF-BE25-D1508CA36971}" type="sibTrans" cxnId="{EE4FCEBC-A095-427B-BE04-9CDC0E4A22CD}">
      <dgm:prSet/>
      <dgm:spPr/>
      <dgm:t>
        <a:bodyPr/>
        <a:lstStyle/>
        <a:p>
          <a:endParaRPr lang="en-US"/>
        </a:p>
      </dgm:t>
    </dgm:pt>
    <dgm:pt modelId="{38F468C2-E9E6-4D9F-A2FC-8FF4064760E5}" type="parTrans" cxnId="{EE4FCEBC-A095-427B-BE04-9CDC0E4A22CD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84CF1500-9D79-473A-9C2D-ACDE92F4E960}">
      <dgm:prSet custT="1"/>
      <dgm:spPr>
        <a:solidFill>
          <a:srgbClr val="FFFF99">
            <a:alpha val="89804"/>
          </a:srgbClr>
        </a:solidFill>
      </dgm:spPr>
      <dgm:t>
        <a:bodyPr/>
        <a:lstStyle/>
        <a:p>
          <a:pPr>
            <a:spcAft>
              <a:spcPts val="0"/>
            </a:spcAft>
          </a:pPr>
          <a:r>
            <a:rPr lang="it-IT" sz="1800" b="1" dirty="0" smtClean="0">
              <a:solidFill>
                <a:schemeClr val="tx1"/>
              </a:solidFill>
            </a:rPr>
            <a:t>250 </a:t>
          </a:r>
          <a:r>
            <a:rPr lang="it-IT" sz="1800" b="1" dirty="0" err="1" smtClean="0">
              <a:solidFill>
                <a:schemeClr val="tx1"/>
              </a:solidFill>
            </a:rPr>
            <a:t>GeV</a:t>
          </a:r>
          <a:r>
            <a:rPr lang="it-IT" sz="1800" b="1" dirty="0" smtClean="0">
              <a:solidFill>
                <a:schemeClr val="tx1"/>
              </a:solidFill>
            </a:rPr>
            <a:t>  + Klystron </a:t>
          </a:r>
          <a:r>
            <a:rPr lang="it-IT" sz="1800" b="1" dirty="0" err="1" smtClean="0">
              <a:solidFill>
                <a:schemeClr val="tx1"/>
              </a:solidFill>
            </a:rPr>
            <a:t>based</a:t>
          </a:r>
          <a:endParaRPr lang="en-US" sz="1800" b="1" dirty="0">
            <a:solidFill>
              <a:schemeClr val="tx1"/>
            </a:solidFill>
          </a:endParaRPr>
        </a:p>
      </dgm:t>
    </dgm:pt>
    <dgm:pt modelId="{7FB6EBC9-F420-4FFE-A7CB-FA16D5CDF304}" type="parTrans" cxnId="{01FFEAFB-FB53-4649-B4F2-D247EFFAE6C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DA3A12C6-540B-4C74-9718-DCD1D5610E6C}" type="sibTrans" cxnId="{01FFEAFB-FB53-4649-B4F2-D247EFFAE6C1}">
      <dgm:prSet/>
      <dgm:spPr/>
      <dgm:t>
        <a:bodyPr/>
        <a:lstStyle/>
        <a:p>
          <a:endParaRPr lang="en-US"/>
        </a:p>
      </dgm:t>
    </dgm:pt>
    <dgm:pt modelId="{660298AC-E488-449E-91EB-3FD27A35D197}">
      <dgm:prSet custT="1"/>
      <dgm:spPr>
        <a:solidFill>
          <a:srgbClr val="FFFF66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500 </a:t>
          </a:r>
          <a:r>
            <a:rPr lang="it-IT" sz="1800" b="1" dirty="0" err="1" smtClean="0">
              <a:solidFill>
                <a:schemeClr val="tx1"/>
              </a:solidFill>
            </a:rPr>
            <a:t>GeV</a:t>
          </a:r>
          <a:endParaRPr lang="en-US" sz="1800" b="1" dirty="0">
            <a:solidFill>
              <a:schemeClr val="tx1"/>
            </a:solidFill>
          </a:endParaRPr>
        </a:p>
      </dgm:t>
    </dgm:pt>
    <dgm:pt modelId="{938C1189-2A19-4190-AF0A-3D033C262937}" type="parTrans" cxnId="{8D66B432-3A89-40A1-9F28-5E66797B852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D0A3DCDA-18A2-4344-A550-391476B3F94B}" type="sibTrans" cxnId="{8D66B432-3A89-40A1-9F28-5E66797B852C}">
      <dgm:prSet/>
      <dgm:spPr/>
      <dgm:t>
        <a:bodyPr/>
        <a:lstStyle/>
        <a:p>
          <a:endParaRPr lang="en-US"/>
        </a:p>
      </dgm:t>
    </dgm:pt>
    <dgm:pt modelId="{D62E185A-FC9E-45DE-9FEC-8DD0B7528531}">
      <dgm:prSet custT="1"/>
      <dgm:spPr>
        <a:solidFill>
          <a:srgbClr val="FC6C8B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250  </a:t>
          </a:r>
          <a:r>
            <a:rPr lang="it-IT" sz="2000" b="1" dirty="0" err="1" smtClean="0">
              <a:solidFill>
                <a:schemeClr val="tx1"/>
              </a:solidFill>
            </a:rPr>
            <a:t>GeV</a:t>
          </a:r>
          <a:r>
            <a:rPr lang="it-IT" sz="2000" b="1" dirty="0" smtClean="0">
              <a:solidFill>
                <a:schemeClr val="tx1"/>
              </a:solidFill>
            </a:rPr>
            <a:t>– 40, 60  km tunnel</a:t>
          </a:r>
          <a:endParaRPr lang="en-US" sz="2000" b="1" dirty="0">
            <a:solidFill>
              <a:schemeClr val="tx1"/>
            </a:solidFill>
          </a:endParaRPr>
        </a:p>
      </dgm:t>
    </dgm:pt>
    <dgm:pt modelId="{FE4485FA-F1DE-4573-B8D1-0B9891E857B5}" type="parTrans" cxnId="{6126F76E-6958-42CD-ACE2-5127F01CDB0E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B57D376E-DB42-4E79-B825-10E6015D2668}" type="sibTrans" cxnId="{6126F76E-6958-42CD-ACE2-5127F01CDB0E}">
      <dgm:prSet/>
      <dgm:spPr/>
      <dgm:t>
        <a:bodyPr/>
        <a:lstStyle/>
        <a:p>
          <a:endParaRPr lang="en-US"/>
        </a:p>
      </dgm:t>
    </dgm:pt>
    <dgm:pt modelId="{105B20A3-A63D-4B9C-B79A-03BC9C3F1584}">
      <dgm:prSet custT="1"/>
      <dgm:spPr>
        <a:solidFill>
          <a:srgbClr val="FB4F74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400</a:t>
          </a:r>
        </a:p>
      </dgm:t>
    </dgm:pt>
    <dgm:pt modelId="{2D7142CF-42EE-4298-92E7-4A16F274298F}" type="parTrans" cxnId="{FD2B1AE4-A441-411B-8BD6-80860358AEE5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BFCB66CC-A114-4189-BFC7-33539920B124}" type="sibTrans" cxnId="{FD2B1AE4-A441-411B-8BD6-80860358AEE5}">
      <dgm:prSet/>
      <dgm:spPr/>
      <dgm:t>
        <a:bodyPr/>
        <a:lstStyle/>
        <a:p>
          <a:endParaRPr lang="en-US"/>
        </a:p>
      </dgm:t>
    </dgm:pt>
    <dgm:pt modelId="{1528A6B9-95BE-4C58-8CEB-8F636FD6860C}">
      <dgm:prSet custT="1"/>
      <dgm:spPr>
        <a:solidFill>
          <a:srgbClr val="FB3B64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500</a:t>
          </a:r>
          <a:endParaRPr lang="en-US" sz="2000" b="1" dirty="0">
            <a:solidFill>
              <a:schemeClr val="tx1"/>
            </a:solidFill>
          </a:endParaRPr>
        </a:p>
      </dgm:t>
    </dgm:pt>
    <dgm:pt modelId="{D0D31464-CBB6-4298-9557-E9517F54A62B}" type="parTrans" cxnId="{3BD0D699-13BB-4729-ACD1-F3510047930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00B8B5D-54C6-4D28-AF59-6C9940CDFEDB}" type="sibTrans" cxnId="{3BD0D699-13BB-4729-ACD1-F3510047930C}">
      <dgm:prSet/>
      <dgm:spPr/>
      <dgm:t>
        <a:bodyPr/>
        <a:lstStyle/>
        <a:p>
          <a:endParaRPr lang="en-US"/>
        </a:p>
      </dgm:t>
    </dgm:pt>
    <dgm:pt modelId="{8434EF00-D845-42AA-8664-265398E8E1F0}">
      <dgm:prSet custT="1"/>
      <dgm:spPr>
        <a:solidFill>
          <a:srgbClr val="99FF99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250 </a:t>
          </a:r>
          <a:r>
            <a:rPr lang="it-IT" sz="2000" b="1" dirty="0" err="1" smtClean="0">
              <a:solidFill>
                <a:schemeClr val="tx1"/>
              </a:solidFill>
            </a:rPr>
            <a:t>GeV</a:t>
          </a:r>
          <a:endParaRPr lang="en-US" sz="2000" b="1" dirty="0">
            <a:solidFill>
              <a:schemeClr val="tx1"/>
            </a:solidFill>
          </a:endParaRPr>
        </a:p>
      </dgm:t>
    </dgm:pt>
    <dgm:pt modelId="{4431DB33-AE92-4876-B41C-84AF52BD7DD2}" type="parTrans" cxnId="{41A83B07-8625-4ECD-8393-8712FB82BB0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DBD9DB4-4142-4424-BEA3-EACBB9B718A3}" type="sibTrans" cxnId="{41A83B07-8625-4ECD-8393-8712FB82BB04}">
      <dgm:prSet/>
      <dgm:spPr/>
      <dgm:t>
        <a:bodyPr/>
        <a:lstStyle/>
        <a:p>
          <a:endParaRPr lang="en-US"/>
        </a:p>
      </dgm:t>
    </dgm:pt>
    <dgm:pt modelId="{60F93C7E-DF0B-49AC-842C-AFB07A5D5EDA}">
      <dgm:prSet custT="1"/>
      <dgm:spPr>
        <a:solidFill>
          <a:srgbClr val="66FF33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500 </a:t>
          </a:r>
          <a:r>
            <a:rPr lang="it-IT" sz="2000" b="1" dirty="0" err="1" smtClean="0">
              <a:solidFill>
                <a:schemeClr val="tx1"/>
              </a:solidFill>
            </a:rPr>
            <a:t>GeV</a:t>
          </a:r>
          <a:endParaRPr lang="en-US" sz="2000" b="1" dirty="0">
            <a:solidFill>
              <a:schemeClr val="tx1"/>
            </a:solidFill>
          </a:endParaRPr>
        </a:p>
      </dgm:t>
    </dgm:pt>
    <dgm:pt modelId="{BD24A223-1EE3-4CEB-AFEE-8282A372F92B}" type="parTrans" cxnId="{868D50D3-BB12-4401-BFEB-FEC1F977D29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8DCEAC9-A71A-4DC3-89E2-0AB752A97654}" type="sibTrans" cxnId="{868D50D3-BB12-4401-BFEB-FEC1F977D291}">
      <dgm:prSet/>
      <dgm:spPr/>
      <dgm:t>
        <a:bodyPr/>
        <a:lstStyle/>
        <a:p>
          <a:endParaRPr lang="en-US"/>
        </a:p>
      </dgm:t>
    </dgm:pt>
    <dgm:pt modelId="{DFE3F5B7-8F4E-4552-827F-25B9BB348AB7}">
      <dgm:prSet custT="1"/>
      <dgm:spPr>
        <a:solidFill>
          <a:srgbClr val="99CCFF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LEP3 </a:t>
          </a:r>
          <a:r>
            <a:rPr lang="it-IT" sz="2000" b="1" dirty="0" err="1" smtClean="0">
              <a:solidFill>
                <a:schemeClr val="tx1"/>
              </a:solidFill>
            </a:rPr>
            <a:t>at</a:t>
          </a:r>
          <a:r>
            <a:rPr lang="it-IT" sz="2000" b="1" dirty="0" smtClean="0">
              <a:solidFill>
                <a:schemeClr val="tx1"/>
              </a:solidFill>
            </a:rPr>
            <a:t> LHC tunnel</a:t>
          </a:r>
          <a:endParaRPr lang="en-US" sz="2000" b="1" dirty="0">
            <a:solidFill>
              <a:schemeClr val="tx1"/>
            </a:solidFill>
          </a:endParaRPr>
        </a:p>
      </dgm:t>
    </dgm:pt>
    <dgm:pt modelId="{87D91A33-A4A3-43D6-B003-F376BFF0C7F2}" type="parTrans" cxnId="{4C54097D-CBAB-4EEE-B01B-4FD50C6E6C9B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226C2401-C8A4-4827-9C79-389D1C1D911C}" type="sibTrans" cxnId="{4C54097D-CBAB-4EEE-B01B-4FD50C6E6C9B}">
      <dgm:prSet/>
      <dgm:spPr/>
      <dgm:t>
        <a:bodyPr/>
        <a:lstStyle/>
        <a:p>
          <a:endParaRPr lang="en-US"/>
        </a:p>
      </dgm:t>
    </dgm:pt>
    <dgm:pt modelId="{19632C44-B927-4FA2-B6EB-908A8483E21B}">
      <dgm:prSet custT="1"/>
      <dgm:spPr>
        <a:solidFill>
          <a:srgbClr val="FFFF00">
            <a:alpha val="89804"/>
          </a:srgbClr>
        </a:solidFill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Calibri"/>
              <a:cs typeface="Calibri"/>
            </a:rPr>
            <a:t>&gt; 500 </a:t>
          </a:r>
          <a:r>
            <a:rPr lang="en-US" sz="1800" b="1" dirty="0" err="1" smtClean="0">
              <a:solidFill>
                <a:schemeClr val="tx1"/>
              </a:solidFill>
              <a:latin typeface="Calibri"/>
              <a:cs typeface="Calibri"/>
            </a:rPr>
            <a:t>GeV</a:t>
          </a:r>
          <a:endParaRPr lang="en-US" sz="1800" b="1" dirty="0">
            <a:solidFill>
              <a:schemeClr val="tx1"/>
            </a:solidFill>
          </a:endParaRPr>
        </a:p>
      </dgm:t>
    </dgm:pt>
    <dgm:pt modelId="{AC99EA71-D360-42E9-B629-23C7455CCA04}" type="parTrans" cxnId="{B030F4A6-8E49-41F6-A027-2C41C8CE3F2B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78114EC4-3534-4DE7-BA87-CBF28FA4538A}" type="sibTrans" cxnId="{B030F4A6-8E49-41F6-A027-2C41C8CE3F2B}">
      <dgm:prSet/>
      <dgm:spPr/>
      <dgm:t>
        <a:bodyPr/>
        <a:lstStyle/>
        <a:p>
          <a:endParaRPr lang="en-US"/>
        </a:p>
      </dgm:t>
    </dgm:pt>
    <dgm:pt modelId="{DCF6A71C-D2BB-4827-A2D0-ECB8695EEC6B}">
      <dgm:prSet custT="1"/>
      <dgm:spPr>
        <a:solidFill>
          <a:srgbClr val="61B0FF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DLEP – New tunnel, 53 km</a:t>
          </a:r>
          <a:endParaRPr lang="en-US" sz="2000" b="1" dirty="0">
            <a:solidFill>
              <a:schemeClr val="tx1"/>
            </a:solidFill>
          </a:endParaRPr>
        </a:p>
      </dgm:t>
    </dgm:pt>
    <dgm:pt modelId="{4A463FC7-CBC2-48F1-9CC7-49C51C871340}" type="parTrans" cxnId="{EFE8D718-3726-46B8-B6F6-6167E8FCDC87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B94908B-494E-443A-B344-B5C353437B55}" type="sibTrans" cxnId="{EFE8D718-3726-46B8-B6F6-6167E8FCDC87}">
      <dgm:prSet/>
      <dgm:spPr/>
      <dgm:t>
        <a:bodyPr/>
        <a:lstStyle/>
        <a:p>
          <a:endParaRPr lang="en-US"/>
        </a:p>
      </dgm:t>
    </dgm:pt>
    <dgm:pt modelId="{38B78BAC-B5B8-4888-9A2F-63442CB8A030}">
      <dgm:prSet custT="1"/>
      <dgm:spPr/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TLEP – New  tunnel, 80 km</a:t>
          </a:r>
          <a:endParaRPr lang="en-US" sz="2000" b="1" dirty="0">
            <a:solidFill>
              <a:schemeClr val="tx1"/>
            </a:solidFill>
          </a:endParaRPr>
        </a:p>
      </dgm:t>
    </dgm:pt>
    <dgm:pt modelId="{13CB0C7C-ABD5-4306-8E2C-415763E92C13}" type="parTrans" cxnId="{6464BCAE-84A9-4BDC-932E-8CF4765E478A}">
      <dgm:prSet/>
      <dgm:spPr/>
      <dgm:t>
        <a:bodyPr/>
        <a:lstStyle/>
        <a:p>
          <a:endParaRPr lang="en-US"/>
        </a:p>
      </dgm:t>
    </dgm:pt>
    <dgm:pt modelId="{63AC6A95-F5A2-4932-A792-96A0A92E9825}" type="sibTrans" cxnId="{6464BCAE-84A9-4BDC-932E-8CF4765E478A}">
      <dgm:prSet/>
      <dgm:spPr/>
      <dgm:t>
        <a:bodyPr/>
        <a:lstStyle/>
        <a:p>
          <a:endParaRPr lang="en-US"/>
        </a:p>
      </dgm:t>
    </dgm:pt>
    <dgm:pt modelId="{97733F46-B34A-49D0-8DD6-873684723619}" type="pres">
      <dgm:prSet presAssocID="{FB66E6B6-FF77-41A7-B4AE-38D4BB0A4BB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E97CBE-D0F0-4603-85BF-8BFCC1A8D8BF}" type="pres">
      <dgm:prSet presAssocID="{122103FD-6DE4-46DC-B524-D462EF1B8C3D}" presName="root1" presStyleCnt="0"/>
      <dgm:spPr/>
    </dgm:pt>
    <dgm:pt modelId="{746EB797-1877-4037-B345-1F6EB5E386E6}" type="pres">
      <dgm:prSet presAssocID="{122103FD-6DE4-46DC-B524-D462EF1B8C3D}" presName="LevelOneTextNode" presStyleLbl="node0" presStyleIdx="0" presStyleCnt="1" custAng="5400000" custScaleX="83372" custScaleY="44906" custLinFactX="-71256" custLinFactNeighborX="-100000" custLinFactNeighborY="-15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C2112B-963D-45DB-81EC-CAFB329001A5}" type="pres">
      <dgm:prSet presAssocID="{122103FD-6DE4-46DC-B524-D462EF1B8C3D}" presName="level2hierChild" presStyleCnt="0"/>
      <dgm:spPr/>
    </dgm:pt>
    <dgm:pt modelId="{03AA5A3A-00C6-4A61-98EB-3862EB8AAF53}" type="pres">
      <dgm:prSet presAssocID="{E891752C-2003-47BF-93A4-BEABD2F60B24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C1BA079E-5B60-4665-B394-401FD5F0B2D6}" type="pres">
      <dgm:prSet presAssocID="{E891752C-2003-47BF-93A4-BEABD2F60B24}" presName="connTx" presStyleLbl="parChTrans1D2" presStyleIdx="0" presStyleCnt="2"/>
      <dgm:spPr/>
      <dgm:t>
        <a:bodyPr/>
        <a:lstStyle/>
        <a:p>
          <a:endParaRPr lang="en-US"/>
        </a:p>
      </dgm:t>
    </dgm:pt>
    <dgm:pt modelId="{682D5986-CFB8-44CE-9911-184EC87549B4}" type="pres">
      <dgm:prSet presAssocID="{E13F966F-228A-4D83-98BE-BBFB9E421655}" presName="root2" presStyleCnt="0"/>
      <dgm:spPr/>
    </dgm:pt>
    <dgm:pt modelId="{D9BDECD3-0AA0-4E73-B31B-742F27629CF8}" type="pres">
      <dgm:prSet presAssocID="{E13F966F-228A-4D83-98BE-BBFB9E421655}" presName="LevelTwoTextNode" presStyleLbl="node2" presStyleIdx="0" presStyleCnt="2" custScaleY="174196" custLinFactNeighborX="-28779" custLinFactNeighborY="747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C09BFA-F042-480D-8C70-1A9C15A2C555}" type="pres">
      <dgm:prSet presAssocID="{E13F966F-228A-4D83-98BE-BBFB9E421655}" presName="level3hierChild" presStyleCnt="0"/>
      <dgm:spPr/>
    </dgm:pt>
    <dgm:pt modelId="{66CF13D5-DE6A-435B-8ECA-C4112E5E0264}" type="pres">
      <dgm:prSet presAssocID="{38F468C2-E9E6-4D9F-A2FC-8FF4064760E5}" presName="conn2-1" presStyleLbl="parChTrans1D3" presStyleIdx="0" presStyleCnt="4"/>
      <dgm:spPr/>
      <dgm:t>
        <a:bodyPr/>
        <a:lstStyle/>
        <a:p>
          <a:endParaRPr lang="en-US"/>
        </a:p>
      </dgm:t>
    </dgm:pt>
    <dgm:pt modelId="{D4643B89-8028-468D-9F7C-E9D5CE5BFDC8}" type="pres">
      <dgm:prSet presAssocID="{38F468C2-E9E6-4D9F-A2FC-8FF4064760E5}" presName="connTx" presStyleLbl="parChTrans1D3" presStyleIdx="0" presStyleCnt="4"/>
      <dgm:spPr/>
      <dgm:t>
        <a:bodyPr/>
        <a:lstStyle/>
        <a:p>
          <a:endParaRPr lang="en-US"/>
        </a:p>
      </dgm:t>
    </dgm:pt>
    <dgm:pt modelId="{BA4A8BA5-0E76-4778-85FE-B3E6877C8FE5}" type="pres">
      <dgm:prSet presAssocID="{0EF25B0E-FA04-4D76-A2BA-D9D23B90FF12}" presName="root2" presStyleCnt="0"/>
      <dgm:spPr/>
    </dgm:pt>
    <dgm:pt modelId="{73764224-F89C-43A7-8BB5-D19FBE1F3DA8}" type="pres">
      <dgm:prSet presAssocID="{0EF25B0E-FA04-4D76-A2BA-D9D23B90FF12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48561E-5132-4006-AFBC-43E798F3319B}" type="pres">
      <dgm:prSet presAssocID="{0EF25B0E-FA04-4D76-A2BA-D9D23B90FF12}" presName="level3hierChild" presStyleCnt="0"/>
      <dgm:spPr/>
    </dgm:pt>
    <dgm:pt modelId="{5A73E7C6-541E-4001-94A1-FBFEDDE11202}" type="pres">
      <dgm:prSet presAssocID="{4431DB33-AE92-4876-B41C-84AF52BD7DD2}" presName="conn2-1" presStyleLbl="parChTrans1D4" presStyleIdx="0" presStyleCnt="11"/>
      <dgm:spPr/>
      <dgm:t>
        <a:bodyPr/>
        <a:lstStyle/>
        <a:p>
          <a:endParaRPr lang="en-US"/>
        </a:p>
      </dgm:t>
    </dgm:pt>
    <dgm:pt modelId="{7C6AE272-8809-448E-B0F8-BE7054BDD71E}" type="pres">
      <dgm:prSet presAssocID="{4431DB33-AE92-4876-B41C-84AF52BD7DD2}" presName="connTx" presStyleLbl="parChTrans1D4" presStyleIdx="0" presStyleCnt="11"/>
      <dgm:spPr/>
      <dgm:t>
        <a:bodyPr/>
        <a:lstStyle/>
        <a:p>
          <a:endParaRPr lang="en-US"/>
        </a:p>
      </dgm:t>
    </dgm:pt>
    <dgm:pt modelId="{EA0077AD-34D7-4834-BA78-4EC11C595342}" type="pres">
      <dgm:prSet presAssocID="{8434EF00-D845-42AA-8664-265398E8E1F0}" presName="root2" presStyleCnt="0"/>
      <dgm:spPr/>
    </dgm:pt>
    <dgm:pt modelId="{9244172E-B2C7-468C-83A8-66027479D80A}" type="pres">
      <dgm:prSet presAssocID="{8434EF00-D845-42AA-8664-265398E8E1F0}" presName="LevelTwoTextNode" presStyleLbl="node4" presStyleIdx="0" presStyleCnt="11" custScaleX="1284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A10070-FD1B-439F-A288-7DFFA9BB4430}" type="pres">
      <dgm:prSet presAssocID="{8434EF00-D845-42AA-8664-265398E8E1F0}" presName="level3hierChild" presStyleCnt="0"/>
      <dgm:spPr/>
    </dgm:pt>
    <dgm:pt modelId="{8B5B0E59-ADDB-4413-B618-2565B73D927C}" type="pres">
      <dgm:prSet presAssocID="{BD24A223-1EE3-4CEB-AFEE-8282A372F92B}" presName="conn2-1" presStyleLbl="parChTrans1D4" presStyleIdx="1" presStyleCnt="11"/>
      <dgm:spPr/>
      <dgm:t>
        <a:bodyPr/>
        <a:lstStyle/>
        <a:p>
          <a:endParaRPr lang="en-US"/>
        </a:p>
      </dgm:t>
    </dgm:pt>
    <dgm:pt modelId="{698FC10F-4B46-47A0-8382-8EFF6ED26555}" type="pres">
      <dgm:prSet presAssocID="{BD24A223-1EE3-4CEB-AFEE-8282A372F92B}" presName="connTx" presStyleLbl="parChTrans1D4" presStyleIdx="1" presStyleCnt="11"/>
      <dgm:spPr/>
      <dgm:t>
        <a:bodyPr/>
        <a:lstStyle/>
        <a:p>
          <a:endParaRPr lang="en-US"/>
        </a:p>
      </dgm:t>
    </dgm:pt>
    <dgm:pt modelId="{665C8AEF-8321-43F3-A0BD-2ADC8C119148}" type="pres">
      <dgm:prSet presAssocID="{60F93C7E-DF0B-49AC-842C-AFB07A5D5EDA}" presName="root2" presStyleCnt="0"/>
      <dgm:spPr/>
    </dgm:pt>
    <dgm:pt modelId="{BA5D024E-AF28-4E7D-8D71-6AA886DC073D}" type="pres">
      <dgm:prSet presAssocID="{60F93C7E-DF0B-49AC-842C-AFB07A5D5EDA}" presName="LevelTwoTextNode" presStyleLbl="node4" presStyleIdx="1" presStyleCnt="11" custScaleX="1237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A72F7D-5629-4101-9BBB-18D4271AA012}" type="pres">
      <dgm:prSet presAssocID="{60F93C7E-DF0B-49AC-842C-AFB07A5D5EDA}" presName="level3hierChild" presStyleCnt="0"/>
      <dgm:spPr/>
    </dgm:pt>
    <dgm:pt modelId="{EDA71DEA-DF84-4FF1-8741-E86F13D9BFC3}" type="pres">
      <dgm:prSet presAssocID="{5969E5CD-933E-47E7-BFE1-4423238EE96D}" presName="conn2-1" presStyleLbl="parChTrans1D3" presStyleIdx="1" presStyleCnt="4"/>
      <dgm:spPr/>
      <dgm:t>
        <a:bodyPr/>
        <a:lstStyle/>
        <a:p>
          <a:endParaRPr lang="en-US"/>
        </a:p>
      </dgm:t>
    </dgm:pt>
    <dgm:pt modelId="{6ED93E2B-B66C-4352-9777-E3D730E271C7}" type="pres">
      <dgm:prSet presAssocID="{5969E5CD-933E-47E7-BFE1-4423238EE96D}" presName="connTx" presStyleLbl="parChTrans1D3" presStyleIdx="1" presStyleCnt="4"/>
      <dgm:spPr/>
      <dgm:t>
        <a:bodyPr/>
        <a:lstStyle/>
        <a:p>
          <a:endParaRPr lang="en-US"/>
        </a:p>
      </dgm:t>
    </dgm:pt>
    <dgm:pt modelId="{E432959B-59DD-4B90-99BC-35F29BEAE816}" type="pres">
      <dgm:prSet presAssocID="{0A0641F3-59FC-4F5B-9D3F-FEC5CE31BB6B}" presName="root2" presStyleCnt="0"/>
      <dgm:spPr/>
    </dgm:pt>
    <dgm:pt modelId="{AB3E9D07-49FE-40B9-AAC6-3054CB65689D}" type="pres">
      <dgm:prSet presAssocID="{0A0641F3-59FC-4F5B-9D3F-FEC5CE31BB6B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877405-8D3F-4E50-9CDF-01CD95926B22}" type="pres">
      <dgm:prSet presAssocID="{0A0641F3-59FC-4F5B-9D3F-FEC5CE31BB6B}" presName="level3hierChild" presStyleCnt="0"/>
      <dgm:spPr/>
    </dgm:pt>
    <dgm:pt modelId="{70F0DCE2-3D54-4133-90A6-C7BE1E00CABB}" type="pres">
      <dgm:prSet presAssocID="{7FB6EBC9-F420-4FFE-A7CB-FA16D5CDF304}" presName="conn2-1" presStyleLbl="parChTrans1D4" presStyleIdx="2" presStyleCnt="11"/>
      <dgm:spPr/>
      <dgm:t>
        <a:bodyPr/>
        <a:lstStyle/>
        <a:p>
          <a:endParaRPr lang="en-US"/>
        </a:p>
      </dgm:t>
    </dgm:pt>
    <dgm:pt modelId="{395B0FBE-9418-4BE5-AC6A-65CF5D71820E}" type="pres">
      <dgm:prSet presAssocID="{7FB6EBC9-F420-4FFE-A7CB-FA16D5CDF304}" presName="connTx" presStyleLbl="parChTrans1D4" presStyleIdx="2" presStyleCnt="11"/>
      <dgm:spPr/>
      <dgm:t>
        <a:bodyPr/>
        <a:lstStyle/>
        <a:p>
          <a:endParaRPr lang="en-US"/>
        </a:p>
      </dgm:t>
    </dgm:pt>
    <dgm:pt modelId="{AFDC4042-03CA-4A29-835B-7D70CEE1B5E5}" type="pres">
      <dgm:prSet presAssocID="{84CF1500-9D79-473A-9C2D-ACDE92F4E960}" presName="root2" presStyleCnt="0"/>
      <dgm:spPr/>
    </dgm:pt>
    <dgm:pt modelId="{11BF21CD-3BDD-4539-8AC2-35E498B86843}" type="pres">
      <dgm:prSet presAssocID="{84CF1500-9D79-473A-9C2D-ACDE92F4E960}" presName="LevelTwoTextNode" presStyleLbl="node4" presStyleIdx="2" presStyleCnt="11" custScaleX="261715" custScaleY="812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1A09C11-D0BC-4468-807F-38DE7636651E}" type="pres">
      <dgm:prSet presAssocID="{84CF1500-9D79-473A-9C2D-ACDE92F4E960}" presName="level3hierChild" presStyleCnt="0"/>
      <dgm:spPr/>
    </dgm:pt>
    <dgm:pt modelId="{59CD1B34-9CEC-41ED-8EBA-D0318BDE1FFA}" type="pres">
      <dgm:prSet presAssocID="{938C1189-2A19-4190-AF0A-3D033C262937}" presName="conn2-1" presStyleLbl="parChTrans1D4" presStyleIdx="3" presStyleCnt="11"/>
      <dgm:spPr/>
      <dgm:t>
        <a:bodyPr/>
        <a:lstStyle/>
        <a:p>
          <a:endParaRPr lang="en-US"/>
        </a:p>
      </dgm:t>
    </dgm:pt>
    <dgm:pt modelId="{BADCFECF-E875-4B95-B449-58EF8982B439}" type="pres">
      <dgm:prSet presAssocID="{938C1189-2A19-4190-AF0A-3D033C262937}" presName="connTx" presStyleLbl="parChTrans1D4" presStyleIdx="3" presStyleCnt="11"/>
      <dgm:spPr/>
      <dgm:t>
        <a:bodyPr/>
        <a:lstStyle/>
        <a:p>
          <a:endParaRPr lang="en-US"/>
        </a:p>
      </dgm:t>
    </dgm:pt>
    <dgm:pt modelId="{8A7DEFC7-3BA0-41EE-B19F-B5564DA312CB}" type="pres">
      <dgm:prSet presAssocID="{660298AC-E488-449E-91EB-3FD27A35D197}" presName="root2" presStyleCnt="0"/>
      <dgm:spPr/>
    </dgm:pt>
    <dgm:pt modelId="{A8B90685-F7AB-436E-BE86-2228E70EDD61}" type="pres">
      <dgm:prSet presAssocID="{660298AC-E488-449E-91EB-3FD27A35D197}" presName="LevelTwoTextNode" presStyleLbl="node4" presStyleIdx="3" presStyleCnt="11" custScaleX="1237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CCA054-BCAE-45F3-96CB-A4E4F38C0997}" type="pres">
      <dgm:prSet presAssocID="{660298AC-E488-449E-91EB-3FD27A35D197}" presName="level3hierChild" presStyleCnt="0"/>
      <dgm:spPr/>
    </dgm:pt>
    <dgm:pt modelId="{86ED0E06-39FA-4325-9BBF-20430B7C38B2}" type="pres">
      <dgm:prSet presAssocID="{AC99EA71-D360-42E9-B629-23C7455CCA04}" presName="conn2-1" presStyleLbl="parChTrans1D4" presStyleIdx="4" presStyleCnt="11"/>
      <dgm:spPr/>
      <dgm:t>
        <a:bodyPr/>
        <a:lstStyle/>
        <a:p>
          <a:endParaRPr lang="en-US"/>
        </a:p>
      </dgm:t>
    </dgm:pt>
    <dgm:pt modelId="{1064B8D8-5E91-4446-92B9-A6E0B509E568}" type="pres">
      <dgm:prSet presAssocID="{AC99EA71-D360-42E9-B629-23C7455CCA04}" presName="connTx" presStyleLbl="parChTrans1D4" presStyleIdx="4" presStyleCnt="11"/>
      <dgm:spPr/>
      <dgm:t>
        <a:bodyPr/>
        <a:lstStyle/>
        <a:p>
          <a:endParaRPr lang="en-US"/>
        </a:p>
      </dgm:t>
    </dgm:pt>
    <dgm:pt modelId="{A914879D-48F6-4EF9-AA56-86CFFCDFE01D}" type="pres">
      <dgm:prSet presAssocID="{19632C44-B927-4FA2-B6EB-908A8483E21B}" presName="root2" presStyleCnt="0"/>
      <dgm:spPr/>
    </dgm:pt>
    <dgm:pt modelId="{5F738D1E-5A60-42FB-8212-0F480261B18F}" type="pres">
      <dgm:prSet presAssocID="{19632C44-B927-4FA2-B6EB-908A8483E21B}" presName="LevelTwoTextNode" presStyleLbl="node4" presStyleIdx="4" presStyleCnt="11" custScaleX="1237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D34C43-39BD-4187-95F9-BA15EF465ACF}" type="pres">
      <dgm:prSet presAssocID="{19632C44-B927-4FA2-B6EB-908A8483E21B}" presName="level3hierChild" presStyleCnt="0"/>
      <dgm:spPr/>
    </dgm:pt>
    <dgm:pt modelId="{26D99419-168C-41C2-9E99-7EDB815B8C21}" type="pres">
      <dgm:prSet presAssocID="{B1151CEA-1A0B-4362-9368-B516491D1A21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94FB6221-C7CE-4AA6-901F-B02FF3892E3D}" type="pres">
      <dgm:prSet presAssocID="{B1151CEA-1A0B-4362-9368-B516491D1A21}" presName="connTx" presStyleLbl="parChTrans1D2" presStyleIdx="1" presStyleCnt="2"/>
      <dgm:spPr/>
      <dgm:t>
        <a:bodyPr/>
        <a:lstStyle/>
        <a:p>
          <a:endParaRPr lang="en-US"/>
        </a:p>
      </dgm:t>
    </dgm:pt>
    <dgm:pt modelId="{1CBBEFC6-2BD2-420B-9028-CF4FD96B3BF2}" type="pres">
      <dgm:prSet presAssocID="{132711F7-8848-4453-8CCA-6ECFAA4220C5}" presName="root2" presStyleCnt="0"/>
      <dgm:spPr/>
    </dgm:pt>
    <dgm:pt modelId="{5F90FA9B-C0EF-4144-ABBE-7B9F23F97D50}" type="pres">
      <dgm:prSet presAssocID="{132711F7-8848-4453-8CCA-6ECFAA4220C5}" presName="LevelTwoTextNode" presStyleLbl="node2" presStyleIdx="1" presStyleCnt="2" custScaleY="163799" custLinFactY="-77811" custLinFactNeighborX="-21684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C62AC9-4EA0-48B6-AE24-0F30C835F1A6}" type="pres">
      <dgm:prSet presAssocID="{132711F7-8848-4453-8CCA-6ECFAA4220C5}" presName="level3hierChild" presStyleCnt="0"/>
      <dgm:spPr/>
    </dgm:pt>
    <dgm:pt modelId="{0FCECF3C-9646-418E-9602-1EC96B3EFAA1}" type="pres">
      <dgm:prSet presAssocID="{7DD92EAB-0B6A-497B-8F71-99C6486A400D}" presName="conn2-1" presStyleLbl="parChTrans1D3" presStyleIdx="2" presStyleCnt="4"/>
      <dgm:spPr/>
      <dgm:t>
        <a:bodyPr/>
        <a:lstStyle/>
        <a:p>
          <a:endParaRPr lang="en-US"/>
        </a:p>
      </dgm:t>
    </dgm:pt>
    <dgm:pt modelId="{F6EE1B99-8D4F-48B3-957E-53B2FDA02387}" type="pres">
      <dgm:prSet presAssocID="{7DD92EAB-0B6A-497B-8F71-99C6486A400D}" presName="connTx" presStyleLbl="parChTrans1D3" presStyleIdx="2" presStyleCnt="4"/>
      <dgm:spPr/>
      <dgm:t>
        <a:bodyPr/>
        <a:lstStyle/>
        <a:p>
          <a:endParaRPr lang="en-US"/>
        </a:p>
      </dgm:t>
    </dgm:pt>
    <dgm:pt modelId="{CDACF92A-EE14-427D-9D26-0F24B25083F2}" type="pres">
      <dgm:prSet presAssocID="{CD40AC17-DCB9-4F6F-B021-940DF98BE3DE}" presName="root2" presStyleCnt="0"/>
      <dgm:spPr/>
    </dgm:pt>
    <dgm:pt modelId="{5C64BAE1-8DE5-49A1-8B18-5B424A12428D}" type="pres">
      <dgm:prSet presAssocID="{CD40AC17-DCB9-4F6F-B021-940DF98BE3DE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CE444B-62A2-44D4-B580-E8EEF370273D}" type="pres">
      <dgm:prSet presAssocID="{CD40AC17-DCB9-4F6F-B021-940DF98BE3DE}" presName="level3hierChild" presStyleCnt="0"/>
      <dgm:spPr/>
    </dgm:pt>
    <dgm:pt modelId="{3D60B26E-E99C-4B8F-825C-CC20E092638B}" type="pres">
      <dgm:prSet presAssocID="{87D91A33-A4A3-43D6-B003-F376BFF0C7F2}" presName="conn2-1" presStyleLbl="parChTrans1D4" presStyleIdx="5" presStyleCnt="11"/>
      <dgm:spPr/>
      <dgm:t>
        <a:bodyPr/>
        <a:lstStyle/>
        <a:p>
          <a:endParaRPr lang="en-US"/>
        </a:p>
      </dgm:t>
    </dgm:pt>
    <dgm:pt modelId="{44BD2BC5-65F9-4CB0-83F2-3B97132D5C63}" type="pres">
      <dgm:prSet presAssocID="{87D91A33-A4A3-43D6-B003-F376BFF0C7F2}" presName="connTx" presStyleLbl="parChTrans1D4" presStyleIdx="5" presStyleCnt="11"/>
      <dgm:spPr/>
      <dgm:t>
        <a:bodyPr/>
        <a:lstStyle/>
        <a:p>
          <a:endParaRPr lang="en-US"/>
        </a:p>
      </dgm:t>
    </dgm:pt>
    <dgm:pt modelId="{AB3CCC79-2E05-4DC5-AF0F-27F2764D7BED}" type="pres">
      <dgm:prSet presAssocID="{DFE3F5B7-8F4E-4552-827F-25B9BB348AB7}" presName="root2" presStyleCnt="0"/>
      <dgm:spPr/>
    </dgm:pt>
    <dgm:pt modelId="{CFD12D89-649A-4172-B85F-3C9EDA4ECA97}" type="pres">
      <dgm:prSet presAssocID="{DFE3F5B7-8F4E-4552-827F-25B9BB348AB7}" presName="LevelTwoTextNode" presStyleLbl="node4" presStyleIdx="5" presStyleCnt="11" custScaleX="1855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F8D82E-D64D-4FE0-AB08-CF7090F7FBAD}" type="pres">
      <dgm:prSet presAssocID="{DFE3F5B7-8F4E-4552-827F-25B9BB348AB7}" presName="level3hierChild" presStyleCnt="0"/>
      <dgm:spPr/>
    </dgm:pt>
    <dgm:pt modelId="{DB795CEA-D81E-45DC-8528-F2EE394C9D72}" type="pres">
      <dgm:prSet presAssocID="{4A463FC7-CBC2-48F1-9CC7-49C51C871340}" presName="conn2-1" presStyleLbl="parChTrans1D4" presStyleIdx="6" presStyleCnt="11"/>
      <dgm:spPr/>
      <dgm:t>
        <a:bodyPr/>
        <a:lstStyle/>
        <a:p>
          <a:endParaRPr lang="en-US"/>
        </a:p>
      </dgm:t>
    </dgm:pt>
    <dgm:pt modelId="{38D7BC43-AFD6-4CC1-9BE7-8B299433D25F}" type="pres">
      <dgm:prSet presAssocID="{4A463FC7-CBC2-48F1-9CC7-49C51C871340}" presName="connTx" presStyleLbl="parChTrans1D4" presStyleIdx="6" presStyleCnt="11"/>
      <dgm:spPr/>
      <dgm:t>
        <a:bodyPr/>
        <a:lstStyle/>
        <a:p>
          <a:endParaRPr lang="en-US"/>
        </a:p>
      </dgm:t>
    </dgm:pt>
    <dgm:pt modelId="{84D9312A-8B33-4CF6-ACC2-0AD70F836EF4}" type="pres">
      <dgm:prSet presAssocID="{DCF6A71C-D2BB-4827-A2D0-ECB8695EEC6B}" presName="root2" presStyleCnt="0"/>
      <dgm:spPr/>
    </dgm:pt>
    <dgm:pt modelId="{26F62613-4C22-4676-BB28-2E8C3F90769B}" type="pres">
      <dgm:prSet presAssocID="{DCF6A71C-D2BB-4827-A2D0-ECB8695EEC6B}" presName="LevelTwoTextNode" presStyleLbl="node4" presStyleIdx="6" presStyleCnt="11" custScaleX="2426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E0929E-5DE3-47DB-875C-6DA9216D289A}" type="pres">
      <dgm:prSet presAssocID="{DCF6A71C-D2BB-4827-A2D0-ECB8695EEC6B}" presName="level3hierChild" presStyleCnt="0"/>
      <dgm:spPr/>
    </dgm:pt>
    <dgm:pt modelId="{49F32DE5-989D-4D3F-BE3B-7FEACF04E721}" type="pres">
      <dgm:prSet presAssocID="{13CB0C7C-ABD5-4306-8E2C-415763E92C13}" presName="conn2-1" presStyleLbl="parChTrans1D4" presStyleIdx="7" presStyleCnt="11"/>
      <dgm:spPr/>
      <dgm:t>
        <a:bodyPr/>
        <a:lstStyle/>
        <a:p>
          <a:endParaRPr lang="en-US"/>
        </a:p>
      </dgm:t>
    </dgm:pt>
    <dgm:pt modelId="{2FD2B232-3A0D-4141-AA24-2E67D0745733}" type="pres">
      <dgm:prSet presAssocID="{13CB0C7C-ABD5-4306-8E2C-415763E92C13}" presName="connTx" presStyleLbl="parChTrans1D4" presStyleIdx="7" presStyleCnt="11"/>
      <dgm:spPr/>
      <dgm:t>
        <a:bodyPr/>
        <a:lstStyle/>
        <a:p>
          <a:endParaRPr lang="en-US"/>
        </a:p>
      </dgm:t>
    </dgm:pt>
    <dgm:pt modelId="{D3FDA386-E53D-46FA-AC1E-2FF840C1CA0A}" type="pres">
      <dgm:prSet presAssocID="{38B78BAC-B5B8-4888-9A2F-63442CB8A030}" presName="root2" presStyleCnt="0"/>
      <dgm:spPr/>
    </dgm:pt>
    <dgm:pt modelId="{D28F096F-020E-46E8-B191-18CA678C1757}" type="pres">
      <dgm:prSet presAssocID="{38B78BAC-B5B8-4888-9A2F-63442CB8A030}" presName="LevelTwoTextNode" presStyleLbl="node4" presStyleIdx="7" presStyleCnt="11" custScaleX="2497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6E0CB8-42FF-400C-9CAF-F4627CB74CE1}" type="pres">
      <dgm:prSet presAssocID="{38B78BAC-B5B8-4888-9A2F-63442CB8A030}" presName="level3hierChild" presStyleCnt="0"/>
      <dgm:spPr/>
    </dgm:pt>
    <dgm:pt modelId="{6CC1E0AF-9B37-4948-B471-A56CECAE57AD}" type="pres">
      <dgm:prSet presAssocID="{354B3AC1-2BEF-41B6-988B-2D431FFB3AB4}" presName="conn2-1" presStyleLbl="parChTrans1D3" presStyleIdx="3" presStyleCnt="4"/>
      <dgm:spPr/>
      <dgm:t>
        <a:bodyPr/>
        <a:lstStyle/>
        <a:p>
          <a:endParaRPr lang="en-US"/>
        </a:p>
      </dgm:t>
    </dgm:pt>
    <dgm:pt modelId="{5681C1B1-FE46-4EA7-844F-4DDCFC1BB9DB}" type="pres">
      <dgm:prSet presAssocID="{354B3AC1-2BEF-41B6-988B-2D431FFB3AB4}" presName="connTx" presStyleLbl="parChTrans1D3" presStyleIdx="3" presStyleCnt="4"/>
      <dgm:spPr/>
      <dgm:t>
        <a:bodyPr/>
        <a:lstStyle/>
        <a:p>
          <a:endParaRPr lang="en-US"/>
        </a:p>
      </dgm:t>
    </dgm:pt>
    <dgm:pt modelId="{403698EC-EC89-4CAB-8370-D7531395F2E3}" type="pres">
      <dgm:prSet presAssocID="{66E37F70-BD19-452C-82A9-33DE1125F259}" presName="root2" presStyleCnt="0"/>
      <dgm:spPr/>
    </dgm:pt>
    <dgm:pt modelId="{CFB1BE60-7211-44C0-B94A-FFD7D56619B8}" type="pres">
      <dgm:prSet presAssocID="{66E37F70-BD19-452C-82A9-33DE1125F259}" presName="LevelTwoTextNode" presStyleLbl="node3" presStyleIdx="3" presStyleCnt="4" custScaleY="1817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6E7A80-2915-45CB-A903-56CCD557E818}" type="pres">
      <dgm:prSet presAssocID="{66E37F70-BD19-452C-82A9-33DE1125F259}" presName="level3hierChild" presStyleCnt="0"/>
      <dgm:spPr/>
    </dgm:pt>
    <dgm:pt modelId="{DBDD9EC4-B8D7-435D-A58B-F95C174A39F5}" type="pres">
      <dgm:prSet presAssocID="{FE4485FA-F1DE-4573-B8D1-0B9891E857B5}" presName="conn2-1" presStyleLbl="parChTrans1D4" presStyleIdx="8" presStyleCnt="11"/>
      <dgm:spPr/>
      <dgm:t>
        <a:bodyPr/>
        <a:lstStyle/>
        <a:p>
          <a:endParaRPr lang="en-US"/>
        </a:p>
      </dgm:t>
    </dgm:pt>
    <dgm:pt modelId="{EB43E287-9E58-450D-8BA1-82FBC3780692}" type="pres">
      <dgm:prSet presAssocID="{FE4485FA-F1DE-4573-B8D1-0B9891E857B5}" presName="connTx" presStyleLbl="parChTrans1D4" presStyleIdx="8" presStyleCnt="11"/>
      <dgm:spPr/>
      <dgm:t>
        <a:bodyPr/>
        <a:lstStyle/>
        <a:p>
          <a:endParaRPr lang="en-US"/>
        </a:p>
      </dgm:t>
    </dgm:pt>
    <dgm:pt modelId="{B02AC4B8-3BD6-46F8-AD5F-087BEE4B54A2}" type="pres">
      <dgm:prSet presAssocID="{D62E185A-FC9E-45DE-9FEC-8DD0B7528531}" presName="root2" presStyleCnt="0"/>
      <dgm:spPr/>
    </dgm:pt>
    <dgm:pt modelId="{DBED7070-4716-47BD-ABAB-70E9D4E2668B}" type="pres">
      <dgm:prSet presAssocID="{D62E185A-FC9E-45DE-9FEC-8DD0B7528531}" presName="LevelTwoTextNode" presStyleLbl="node4" presStyleIdx="8" presStyleCnt="11" custScaleX="2379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990FBC-14BD-4F93-A1B2-D39D0A9A046B}" type="pres">
      <dgm:prSet presAssocID="{D62E185A-FC9E-45DE-9FEC-8DD0B7528531}" presName="level3hierChild" presStyleCnt="0"/>
      <dgm:spPr/>
    </dgm:pt>
    <dgm:pt modelId="{3F058080-65C8-4BF2-9722-090A5CB424D3}" type="pres">
      <dgm:prSet presAssocID="{2D7142CF-42EE-4298-92E7-4A16F274298F}" presName="conn2-1" presStyleLbl="parChTrans1D4" presStyleIdx="9" presStyleCnt="11"/>
      <dgm:spPr/>
      <dgm:t>
        <a:bodyPr/>
        <a:lstStyle/>
        <a:p>
          <a:endParaRPr lang="en-US"/>
        </a:p>
      </dgm:t>
    </dgm:pt>
    <dgm:pt modelId="{B36E172A-1AB6-4BD6-8ACD-CB7CD6C00FC7}" type="pres">
      <dgm:prSet presAssocID="{2D7142CF-42EE-4298-92E7-4A16F274298F}" presName="connTx" presStyleLbl="parChTrans1D4" presStyleIdx="9" presStyleCnt="11"/>
      <dgm:spPr/>
      <dgm:t>
        <a:bodyPr/>
        <a:lstStyle/>
        <a:p>
          <a:endParaRPr lang="en-US"/>
        </a:p>
      </dgm:t>
    </dgm:pt>
    <dgm:pt modelId="{0BE1CBB3-2485-4B11-A2C8-A78AE3FEEEF6}" type="pres">
      <dgm:prSet presAssocID="{105B20A3-A63D-4B9C-B79A-03BC9C3F1584}" presName="root2" presStyleCnt="0"/>
      <dgm:spPr/>
    </dgm:pt>
    <dgm:pt modelId="{FD1EAD7B-E5EF-43A3-B25F-3629D68FE692}" type="pres">
      <dgm:prSet presAssocID="{105B20A3-A63D-4B9C-B79A-03BC9C3F1584}" presName="LevelTwoTextNode" presStyleLbl="node4" presStyleIdx="9" presStyleCnt="11" custScaleX="1237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D7625E-77DB-4B01-8D1B-D25FC0D01214}" type="pres">
      <dgm:prSet presAssocID="{105B20A3-A63D-4B9C-B79A-03BC9C3F1584}" presName="level3hierChild" presStyleCnt="0"/>
      <dgm:spPr/>
    </dgm:pt>
    <dgm:pt modelId="{757B6A5C-0964-47D1-9F35-164797209850}" type="pres">
      <dgm:prSet presAssocID="{D0D31464-CBB6-4298-9557-E9517F54A62B}" presName="conn2-1" presStyleLbl="parChTrans1D4" presStyleIdx="10" presStyleCnt="11"/>
      <dgm:spPr/>
      <dgm:t>
        <a:bodyPr/>
        <a:lstStyle/>
        <a:p>
          <a:endParaRPr lang="en-US"/>
        </a:p>
      </dgm:t>
    </dgm:pt>
    <dgm:pt modelId="{3A1DA905-1A1A-4F6D-BC19-3777DACC42A1}" type="pres">
      <dgm:prSet presAssocID="{D0D31464-CBB6-4298-9557-E9517F54A62B}" presName="connTx" presStyleLbl="parChTrans1D4" presStyleIdx="10" presStyleCnt="11"/>
      <dgm:spPr/>
      <dgm:t>
        <a:bodyPr/>
        <a:lstStyle/>
        <a:p>
          <a:endParaRPr lang="en-US"/>
        </a:p>
      </dgm:t>
    </dgm:pt>
    <dgm:pt modelId="{061582B6-F2FA-4B90-AC7E-0EDEE116A97D}" type="pres">
      <dgm:prSet presAssocID="{1528A6B9-95BE-4C58-8CEB-8F636FD6860C}" presName="root2" presStyleCnt="0"/>
      <dgm:spPr/>
    </dgm:pt>
    <dgm:pt modelId="{19DA980B-2C25-48EB-9A95-E66030145A30}" type="pres">
      <dgm:prSet presAssocID="{1528A6B9-95BE-4C58-8CEB-8F636FD6860C}" presName="LevelTwoTextNode" presStyleLbl="node4" presStyleIdx="10" presStyleCnt="11" custScaleX="1237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B08205-F01D-4104-847B-E083D2E6BA6E}" type="pres">
      <dgm:prSet presAssocID="{1528A6B9-95BE-4C58-8CEB-8F636FD6860C}" presName="level3hierChild" presStyleCnt="0"/>
      <dgm:spPr/>
    </dgm:pt>
  </dgm:ptLst>
  <dgm:cxnLst>
    <dgm:cxn modelId="{F10DFD4C-ABD6-4CC6-A467-2844A902F80E}" type="presOf" srcId="{7DD92EAB-0B6A-497B-8F71-99C6486A400D}" destId="{0FCECF3C-9646-418E-9602-1EC96B3EFAA1}" srcOrd="0" destOrd="0" presId="urn:microsoft.com/office/officeart/2008/layout/HorizontalMultiLevelHierarchy"/>
    <dgm:cxn modelId="{D9823ECA-1429-44FD-9400-9AB33ABF00E4}" type="presOf" srcId="{7FB6EBC9-F420-4FFE-A7CB-FA16D5CDF304}" destId="{395B0FBE-9418-4BE5-AC6A-65CF5D71820E}" srcOrd="1" destOrd="0" presId="urn:microsoft.com/office/officeart/2008/layout/HorizontalMultiLevelHierarchy"/>
    <dgm:cxn modelId="{136ED71C-7CC9-4E7B-94AA-0360D8558F26}" type="presOf" srcId="{4A463FC7-CBC2-48F1-9CC7-49C51C871340}" destId="{DB795CEA-D81E-45DC-8528-F2EE394C9D72}" srcOrd="0" destOrd="0" presId="urn:microsoft.com/office/officeart/2008/layout/HorizontalMultiLevelHierarchy"/>
    <dgm:cxn modelId="{4A8431C3-3465-41D4-983A-8FCF39E060CB}" srcId="{132711F7-8848-4453-8CCA-6ECFAA4220C5}" destId="{CD40AC17-DCB9-4F6F-B021-940DF98BE3DE}" srcOrd="0" destOrd="0" parTransId="{7DD92EAB-0B6A-497B-8F71-99C6486A400D}" sibTransId="{C4775C4C-782D-4A33-A6E3-F26B2058DBE8}"/>
    <dgm:cxn modelId="{D8BD4DA3-1A55-4D3E-89A0-1361D68DAC48}" type="presOf" srcId="{B1151CEA-1A0B-4362-9368-B516491D1A21}" destId="{94FB6221-C7CE-4AA6-901F-B02FF3892E3D}" srcOrd="1" destOrd="0" presId="urn:microsoft.com/office/officeart/2008/layout/HorizontalMultiLevelHierarchy"/>
    <dgm:cxn modelId="{022429C5-056F-48DF-8CE2-EBD8A6FED961}" type="presOf" srcId="{BD24A223-1EE3-4CEB-AFEE-8282A372F92B}" destId="{698FC10F-4B46-47A0-8382-8EFF6ED26555}" srcOrd="1" destOrd="0" presId="urn:microsoft.com/office/officeart/2008/layout/HorizontalMultiLevelHierarchy"/>
    <dgm:cxn modelId="{0480D166-9569-42EC-9C2C-2140CA8BDC7B}" type="presOf" srcId="{DFE3F5B7-8F4E-4552-827F-25B9BB348AB7}" destId="{CFD12D89-649A-4172-B85F-3C9EDA4ECA97}" srcOrd="0" destOrd="0" presId="urn:microsoft.com/office/officeart/2008/layout/HorizontalMultiLevelHierarchy"/>
    <dgm:cxn modelId="{41A83B07-8625-4ECD-8393-8712FB82BB04}" srcId="{0EF25B0E-FA04-4D76-A2BA-D9D23B90FF12}" destId="{8434EF00-D845-42AA-8664-265398E8E1F0}" srcOrd="0" destOrd="0" parTransId="{4431DB33-AE92-4876-B41C-84AF52BD7DD2}" sibTransId="{ADBD9DB4-4142-4424-BEA3-EACBB9B718A3}"/>
    <dgm:cxn modelId="{B030F4A6-8E49-41F6-A027-2C41C8CE3F2B}" srcId="{0A0641F3-59FC-4F5B-9D3F-FEC5CE31BB6B}" destId="{19632C44-B927-4FA2-B6EB-908A8483E21B}" srcOrd="2" destOrd="0" parTransId="{AC99EA71-D360-42E9-B629-23C7455CCA04}" sibTransId="{78114EC4-3534-4DE7-BA87-CBF28FA4538A}"/>
    <dgm:cxn modelId="{2E50EE2A-B1D5-48A0-AD36-B42DE91F95FC}" srcId="{132711F7-8848-4453-8CCA-6ECFAA4220C5}" destId="{66E37F70-BD19-452C-82A9-33DE1125F259}" srcOrd="1" destOrd="0" parTransId="{354B3AC1-2BEF-41B6-988B-2D431FFB3AB4}" sibTransId="{6A6B5D57-0F69-4171-B6B5-43A785D6F327}"/>
    <dgm:cxn modelId="{3BD0D699-13BB-4729-ACD1-F3510047930C}" srcId="{66E37F70-BD19-452C-82A9-33DE1125F259}" destId="{1528A6B9-95BE-4C58-8CEB-8F636FD6860C}" srcOrd="2" destOrd="0" parTransId="{D0D31464-CBB6-4298-9557-E9517F54A62B}" sibTransId="{A00B8B5D-54C6-4D28-AF59-6C9940CDFEDB}"/>
    <dgm:cxn modelId="{539781D7-B86C-4166-8F99-6827817C5AD4}" type="presOf" srcId="{938C1189-2A19-4190-AF0A-3D033C262937}" destId="{59CD1B34-9CEC-41ED-8EBA-D0318BDE1FFA}" srcOrd="0" destOrd="0" presId="urn:microsoft.com/office/officeart/2008/layout/HorizontalMultiLevelHierarchy"/>
    <dgm:cxn modelId="{D0112171-E273-4349-9EAD-85DF9ECE8F9F}" type="presOf" srcId="{38F468C2-E9E6-4D9F-A2FC-8FF4064760E5}" destId="{66CF13D5-DE6A-435B-8ECA-C4112E5E0264}" srcOrd="0" destOrd="0" presId="urn:microsoft.com/office/officeart/2008/layout/HorizontalMultiLevelHierarchy"/>
    <dgm:cxn modelId="{708E2C20-2E31-46D2-BDF9-D0D68CD28EAD}" type="presOf" srcId="{FE4485FA-F1DE-4573-B8D1-0B9891E857B5}" destId="{EB43E287-9E58-450D-8BA1-82FBC3780692}" srcOrd="1" destOrd="0" presId="urn:microsoft.com/office/officeart/2008/layout/HorizontalMultiLevelHierarchy"/>
    <dgm:cxn modelId="{01FFEAFB-FB53-4649-B4F2-D247EFFAE6C1}" srcId="{0A0641F3-59FC-4F5B-9D3F-FEC5CE31BB6B}" destId="{84CF1500-9D79-473A-9C2D-ACDE92F4E960}" srcOrd="0" destOrd="0" parTransId="{7FB6EBC9-F420-4FFE-A7CB-FA16D5CDF304}" sibTransId="{DA3A12C6-540B-4C74-9718-DCD1D5610E6C}"/>
    <dgm:cxn modelId="{D20231FF-2A8E-47F2-B456-732ED624960B}" type="presOf" srcId="{354B3AC1-2BEF-41B6-988B-2D431FFB3AB4}" destId="{6CC1E0AF-9B37-4948-B471-A56CECAE57AD}" srcOrd="0" destOrd="0" presId="urn:microsoft.com/office/officeart/2008/layout/HorizontalMultiLevelHierarchy"/>
    <dgm:cxn modelId="{B1A0E25C-1175-4A53-9E76-84F3B8D3E215}" type="presOf" srcId="{2D7142CF-42EE-4298-92E7-4A16F274298F}" destId="{3F058080-65C8-4BF2-9722-090A5CB424D3}" srcOrd="0" destOrd="0" presId="urn:microsoft.com/office/officeart/2008/layout/HorizontalMultiLevelHierarchy"/>
    <dgm:cxn modelId="{6464BCAE-84A9-4BDC-932E-8CF4765E478A}" srcId="{CD40AC17-DCB9-4F6F-B021-940DF98BE3DE}" destId="{38B78BAC-B5B8-4888-9A2F-63442CB8A030}" srcOrd="2" destOrd="0" parTransId="{13CB0C7C-ABD5-4306-8E2C-415763E92C13}" sibTransId="{63AC6A95-F5A2-4932-A792-96A0A92E9825}"/>
    <dgm:cxn modelId="{E2D9AFFE-D735-4499-9AD1-BAB42322977B}" type="presOf" srcId="{E891752C-2003-47BF-93A4-BEABD2F60B24}" destId="{03AA5A3A-00C6-4A61-98EB-3862EB8AAF53}" srcOrd="0" destOrd="0" presId="urn:microsoft.com/office/officeart/2008/layout/HorizontalMultiLevelHierarchy"/>
    <dgm:cxn modelId="{2A1A2D26-9D60-48F8-9908-D69A3CF40985}" type="presOf" srcId="{7DD92EAB-0B6A-497B-8F71-99C6486A400D}" destId="{F6EE1B99-8D4F-48B3-957E-53B2FDA02387}" srcOrd="1" destOrd="0" presId="urn:microsoft.com/office/officeart/2008/layout/HorizontalMultiLevelHierarchy"/>
    <dgm:cxn modelId="{55FF79EF-A1C4-4BFD-B34E-C8E7E544AE80}" srcId="{122103FD-6DE4-46DC-B524-D462EF1B8C3D}" destId="{132711F7-8848-4453-8CCA-6ECFAA4220C5}" srcOrd="1" destOrd="0" parTransId="{B1151CEA-1A0B-4362-9368-B516491D1A21}" sibTransId="{FDD2FDF2-844F-4897-879C-D8CEFF2341D3}"/>
    <dgm:cxn modelId="{078BC8A9-3149-446C-8361-93D918678009}" srcId="{122103FD-6DE4-46DC-B524-D462EF1B8C3D}" destId="{E13F966F-228A-4D83-98BE-BBFB9E421655}" srcOrd="0" destOrd="0" parTransId="{E891752C-2003-47BF-93A4-BEABD2F60B24}" sibTransId="{680ED297-BAD3-4340-897A-73F2D8FF7A2B}"/>
    <dgm:cxn modelId="{570C2867-309D-4575-8758-E47563BA382E}" type="presOf" srcId="{4A463FC7-CBC2-48F1-9CC7-49C51C871340}" destId="{38D7BC43-AFD6-4CC1-9BE7-8B299433D25F}" srcOrd="1" destOrd="0" presId="urn:microsoft.com/office/officeart/2008/layout/HorizontalMultiLevelHierarchy"/>
    <dgm:cxn modelId="{BFD4F2E7-0D1A-4752-BC00-223451F02D82}" type="presOf" srcId="{19632C44-B927-4FA2-B6EB-908A8483E21B}" destId="{5F738D1E-5A60-42FB-8212-0F480261B18F}" srcOrd="0" destOrd="0" presId="urn:microsoft.com/office/officeart/2008/layout/HorizontalMultiLevelHierarchy"/>
    <dgm:cxn modelId="{893570DA-B1A5-4049-87E9-B094F17189CC}" type="presOf" srcId="{87D91A33-A4A3-43D6-B003-F376BFF0C7F2}" destId="{44BD2BC5-65F9-4CB0-83F2-3B97132D5C63}" srcOrd="1" destOrd="0" presId="urn:microsoft.com/office/officeart/2008/layout/HorizontalMultiLevelHierarchy"/>
    <dgm:cxn modelId="{5B6DE8B5-5B4E-4256-A72C-D132C699E94E}" type="presOf" srcId="{8434EF00-D845-42AA-8664-265398E8E1F0}" destId="{9244172E-B2C7-468C-83A8-66027479D80A}" srcOrd="0" destOrd="0" presId="urn:microsoft.com/office/officeart/2008/layout/HorizontalMultiLevelHierarchy"/>
    <dgm:cxn modelId="{EFE8D718-3726-46B8-B6F6-6167E8FCDC87}" srcId="{CD40AC17-DCB9-4F6F-B021-940DF98BE3DE}" destId="{DCF6A71C-D2BB-4827-A2D0-ECB8695EEC6B}" srcOrd="1" destOrd="0" parTransId="{4A463FC7-CBC2-48F1-9CC7-49C51C871340}" sibTransId="{6B94908B-494E-443A-B344-B5C353437B55}"/>
    <dgm:cxn modelId="{75F543FC-F9C3-46D4-8B31-DF75DDBB2ED4}" type="presOf" srcId="{122103FD-6DE4-46DC-B524-D462EF1B8C3D}" destId="{746EB797-1877-4037-B345-1F6EB5E386E6}" srcOrd="0" destOrd="0" presId="urn:microsoft.com/office/officeart/2008/layout/HorizontalMultiLevelHierarchy"/>
    <dgm:cxn modelId="{3D85B687-A79B-42E5-B6F2-F10984A3F189}" type="presOf" srcId="{5969E5CD-933E-47E7-BFE1-4423238EE96D}" destId="{6ED93E2B-B66C-4352-9777-E3D730E271C7}" srcOrd="1" destOrd="0" presId="urn:microsoft.com/office/officeart/2008/layout/HorizontalMultiLevelHierarchy"/>
    <dgm:cxn modelId="{1B563E17-D775-4C55-A164-F6297F96E447}" type="presOf" srcId="{105B20A3-A63D-4B9C-B79A-03BC9C3F1584}" destId="{FD1EAD7B-E5EF-43A3-B25F-3629D68FE692}" srcOrd="0" destOrd="0" presId="urn:microsoft.com/office/officeart/2008/layout/HorizontalMultiLevelHierarchy"/>
    <dgm:cxn modelId="{232B08C5-E6BF-46A9-88E3-8FF3F1D90C8A}" type="presOf" srcId="{E13F966F-228A-4D83-98BE-BBFB9E421655}" destId="{D9BDECD3-0AA0-4E73-B31B-742F27629CF8}" srcOrd="0" destOrd="0" presId="urn:microsoft.com/office/officeart/2008/layout/HorizontalMultiLevelHierarchy"/>
    <dgm:cxn modelId="{EE4FCEBC-A095-427B-BE04-9CDC0E4A22CD}" srcId="{E13F966F-228A-4D83-98BE-BBFB9E421655}" destId="{0EF25B0E-FA04-4D76-A2BA-D9D23B90FF12}" srcOrd="0" destOrd="0" parTransId="{38F468C2-E9E6-4D9F-A2FC-8FF4064760E5}" sibTransId="{30C6BDD5-E247-44AF-BE25-D1508CA36971}"/>
    <dgm:cxn modelId="{6126F76E-6958-42CD-ACE2-5127F01CDB0E}" srcId="{66E37F70-BD19-452C-82A9-33DE1125F259}" destId="{D62E185A-FC9E-45DE-9FEC-8DD0B7528531}" srcOrd="0" destOrd="0" parTransId="{FE4485FA-F1DE-4573-B8D1-0B9891E857B5}" sibTransId="{B57D376E-DB42-4E79-B825-10E6015D2668}"/>
    <dgm:cxn modelId="{67A0D161-FEA7-49C4-8A37-1E9DD377F9A7}" type="presOf" srcId="{38B78BAC-B5B8-4888-9A2F-63442CB8A030}" destId="{D28F096F-020E-46E8-B191-18CA678C1757}" srcOrd="0" destOrd="0" presId="urn:microsoft.com/office/officeart/2008/layout/HorizontalMultiLevelHierarchy"/>
    <dgm:cxn modelId="{68BEEE6E-B32F-4021-A7F8-3E82C01D1A98}" type="presOf" srcId="{0A0641F3-59FC-4F5B-9D3F-FEC5CE31BB6B}" destId="{AB3E9D07-49FE-40B9-AAC6-3054CB65689D}" srcOrd="0" destOrd="0" presId="urn:microsoft.com/office/officeart/2008/layout/HorizontalMultiLevelHierarchy"/>
    <dgm:cxn modelId="{FD2B1AE4-A441-411B-8BD6-80860358AEE5}" srcId="{66E37F70-BD19-452C-82A9-33DE1125F259}" destId="{105B20A3-A63D-4B9C-B79A-03BC9C3F1584}" srcOrd="1" destOrd="0" parTransId="{2D7142CF-42EE-4298-92E7-4A16F274298F}" sibTransId="{BFCB66CC-A114-4189-BFC7-33539920B124}"/>
    <dgm:cxn modelId="{87C7AE43-4118-45B0-A86B-A8F669DBA35A}" type="presOf" srcId="{E891752C-2003-47BF-93A4-BEABD2F60B24}" destId="{C1BA079E-5B60-4665-B394-401FD5F0B2D6}" srcOrd="1" destOrd="0" presId="urn:microsoft.com/office/officeart/2008/layout/HorizontalMultiLevelHierarchy"/>
    <dgm:cxn modelId="{535EF9C7-A822-42DA-A83B-15234A5E95D3}" type="presOf" srcId="{938C1189-2A19-4190-AF0A-3D033C262937}" destId="{BADCFECF-E875-4B95-B449-58EF8982B439}" srcOrd="1" destOrd="0" presId="urn:microsoft.com/office/officeart/2008/layout/HorizontalMultiLevelHierarchy"/>
    <dgm:cxn modelId="{4E34AFA2-9CDF-4810-B6D1-5592A8E7E2E4}" type="presOf" srcId="{4431DB33-AE92-4876-B41C-84AF52BD7DD2}" destId="{7C6AE272-8809-448E-B0F8-BE7054BDD71E}" srcOrd="1" destOrd="0" presId="urn:microsoft.com/office/officeart/2008/layout/HorizontalMultiLevelHierarchy"/>
    <dgm:cxn modelId="{8D66B432-3A89-40A1-9F28-5E66797B852C}" srcId="{0A0641F3-59FC-4F5B-9D3F-FEC5CE31BB6B}" destId="{660298AC-E488-449E-91EB-3FD27A35D197}" srcOrd="1" destOrd="0" parTransId="{938C1189-2A19-4190-AF0A-3D033C262937}" sibTransId="{D0A3DCDA-18A2-4344-A550-391476B3F94B}"/>
    <dgm:cxn modelId="{E71BD328-481A-477C-910E-FFD81E72EF91}" type="presOf" srcId="{7FB6EBC9-F420-4FFE-A7CB-FA16D5CDF304}" destId="{70F0DCE2-3D54-4133-90A6-C7BE1E00CABB}" srcOrd="0" destOrd="0" presId="urn:microsoft.com/office/officeart/2008/layout/HorizontalMultiLevelHierarchy"/>
    <dgm:cxn modelId="{4A17F9E6-CF32-42B2-A454-E02576D509A0}" type="presOf" srcId="{FB66E6B6-FF77-41A7-B4AE-38D4BB0A4BBC}" destId="{97733F46-B34A-49D0-8DD6-873684723619}" srcOrd="0" destOrd="0" presId="urn:microsoft.com/office/officeart/2008/layout/HorizontalMultiLevelHierarchy"/>
    <dgm:cxn modelId="{20EF26C7-CF24-4D2A-81B6-70123FE0CF20}" type="presOf" srcId="{AC99EA71-D360-42E9-B629-23C7455CCA04}" destId="{1064B8D8-5E91-4446-92B9-A6E0B509E568}" srcOrd="1" destOrd="0" presId="urn:microsoft.com/office/officeart/2008/layout/HorizontalMultiLevelHierarchy"/>
    <dgm:cxn modelId="{8A5D3112-8758-4AD2-AAF9-F46EBAE68360}" type="presOf" srcId="{D0D31464-CBB6-4298-9557-E9517F54A62B}" destId="{3A1DA905-1A1A-4F6D-BC19-3777DACC42A1}" srcOrd="1" destOrd="0" presId="urn:microsoft.com/office/officeart/2008/layout/HorizontalMultiLevelHierarchy"/>
    <dgm:cxn modelId="{A864DEA3-07FF-4AB4-9209-6261FBCA4096}" type="presOf" srcId="{354B3AC1-2BEF-41B6-988B-2D431FFB3AB4}" destId="{5681C1B1-FE46-4EA7-844F-4DDCFC1BB9DB}" srcOrd="1" destOrd="0" presId="urn:microsoft.com/office/officeart/2008/layout/HorizontalMultiLevelHierarchy"/>
    <dgm:cxn modelId="{5CC86864-1BDB-4DE6-A574-9B31548860F9}" type="presOf" srcId="{FE4485FA-F1DE-4573-B8D1-0B9891E857B5}" destId="{DBDD9EC4-B8D7-435D-A58B-F95C174A39F5}" srcOrd="0" destOrd="0" presId="urn:microsoft.com/office/officeart/2008/layout/HorizontalMultiLevelHierarchy"/>
    <dgm:cxn modelId="{33049294-59FF-4EBA-8700-2A231C456E21}" srcId="{FB66E6B6-FF77-41A7-B4AE-38D4BB0A4BBC}" destId="{122103FD-6DE4-46DC-B524-D462EF1B8C3D}" srcOrd="0" destOrd="0" parTransId="{833B0116-A107-45B8-9872-656F92A1557C}" sibTransId="{6DB5CB7F-8D63-49FE-8D70-81DB477650E8}"/>
    <dgm:cxn modelId="{E6FF5673-0D03-423B-A234-58EF88E03E44}" type="presOf" srcId="{D0D31464-CBB6-4298-9557-E9517F54A62B}" destId="{757B6A5C-0964-47D1-9F35-164797209850}" srcOrd="0" destOrd="0" presId="urn:microsoft.com/office/officeart/2008/layout/HorizontalMultiLevelHierarchy"/>
    <dgm:cxn modelId="{69639271-A06E-456D-A53A-727B0E52277A}" type="presOf" srcId="{1528A6B9-95BE-4C58-8CEB-8F636FD6860C}" destId="{19DA980B-2C25-48EB-9A95-E66030145A30}" srcOrd="0" destOrd="0" presId="urn:microsoft.com/office/officeart/2008/layout/HorizontalMultiLevelHierarchy"/>
    <dgm:cxn modelId="{4F8D2810-0DD0-4DD0-A1C5-DE65F87ABBDD}" type="presOf" srcId="{B1151CEA-1A0B-4362-9368-B516491D1A21}" destId="{26D99419-168C-41C2-9E99-7EDB815B8C21}" srcOrd="0" destOrd="0" presId="urn:microsoft.com/office/officeart/2008/layout/HorizontalMultiLevelHierarchy"/>
    <dgm:cxn modelId="{AE25BBA2-7EE3-4A1A-A8D4-40D53B7A0C25}" type="presOf" srcId="{BD24A223-1EE3-4CEB-AFEE-8282A372F92B}" destId="{8B5B0E59-ADDB-4413-B618-2565B73D927C}" srcOrd="0" destOrd="0" presId="urn:microsoft.com/office/officeart/2008/layout/HorizontalMultiLevelHierarchy"/>
    <dgm:cxn modelId="{7B39C559-C857-4B9A-A11D-4676E7C92338}" type="presOf" srcId="{84CF1500-9D79-473A-9C2D-ACDE92F4E960}" destId="{11BF21CD-3BDD-4539-8AC2-35E498B86843}" srcOrd="0" destOrd="0" presId="urn:microsoft.com/office/officeart/2008/layout/HorizontalMultiLevelHierarchy"/>
    <dgm:cxn modelId="{4C54097D-CBAB-4EEE-B01B-4FD50C6E6C9B}" srcId="{CD40AC17-DCB9-4F6F-B021-940DF98BE3DE}" destId="{DFE3F5B7-8F4E-4552-827F-25B9BB348AB7}" srcOrd="0" destOrd="0" parTransId="{87D91A33-A4A3-43D6-B003-F376BFF0C7F2}" sibTransId="{226C2401-C8A4-4827-9C79-389D1C1D911C}"/>
    <dgm:cxn modelId="{F385919E-6560-4668-8573-C66763204173}" type="presOf" srcId="{2D7142CF-42EE-4298-92E7-4A16F274298F}" destId="{B36E172A-1AB6-4BD6-8ACD-CB7CD6C00FC7}" srcOrd="1" destOrd="0" presId="urn:microsoft.com/office/officeart/2008/layout/HorizontalMultiLevelHierarchy"/>
    <dgm:cxn modelId="{868D50D3-BB12-4401-BFEB-FEC1F977D291}" srcId="{0EF25B0E-FA04-4D76-A2BA-D9D23B90FF12}" destId="{60F93C7E-DF0B-49AC-842C-AFB07A5D5EDA}" srcOrd="1" destOrd="0" parTransId="{BD24A223-1EE3-4CEB-AFEE-8282A372F92B}" sibTransId="{08DCEAC9-A71A-4DC3-89E2-0AB752A97654}"/>
    <dgm:cxn modelId="{57574B7E-8135-4DFD-BCD0-355FFC3F0DC2}" type="presOf" srcId="{60F93C7E-DF0B-49AC-842C-AFB07A5D5EDA}" destId="{BA5D024E-AF28-4E7D-8D71-6AA886DC073D}" srcOrd="0" destOrd="0" presId="urn:microsoft.com/office/officeart/2008/layout/HorizontalMultiLevelHierarchy"/>
    <dgm:cxn modelId="{34279017-B6BF-4F5F-B0FB-CA54C6E08774}" type="presOf" srcId="{0EF25B0E-FA04-4D76-A2BA-D9D23B90FF12}" destId="{73764224-F89C-43A7-8BB5-D19FBE1F3DA8}" srcOrd="0" destOrd="0" presId="urn:microsoft.com/office/officeart/2008/layout/HorizontalMultiLevelHierarchy"/>
    <dgm:cxn modelId="{65914B2D-7F38-4449-A899-D6AF14C4F15A}" type="presOf" srcId="{4431DB33-AE92-4876-B41C-84AF52BD7DD2}" destId="{5A73E7C6-541E-4001-94A1-FBFEDDE11202}" srcOrd="0" destOrd="0" presId="urn:microsoft.com/office/officeart/2008/layout/HorizontalMultiLevelHierarchy"/>
    <dgm:cxn modelId="{E6C3508E-B2F7-4341-9935-0A0FDEB63DFA}" type="presOf" srcId="{CD40AC17-DCB9-4F6F-B021-940DF98BE3DE}" destId="{5C64BAE1-8DE5-49A1-8B18-5B424A12428D}" srcOrd="0" destOrd="0" presId="urn:microsoft.com/office/officeart/2008/layout/HorizontalMultiLevelHierarchy"/>
    <dgm:cxn modelId="{F191DC5C-023B-43ED-8E34-E8B39FC17510}" srcId="{E13F966F-228A-4D83-98BE-BBFB9E421655}" destId="{0A0641F3-59FC-4F5B-9D3F-FEC5CE31BB6B}" srcOrd="1" destOrd="0" parTransId="{5969E5CD-933E-47E7-BFE1-4423238EE96D}" sibTransId="{ADAD948A-85BA-40AB-B8BA-32FF99841DBF}"/>
    <dgm:cxn modelId="{D599D3D7-D8D1-413E-A283-58E813A020EC}" type="presOf" srcId="{DCF6A71C-D2BB-4827-A2D0-ECB8695EEC6B}" destId="{26F62613-4C22-4676-BB28-2E8C3F90769B}" srcOrd="0" destOrd="0" presId="urn:microsoft.com/office/officeart/2008/layout/HorizontalMultiLevelHierarchy"/>
    <dgm:cxn modelId="{C20369F7-D487-4736-A80F-59F41C7BC55F}" type="presOf" srcId="{13CB0C7C-ABD5-4306-8E2C-415763E92C13}" destId="{2FD2B232-3A0D-4141-AA24-2E67D0745733}" srcOrd="1" destOrd="0" presId="urn:microsoft.com/office/officeart/2008/layout/HorizontalMultiLevelHierarchy"/>
    <dgm:cxn modelId="{DA0AD2A2-0909-465B-BEB1-D6B9ECB793B4}" type="presOf" srcId="{87D91A33-A4A3-43D6-B003-F376BFF0C7F2}" destId="{3D60B26E-E99C-4B8F-825C-CC20E092638B}" srcOrd="0" destOrd="0" presId="urn:microsoft.com/office/officeart/2008/layout/HorizontalMultiLevelHierarchy"/>
    <dgm:cxn modelId="{ACF244B4-06D9-488E-82C5-AC89EBC7DC0A}" type="presOf" srcId="{38F468C2-E9E6-4D9F-A2FC-8FF4064760E5}" destId="{D4643B89-8028-468D-9F7C-E9D5CE5BFDC8}" srcOrd="1" destOrd="0" presId="urn:microsoft.com/office/officeart/2008/layout/HorizontalMultiLevelHierarchy"/>
    <dgm:cxn modelId="{EEF5142E-3067-4762-84C2-DEC3F5975C04}" type="presOf" srcId="{66E37F70-BD19-452C-82A9-33DE1125F259}" destId="{CFB1BE60-7211-44C0-B94A-FFD7D56619B8}" srcOrd="0" destOrd="0" presId="urn:microsoft.com/office/officeart/2008/layout/HorizontalMultiLevelHierarchy"/>
    <dgm:cxn modelId="{B766C147-ED20-4433-BB18-2F6D017641D9}" type="presOf" srcId="{AC99EA71-D360-42E9-B629-23C7455CCA04}" destId="{86ED0E06-39FA-4325-9BBF-20430B7C38B2}" srcOrd="0" destOrd="0" presId="urn:microsoft.com/office/officeart/2008/layout/HorizontalMultiLevelHierarchy"/>
    <dgm:cxn modelId="{C61C0D0B-2EBD-4850-8264-FE28E946DF5C}" type="presOf" srcId="{5969E5CD-933E-47E7-BFE1-4423238EE96D}" destId="{EDA71DEA-DF84-4FF1-8741-E86F13D9BFC3}" srcOrd="0" destOrd="0" presId="urn:microsoft.com/office/officeart/2008/layout/HorizontalMultiLevelHierarchy"/>
    <dgm:cxn modelId="{2409B3D8-50DF-4C26-987D-6BC964F287D2}" type="presOf" srcId="{13CB0C7C-ABD5-4306-8E2C-415763E92C13}" destId="{49F32DE5-989D-4D3F-BE3B-7FEACF04E721}" srcOrd="0" destOrd="0" presId="urn:microsoft.com/office/officeart/2008/layout/HorizontalMultiLevelHierarchy"/>
    <dgm:cxn modelId="{891D03D4-0C36-402F-906E-8923A2F30FB0}" type="presOf" srcId="{660298AC-E488-449E-91EB-3FD27A35D197}" destId="{A8B90685-F7AB-436E-BE86-2228E70EDD61}" srcOrd="0" destOrd="0" presId="urn:microsoft.com/office/officeart/2008/layout/HorizontalMultiLevelHierarchy"/>
    <dgm:cxn modelId="{43BC35AF-BE4F-43CB-BEE0-750229D4630B}" type="presOf" srcId="{D62E185A-FC9E-45DE-9FEC-8DD0B7528531}" destId="{DBED7070-4716-47BD-ABAB-70E9D4E2668B}" srcOrd="0" destOrd="0" presId="urn:microsoft.com/office/officeart/2008/layout/HorizontalMultiLevelHierarchy"/>
    <dgm:cxn modelId="{11681017-FCC4-43B8-BD9C-42C26B158B9C}" type="presOf" srcId="{132711F7-8848-4453-8CCA-6ECFAA4220C5}" destId="{5F90FA9B-C0EF-4144-ABBE-7B9F23F97D50}" srcOrd="0" destOrd="0" presId="urn:microsoft.com/office/officeart/2008/layout/HorizontalMultiLevelHierarchy"/>
    <dgm:cxn modelId="{EC52A2AE-6FD7-4B85-83B0-22453BE806A8}" type="presParOf" srcId="{97733F46-B34A-49D0-8DD6-873684723619}" destId="{39E97CBE-D0F0-4603-85BF-8BFCC1A8D8BF}" srcOrd="0" destOrd="0" presId="urn:microsoft.com/office/officeart/2008/layout/HorizontalMultiLevelHierarchy"/>
    <dgm:cxn modelId="{451C90F3-8552-495A-A6B8-D22A592BD879}" type="presParOf" srcId="{39E97CBE-D0F0-4603-85BF-8BFCC1A8D8BF}" destId="{746EB797-1877-4037-B345-1F6EB5E386E6}" srcOrd="0" destOrd="0" presId="urn:microsoft.com/office/officeart/2008/layout/HorizontalMultiLevelHierarchy"/>
    <dgm:cxn modelId="{861C2D8D-5D27-4C80-9B4E-6A53FA9C671D}" type="presParOf" srcId="{39E97CBE-D0F0-4603-85BF-8BFCC1A8D8BF}" destId="{70C2112B-963D-45DB-81EC-CAFB329001A5}" srcOrd="1" destOrd="0" presId="urn:microsoft.com/office/officeart/2008/layout/HorizontalMultiLevelHierarchy"/>
    <dgm:cxn modelId="{6D61FB14-77C8-4B3A-9915-6E3815330A10}" type="presParOf" srcId="{70C2112B-963D-45DB-81EC-CAFB329001A5}" destId="{03AA5A3A-00C6-4A61-98EB-3862EB8AAF53}" srcOrd="0" destOrd="0" presId="urn:microsoft.com/office/officeart/2008/layout/HorizontalMultiLevelHierarchy"/>
    <dgm:cxn modelId="{5EAF057F-EC1D-46EA-A04B-2036E3B27AC7}" type="presParOf" srcId="{03AA5A3A-00C6-4A61-98EB-3862EB8AAF53}" destId="{C1BA079E-5B60-4665-B394-401FD5F0B2D6}" srcOrd="0" destOrd="0" presId="urn:microsoft.com/office/officeart/2008/layout/HorizontalMultiLevelHierarchy"/>
    <dgm:cxn modelId="{448938A0-41CE-4617-BE22-D5D641DB66C6}" type="presParOf" srcId="{70C2112B-963D-45DB-81EC-CAFB329001A5}" destId="{682D5986-CFB8-44CE-9911-184EC87549B4}" srcOrd="1" destOrd="0" presId="urn:microsoft.com/office/officeart/2008/layout/HorizontalMultiLevelHierarchy"/>
    <dgm:cxn modelId="{A97C5DB7-3CC1-41DC-B5C2-AF7B3AB9C3C8}" type="presParOf" srcId="{682D5986-CFB8-44CE-9911-184EC87549B4}" destId="{D9BDECD3-0AA0-4E73-B31B-742F27629CF8}" srcOrd="0" destOrd="0" presId="urn:microsoft.com/office/officeart/2008/layout/HorizontalMultiLevelHierarchy"/>
    <dgm:cxn modelId="{CFD9872D-0166-4347-94D2-F3A0E8C47539}" type="presParOf" srcId="{682D5986-CFB8-44CE-9911-184EC87549B4}" destId="{C8C09BFA-F042-480D-8C70-1A9C15A2C555}" srcOrd="1" destOrd="0" presId="urn:microsoft.com/office/officeart/2008/layout/HorizontalMultiLevelHierarchy"/>
    <dgm:cxn modelId="{77CAA913-E078-4290-AE38-1CF4265D44CC}" type="presParOf" srcId="{C8C09BFA-F042-480D-8C70-1A9C15A2C555}" destId="{66CF13D5-DE6A-435B-8ECA-C4112E5E0264}" srcOrd="0" destOrd="0" presId="urn:microsoft.com/office/officeart/2008/layout/HorizontalMultiLevelHierarchy"/>
    <dgm:cxn modelId="{E1D11677-73DB-4C0F-BE97-61225728920A}" type="presParOf" srcId="{66CF13D5-DE6A-435B-8ECA-C4112E5E0264}" destId="{D4643B89-8028-468D-9F7C-E9D5CE5BFDC8}" srcOrd="0" destOrd="0" presId="urn:microsoft.com/office/officeart/2008/layout/HorizontalMultiLevelHierarchy"/>
    <dgm:cxn modelId="{5B42A5AA-C131-4D77-B27D-18E414CFF3AE}" type="presParOf" srcId="{C8C09BFA-F042-480D-8C70-1A9C15A2C555}" destId="{BA4A8BA5-0E76-4778-85FE-B3E6877C8FE5}" srcOrd="1" destOrd="0" presId="urn:microsoft.com/office/officeart/2008/layout/HorizontalMultiLevelHierarchy"/>
    <dgm:cxn modelId="{78B68842-79EE-4244-ACA5-829513E5B12F}" type="presParOf" srcId="{BA4A8BA5-0E76-4778-85FE-B3E6877C8FE5}" destId="{73764224-F89C-43A7-8BB5-D19FBE1F3DA8}" srcOrd="0" destOrd="0" presId="urn:microsoft.com/office/officeart/2008/layout/HorizontalMultiLevelHierarchy"/>
    <dgm:cxn modelId="{718B3708-5797-4C40-AEDA-5FF379E6E597}" type="presParOf" srcId="{BA4A8BA5-0E76-4778-85FE-B3E6877C8FE5}" destId="{4148561E-5132-4006-AFBC-43E798F3319B}" srcOrd="1" destOrd="0" presId="urn:microsoft.com/office/officeart/2008/layout/HorizontalMultiLevelHierarchy"/>
    <dgm:cxn modelId="{86F732E1-E385-4AE8-A563-26124727971E}" type="presParOf" srcId="{4148561E-5132-4006-AFBC-43E798F3319B}" destId="{5A73E7C6-541E-4001-94A1-FBFEDDE11202}" srcOrd="0" destOrd="0" presId="urn:microsoft.com/office/officeart/2008/layout/HorizontalMultiLevelHierarchy"/>
    <dgm:cxn modelId="{17180B48-A787-4F4C-9A31-67593FB71719}" type="presParOf" srcId="{5A73E7C6-541E-4001-94A1-FBFEDDE11202}" destId="{7C6AE272-8809-448E-B0F8-BE7054BDD71E}" srcOrd="0" destOrd="0" presId="urn:microsoft.com/office/officeart/2008/layout/HorizontalMultiLevelHierarchy"/>
    <dgm:cxn modelId="{6917A0A3-9D95-48E6-8ACE-A433A2D25E1C}" type="presParOf" srcId="{4148561E-5132-4006-AFBC-43E798F3319B}" destId="{EA0077AD-34D7-4834-BA78-4EC11C595342}" srcOrd="1" destOrd="0" presId="urn:microsoft.com/office/officeart/2008/layout/HorizontalMultiLevelHierarchy"/>
    <dgm:cxn modelId="{ED20125A-E33F-42AE-91A8-92FC56D601BF}" type="presParOf" srcId="{EA0077AD-34D7-4834-BA78-4EC11C595342}" destId="{9244172E-B2C7-468C-83A8-66027479D80A}" srcOrd="0" destOrd="0" presId="urn:microsoft.com/office/officeart/2008/layout/HorizontalMultiLevelHierarchy"/>
    <dgm:cxn modelId="{42860C02-6BCA-452E-9687-7198154D8DEA}" type="presParOf" srcId="{EA0077AD-34D7-4834-BA78-4EC11C595342}" destId="{92A10070-FD1B-439F-A288-7DFFA9BB4430}" srcOrd="1" destOrd="0" presId="urn:microsoft.com/office/officeart/2008/layout/HorizontalMultiLevelHierarchy"/>
    <dgm:cxn modelId="{B50C79EA-25CF-4CF8-86C6-D2F9BCA50A5F}" type="presParOf" srcId="{4148561E-5132-4006-AFBC-43E798F3319B}" destId="{8B5B0E59-ADDB-4413-B618-2565B73D927C}" srcOrd="2" destOrd="0" presId="urn:microsoft.com/office/officeart/2008/layout/HorizontalMultiLevelHierarchy"/>
    <dgm:cxn modelId="{00BA4B6E-CFE8-4B3D-8552-3C4F3CEE5017}" type="presParOf" srcId="{8B5B0E59-ADDB-4413-B618-2565B73D927C}" destId="{698FC10F-4B46-47A0-8382-8EFF6ED26555}" srcOrd="0" destOrd="0" presId="urn:microsoft.com/office/officeart/2008/layout/HorizontalMultiLevelHierarchy"/>
    <dgm:cxn modelId="{0EB1F704-97C6-4C24-82FF-8868677B304F}" type="presParOf" srcId="{4148561E-5132-4006-AFBC-43E798F3319B}" destId="{665C8AEF-8321-43F3-A0BD-2ADC8C119148}" srcOrd="3" destOrd="0" presId="urn:microsoft.com/office/officeart/2008/layout/HorizontalMultiLevelHierarchy"/>
    <dgm:cxn modelId="{19A6E772-79A9-4CAF-85E1-C236C36C5E61}" type="presParOf" srcId="{665C8AEF-8321-43F3-A0BD-2ADC8C119148}" destId="{BA5D024E-AF28-4E7D-8D71-6AA886DC073D}" srcOrd="0" destOrd="0" presId="urn:microsoft.com/office/officeart/2008/layout/HorizontalMultiLevelHierarchy"/>
    <dgm:cxn modelId="{EB32A098-890C-437F-984F-57E58A6497F5}" type="presParOf" srcId="{665C8AEF-8321-43F3-A0BD-2ADC8C119148}" destId="{76A72F7D-5629-4101-9BBB-18D4271AA012}" srcOrd="1" destOrd="0" presId="urn:microsoft.com/office/officeart/2008/layout/HorizontalMultiLevelHierarchy"/>
    <dgm:cxn modelId="{E58FA77B-BE76-4A30-A4AE-3D501FF98D6C}" type="presParOf" srcId="{C8C09BFA-F042-480D-8C70-1A9C15A2C555}" destId="{EDA71DEA-DF84-4FF1-8741-E86F13D9BFC3}" srcOrd="2" destOrd="0" presId="urn:microsoft.com/office/officeart/2008/layout/HorizontalMultiLevelHierarchy"/>
    <dgm:cxn modelId="{73376A95-6876-4963-A429-3A23871F44EF}" type="presParOf" srcId="{EDA71DEA-DF84-4FF1-8741-E86F13D9BFC3}" destId="{6ED93E2B-B66C-4352-9777-E3D730E271C7}" srcOrd="0" destOrd="0" presId="urn:microsoft.com/office/officeart/2008/layout/HorizontalMultiLevelHierarchy"/>
    <dgm:cxn modelId="{18B37340-252F-4283-8A02-8290F97E79AF}" type="presParOf" srcId="{C8C09BFA-F042-480D-8C70-1A9C15A2C555}" destId="{E432959B-59DD-4B90-99BC-35F29BEAE816}" srcOrd="3" destOrd="0" presId="urn:microsoft.com/office/officeart/2008/layout/HorizontalMultiLevelHierarchy"/>
    <dgm:cxn modelId="{A4F19657-936D-4E7F-B118-BC793F249570}" type="presParOf" srcId="{E432959B-59DD-4B90-99BC-35F29BEAE816}" destId="{AB3E9D07-49FE-40B9-AAC6-3054CB65689D}" srcOrd="0" destOrd="0" presId="urn:microsoft.com/office/officeart/2008/layout/HorizontalMultiLevelHierarchy"/>
    <dgm:cxn modelId="{8CA64FBD-E381-4B5D-AA3C-23108C8296D7}" type="presParOf" srcId="{E432959B-59DD-4B90-99BC-35F29BEAE816}" destId="{60877405-8D3F-4E50-9CDF-01CD95926B22}" srcOrd="1" destOrd="0" presId="urn:microsoft.com/office/officeart/2008/layout/HorizontalMultiLevelHierarchy"/>
    <dgm:cxn modelId="{40BAF7A3-8AA5-42BA-8C4F-646A97F5FEE0}" type="presParOf" srcId="{60877405-8D3F-4E50-9CDF-01CD95926B22}" destId="{70F0DCE2-3D54-4133-90A6-C7BE1E00CABB}" srcOrd="0" destOrd="0" presId="urn:microsoft.com/office/officeart/2008/layout/HorizontalMultiLevelHierarchy"/>
    <dgm:cxn modelId="{2154D19C-3780-442F-AD71-A7C8246D2A7E}" type="presParOf" srcId="{70F0DCE2-3D54-4133-90A6-C7BE1E00CABB}" destId="{395B0FBE-9418-4BE5-AC6A-65CF5D71820E}" srcOrd="0" destOrd="0" presId="urn:microsoft.com/office/officeart/2008/layout/HorizontalMultiLevelHierarchy"/>
    <dgm:cxn modelId="{2C674526-7DAA-4EC1-9DA9-ACB541BDD12E}" type="presParOf" srcId="{60877405-8D3F-4E50-9CDF-01CD95926B22}" destId="{AFDC4042-03CA-4A29-835B-7D70CEE1B5E5}" srcOrd="1" destOrd="0" presId="urn:microsoft.com/office/officeart/2008/layout/HorizontalMultiLevelHierarchy"/>
    <dgm:cxn modelId="{6C0202BA-6193-404A-BBB9-B2CFB6C4E51A}" type="presParOf" srcId="{AFDC4042-03CA-4A29-835B-7D70CEE1B5E5}" destId="{11BF21CD-3BDD-4539-8AC2-35E498B86843}" srcOrd="0" destOrd="0" presId="urn:microsoft.com/office/officeart/2008/layout/HorizontalMultiLevelHierarchy"/>
    <dgm:cxn modelId="{430D45C5-1A07-487E-BE22-BAA1DA9A5833}" type="presParOf" srcId="{AFDC4042-03CA-4A29-835B-7D70CEE1B5E5}" destId="{71A09C11-D0BC-4468-807F-38DE7636651E}" srcOrd="1" destOrd="0" presId="urn:microsoft.com/office/officeart/2008/layout/HorizontalMultiLevelHierarchy"/>
    <dgm:cxn modelId="{E34A7D3C-9546-44DF-9013-CAB25DAE1E12}" type="presParOf" srcId="{60877405-8D3F-4E50-9CDF-01CD95926B22}" destId="{59CD1B34-9CEC-41ED-8EBA-D0318BDE1FFA}" srcOrd="2" destOrd="0" presId="urn:microsoft.com/office/officeart/2008/layout/HorizontalMultiLevelHierarchy"/>
    <dgm:cxn modelId="{93E4B29D-8938-4B23-ABCC-6DE2920FA51A}" type="presParOf" srcId="{59CD1B34-9CEC-41ED-8EBA-D0318BDE1FFA}" destId="{BADCFECF-E875-4B95-B449-58EF8982B439}" srcOrd="0" destOrd="0" presId="urn:microsoft.com/office/officeart/2008/layout/HorizontalMultiLevelHierarchy"/>
    <dgm:cxn modelId="{F15B8196-5354-4A1C-868A-D1334CC90A0E}" type="presParOf" srcId="{60877405-8D3F-4E50-9CDF-01CD95926B22}" destId="{8A7DEFC7-3BA0-41EE-B19F-B5564DA312CB}" srcOrd="3" destOrd="0" presId="urn:microsoft.com/office/officeart/2008/layout/HorizontalMultiLevelHierarchy"/>
    <dgm:cxn modelId="{32381A89-2546-4418-99CE-AEEC10CA743B}" type="presParOf" srcId="{8A7DEFC7-3BA0-41EE-B19F-B5564DA312CB}" destId="{A8B90685-F7AB-436E-BE86-2228E70EDD61}" srcOrd="0" destOrd="0" presId="urn:microsoft.com/office/officeart/2008/layout/HorizontalMultiLevelHierarchy"/>
    <dgm:cxn modelId="{FF3C35FA-4D99-423B-AA48-BB75F2EFFC3B}" type="presParOf" srcId="{8A7DEFC7-3BA0-41EE-B19F-B5564DA312CB}" destId="{E7CCA054-BCAE-45F3-96CB-A4E4F38C0997}" srcOrd="1" destOrd="0" presId="urn:microsoft.com/office/officeart/2008/layout/HorizontalMultiLevelHierarchy"/>
    <dgm:cxn modelId="{B7FAB762-0993-48DE-BE9D-3F2A0DEACB32}" type="presParOf" srcId="{60877405-8D3F-4E50-9CDF-01CD95926B22}" destId="{86ED0E06-39FA-4325-9BBF-20430B7C38B2}" srcOrd="4" destOrd="0" presId="urn:microsoft.com/office/officeart/2008/layout/HorizontalMultiLevelHierarchy"/>
    <dgm:cxn modelId="{23FAE8B3-4969-4A90-8317-1670A050B101}" type="presParOf" srcId="{86ED0E06-39FA-4325-9BBF-20430B7C38B2}" destId="{1064B8D8-5E91-4446-92B9-A6E0B509E568}" srcOrd="0" destOrd="0" presId="urn:microsoft.com/office/officeart/2008/layout/HorizontalMultiLevelHierarchy"/>
    <dgm:cxn modelId="{3E19AF53-33B2-4E43-97C1-BA37A46291F8}" type="presParOf" srcId="{60877405-8D3F-4E50-9CDF-01CD95926B22}" destId="{A914879D-48F6-4EF9-AA56-86CFFCDFE01D}" srcOrd="5" destOrd="0" presId="urn:microsoft.com/office/officeart/2008/layout/HorizontalMultiLevelHierarchy"/>
    <dgm:cxn modelId="{D5F2C57A-7D96-4806-AAB5-C467A532EF16}" type="presParOf" srcId="{A914879D-48F6-4EF9-AA56-86CFFCDFE01D}" destId="{5F738D1E-5A60-42FB-8212-0F480261B18F}" srcOrd="0" destOrd="0" presId="urn:microsoft.com/office/officeart/2008/layout/HorizontalMultiLevelHierarchy"/>
    <dgm:cxn modelId="{2AFE120D-8AB6-4151-B475-91D841A165F4}" type="presParOf" srcId="{A914879D-48F6-4EF9-AA56-86CFFCDFE01D}" destId="{62D34C43-39BD-4187-95F9-BA15EF465ACF}" srcOrd="1" destOrd="0" presId="urn:microsoft.com/office/officeart/2008/layout/HorizontalMultiLevelHierarchy"/>
    <dgm:cxn modelId="{A563AE72-F6E4-44A2-A365-0F5EE41D08F6}" type="presParOf" srcId="{70C2112B-963D-45DB-81EC-CAFB329001A5}" destId="{26D99419-168C-41C2-9E99-7EDB815B8C21}" srcOrd="2" destOrd="0" presId="urn:microsoft.com/office/officeart/2008/layout/HorizontalMultiLevelHierarchy"/>
    <dgm:cxn modelId="{257EEBFF-FFD2-43F7-BABB-72D47943AF5D}" type="presParOf" srcId="{26D99419-168C-41C2-9E99-7EDB815B8C21}" destId="{94FB6221-C7CE-4AA6-901F-B02FF3892E3D}" srcOrd="0" destOrd="0" presId="urn:microsoft.com/office/officeart/2008/layout/HorizontalMultiLevelHierarchy"/>
    <dgm:cxn modelId="{2C3BEB86-902A-4CC0-A8EC-162479505F97}" type="presParOf" srcId="{70C2112B-963D-45DB-81EC-CAFB329001A5}" destId="{1CBBEFC6-2BD2-420B-9028-CF4FD96B3BF2}" srcOrd="3" destOrd="0" presId="urn:microsoft.com/office/officeart/2008/layout/HorizontalMultiLevelHierarchy"/>
    <dgm:cxn modelId="{9ECFBC0E-A702-44F7-BD3A-1F1B92CF356B}" type="presParOf" srcId="{1CBBEFC6-2BD2-420B-9028-CF4FD96B3BF2}" destId="{5F90FA9B-C0EF-4144-ABBE-7B9F23F97D50}" srcOrd="0" destOrd="0" presId="urn:microsoft.com/office/officeart/2008/layout/HorizontalMultiLevelHierarchy"/>
    <dgm:cxn modelId="{A6240E78-A2ED-4581-862F-DF718FD9B004}" type="presParOf" srcId="{1CBBEFC6-2BD2-420B-9028-CF4FD96B3BF2}" destId="{ACC62AC9-4EA0-48B6-AE24-0F30C835F1A6}" srcOrd="1" destOrd="0" presId="urn:microsoft.com/office/officeart/2008/layout/HorizontalMultiLevelHierarchy"/>
    <dgm:cxn modelId="{8CE2358C-85B7-4A1B-88B4-E226497D91A6}" type="presParOf" srcId="{ACC62AC9-4EA0-48B6-AE24-0F30C835F1A6}" destId="{0FCECF3C-9646-418E-9602-1EC96B3EFAA1}" srcOrd="0" destOrd="0" presId="urn:microsoft.com/office/officeart/2008/layout/HorizontalMultiLevelHierarchy"/>
    <dgm:cxn modelId="{82DA1E19-B6BF-4A7F-9F6F-FF012324D3F1}" type="presParOf" srcId="{0FCECF3C-9646-418E-9602-1EC96B3EFAA1}" destId="{F6EE1B99-8D4F-48B3-957E-53B2FDA02387}" srcOrd="0" destOrd="0" presId="urn:microsoft.com/office/officeart/2008/layout/HorizontalMultiLevelHierarchy"/>
    <dgm:cxn modelId="{C1CF0B56-DE05-4A77-8E03-87E5D050AD4F}" type="presParOf" srcId="{ACC62AC9-4EA0-48B6-AE24-0F30C835F1A6}" destId="{CDACF92A-EE14-427D-9D26-0F24B25083F2}" srcOrd="1" destOrd="0" presId="urn:microsoft.com/office/officeart/2008/layout/HorizontalMultiLevelHierarchy"/>
    <dgm:cxn modelId="{F8B77B63-F118-4FD1-B62E-36C6BA491531}" type="presParOf" srcId="{CDACF92A-EE14-427D-9D26-0F24B25083F2}" destId="{5C64BAE1-8DE5-49A1-8B18-5B424A12428D}" srcOrd="0" destOrd="0" presId="urn:microsoft.com/office/officeart/2008/layout/HorizontalMultiLevelHierarchy"/>
    <dgm:cxn modelId="{303C61BA-3CD1-47FE-93CC-624D38A78DCF}" type="presParOf" srcId="{CDACF92A-EE14-427D-9D26-0F24B25083F2}" destId="{5BCE444B-62A2-44D4-B580-E8EEF370273D}" srcOrd="1" destOrd="0" presId="urn:microsoft.com/office/officeart/2008/layout/HorizontalMultiLevelHierarchy"/>
    <dgm:cxn modelId="{6084096B-8EC4-4D0C-A490-A4716B12DF4D}" type="presParOf" srcId="{5BCE444B-62A2-44D4-B580-E8EEF370273D}" destId="{3D60B26E-E99C-4B8F-825C-CC20E092638B}" srcOrd="0" destOrd="0" presId="urn:microsoft.com/office/officeart/2008/layout/HorizontalMultiLevelHierarchy"/>
    <dgm:cxn modelId="{5653BCD1-7452-432E-BA2D-C4971ADDC14B}" type="presParOf" srcId="{3D60B26E-E99C-4B8F-825C-CC20E092638B}" destId="{44BD2BC5-65F9-4CB0-83F2-3B97132D5C63}" srcOrd="0" destOrd="0" presId="urn:microsoft.com/office/officeart/2008/layout/HorizontalMultiLevelHierarchy"/>
    <dgm:cxn modelId="{E52C3AD7-C54F-47D8-9A64-2F500A6E996A}" type="presParOf" srcId="{5BCE444B-62A2-44D4-B580-E8EEF370273D}" destId="{AB3CCC79-2E05-4DC5-AF0F-27F2764D7BED}" srcOrd="1" destOrd="0" presId="urn:microsoft.com/office/officeart/2008/layout/HorizontalMultiLevelHierarchy"/>
    <dgm:cxn modelId="{2032CE41-4CB0-4995-8054-351C3861D916}" type="presParOf" srcId="{AB3CCC79-2E05-4DC5-AF0F-27F2764D7BED}" destId="{CFD12D89-649A-4172-B85F-3C9EDA4ECA97}" srcOrd="0" destOrd="0" presId="urn:microsoft.com/office/officeart/2008/layout/HorizontalMultiLevelHierarchy"/>
    <dgm:cxn modelId="{E8A96C93-D7FD-4325-B2C4-349AD68BF8CF}" type="presParOf" srcId="{AB3CCC79-2E05-4DC5-AF0F-27F2764D7BED}" destId="{7EF8D82E-D64D-4FE0-AB08-CF7090F7FBAD}" srcOrd="1" destOrd="0" presId="urn:microsoft.com/office/officeart/2008/layout/HorizontalMultiLevelHierarchy"/>
    <dgm:cxn modelId="{6C01D12F-39DB-4B28-A596-C36F05915EE1}" type="presParOf" srcId="{5BCE444B-62A2-44D4-B580-E8EEF370273D}" destId="{DB795CEA-D81E-45DC-8528-F2EE394C9D72}" srcOrd="2" destOrd="0" presId="urn:microsoft.com/office/officeart/2008/layout/HorizontalMultiLevelHierarchy"/>
    <dgm:cxn modelId="{BF1F9DF3-41D9-4BB7-8A3F-F715447E0F18}" type="presParOf" srcId="{DB795CEA-D81E-45DC-8528-F2EE394C9D72}" destId="{38D7BC43-AFD6-4CC1-9BE7-8B299433D25F}" srcOrd="0" destOrd="0" presId="urn:microsoft.com/office/officeart/2008/layout/HorizontalMultiLevelHierarchy"/>
    <dgm:cxn modelId="{AF66F747-16C1-4D36-BD85-A6242753EEB7}" type="presParOf" srcId="{5BCE444B-62A2-44D4-B580-E8EEF370273D}" destId="{84D9312A-8B33-4CF6-ACC2-0AD70F836EF4}" srcOrd="3" destOrd="0" presId="urn:microsoft.com/office/officeart/2008/layout/HorizontalMultiLevelHierarchy"/>
    <dgm:cxn modelId="{1AED9A56-219D-4CD6-AA44-A468509F8FC0}" type="presParOf" srcId="{84D9312A-8B33-4CF6-ACC2-0AD70F836EF4}" destId="{26F62613-4C22-4676-BB28-2E8C3F90769B}" srcOrd="0" destOrd="0" presId="urn:microsoft.com/office/officeart/2008/layout/HorizontalMultiLevelHierarchy"/>
    <dgm:cxn modelId="{0329A529-F4EB-439E-9C25-8E9C021944AD}" type="presParOf" srcId="{84D9312A-8B33-4CF6-ACC2-0AD70F836EF4}" destId="{EEE0929E-5DE3-47DB-875C-6DA9216D289A}" srcOrd="1" destOrd="0" presId="urn:microsoft.com/office/officeart/2008/layout/HorizontalMultiLevelHierarchy"/>
    <dgm:cxn modelId="{11B02A7D-6824-4C5A-BAFC-2C0168AC4FE3}" type="presParOf" srcId="{5BCE444B-62A2-44D4-B580-E8EEF370273D}" destId="{49F32DE5-989D-4D3F-BE3B-7FEACF04E721}" srcOrd="4" destOrd="0" presId="urn:microsoft.com/office/officeart/2008/layout/HorizontalMultiLevelHierarchy"/>
    <dgm:cxn modelId="{8AE471C0-A36B-49D7-982D-B805895FEA04}" type="presParOf" srcId="{49F32DE5-989D-4D3F-BE3B-7FEACF04E721}" destId="{2FD2B232-3A0D-4141-AA24-2E67D0745733}" srcOrd="0" destOrd="0" presId="urn:microsoft.com/office/officeart/2008/layout/HorizontalMultiLevelHierarchy"/>
    <dgm:cxn modelId="{3F155417-A22A-40F5-9A10-E68E45B85338}" type="presParOf" srcId="{5BCE444B-62A2-44D4-B580-E8EEF370273D}" destId="{D3FDA386-E53D-46FA-AC1E-2FF840C1CA0A}" srcOrd="5" destOrd="0" presId="urn:microsoft.com/office/officeart/2008/layout/HorizontalMultiLevelHierarchy"/>
    <dgm:cxn modelId="{172999DB-B34F-4D6A-B4CC-9972E8330553}" type="presParOf" srcId="{D3FDA386-E53D-46FA-AC1E-2FF840C1CA0A}" destId="{D28F096F-020E-46E8-B191-18CA678C1757}" srcOrd="0" destOrd="0" presId="urn:microsoft.com/office/officeart/2008/layout/HorizontalMultiLevelHierarchy"/>
    <dgm:cxn modelId="{2FCEB1CF-E92C-49ED-B866-CDD34100B2D0}" type="presParOf" srcId="{D3FDA386-E53D-46FA-AC1E-2FF840C1CA0A}" destId="{E06E0CB8-42FF-400C-9CAF-F4627CB74CE1}" srcOrd="1" destOrd="0" presId="urn:microsoft.com/office/officeart/2008/layout/HorizontalMultiLevelHierarchy"/>
    <dgm:cxn modelId="{3DC81565-0239-4724-8D3F-447A1D8EE7F1}" type="presParOf" srcId="{ACC62AC9-4EA0-48B6-AE24-0F30C835F1A6}" destId="{6CC1E0AF-9B37-4948-B471-A56CECAE57AD}" srcOrd="2" destOrd="0" presId="urn:microsoft.com/office/officeart/2008/layout/HorizontalMultiLevelHierarchy"/>
    <dgm:cxn modelId="{D57CC436-FDC8-4A10-A54E-767671508645}" type="presParOf" srcId="{6CC1E0AF-9B37-4948-B471-A56CECAE57AD}" destId="{5681C1B1-FE46-4EA7-844F-4DDCFC1BB9DB}" srcOrd="0" destOrd="0" presId="urn:microsoft.com/office/officeart/2008/layout/HorizontalMultiLevelHierarchy"/>
    <dgm:cxn modelId="{BDF441AA-C5F2-47EC-A05C-F0EE4D86D198}" type="presParOf" srcId="{ACC62AC9-4EA0-48B6-AE24-0F30C835F1A6}" destId="{403698EC-EC89-4CAB-8370-D7531395F2E3}" srcOrd="3" destOrd="0" presId="urn:microsoft.com/office/officeart/2008/layout/HorizontalMultiLevelHierarchy"/>
    <dgm:cxn modelId="{6A861818-3014-4B68-B902-AF66F36C5455}" type="presParOf" srcId="{403698EC-EC89-4CAB-8370-D7531395F2E3}" destId="{CFB1BE60-7211-44C0-B94A-FFD7D56619B8}" srcOrd="0" destOrd="0" presId="urn:microsoft.com/office/officeart/2008/layout/HorizontalMultiLevelHierarchy"/>
    <dgm:cxn modelId="{CA154F6D-3468-4600-9995-AC6C96E8A2F8}" type="presParOf" srcId="{403698EC-EC89-4CAB-8370-D7531395F2E3}" destId="{7D6E7A80-2915-45CB-A903-56CCD557E818}" srcOrd="1" destOrd="0" presId="urn:microsoft.com/office/officeart/2008/layout/HorizontalMultiLevelHierarchy"/>
    <dgm:cxn modelId="{1D52369D-35AD-4959-AF9F-75255DF77554}" type="presParOf" srcId="{7D6E7A80-2915-45CB-A903-56CCD557E818}" destId="{DBDD9EC4-B8D7-435D-A58B-F95C174A39F5}" srcOrd="0" destOrd="0" presId="urn:microsoft.com/office/officeart/2008/layout/HorizontalMultiLevelHierarchy"/>
    <dgm:cxn modelId="{E6AB4156-8EEB-451F-BB25-05A5B4844BA7}" type="presParOf" srcId="{DBDD9EC4-B8D7-435D-A58B-F95C174A39F5}" destId="{EB43E287-9E58-450D-8BA1-82FBC3780692}" srcOrd="0" destOrd="0" presId="urn:microsoft.com/office/officeart/2008/layout/HorizontalMultiLevelHierarchy"/>
    <dgm:cxn modelId="{3C60096B-F524-447B-BB18-1793A0D99A02}" type="presParOf" srcId="{7D6E7A80-2915-45CB-A903-56CCD557E818}" destId="{B02AC4B8-3BD6-46F8-AD5F-087BEE4B54A2}" srcOrd="1" destOrd="0" presId="urn:microsoft.com/office/officeart/2008/layout/HorizontalMultiLevelHierarchy"/>
    <dgm:cxn modelId="{69255B0D-0922-44F7-91BA-33518ACA8B91}" type="presParOf" srcId="{B02AC4B8-3BD6-46F8-AD5F-087BEE4B54A2}" destId="{DBED7070-4716-47BD-ABAB-70E9D4E2668B}" srcOrd="0" destOrd="0" presId="urn:microsoft.com/office/officeart/2008/layout/HorizontalMultiLevelHierarchy"/>
    <dgm:cxn modelId="{CFDDFDB1-0C5E-4F58-8B86-E75B44AEC62E}" type="presParOf" srcId="{B02AC4B8-3BD6-46F8-AD5F-087BEE4B54A2}" destId="{CE990FBC-14BD-4F93-A1B2-D39D0A9A046B}" srcOrd="1" destOrd="0" presId="urn:microsoft.com/office/officeart/2008/layout/HorizontalMultiLevelHierarchy"/>
    <dgm:cxn modelId="{6CE21611-FF16-486E-9A9E-A1F1E04B1011}" type="presParOf" srcId="{7D6E7A80-2915-45CB-A903-56CCD557E818}" destId="{3F058080-65C8-4BF2-9722-090A5CB424D3}" srcOrd="2" destOrd="0" presId="urn:microsoft.com/office/officeart/2008/layout/HorizontalMultiLevelHierarchy"/>
    <dgm:cxn modelId="{87B45BB7-BE46-4159-87ED-BD09592636E8}" type="presParOf" srcId="{3F058080-65C8-4BF2-9722-090A5CB424D3}" destId="{B36E172A-1AB6-4BD6-8ACD-CB7CD6C00FC7}" srcOrd="0" destOrd="0" presId="urn:microsoft.com/office/officeart/2008/layout/HorizontalMultiLevelHierarchy"/>
    <dgm:cxn modelId="{47BB9972-54E4-4970-9424-18D51D978E40}" type="presParOf" srcId="{7D6E7A80-2915-45CB-A903-56CCD557E818}" destId="{0BE1CBB3-2485-4B11-A2C8-A78AE3FEEEF6}" srcOrd="3" destOrd="0" presId="urn:microsoft.com/office/officeart/2008/layout/HorizontalMultiLevelHierarchy"/>
    <dgm:cxn modelId="{BEC41DA4-A75B-48A2-8EC8-CCBAF9E9C593}" type="presParOf" srcId="{0BE1CBB3-2485-4B11-A2C8-A78AE3FEEEF6}" destId="{FD1EAD7B-E5EF-43A3-B25F-3629D68FE692}" srcOrd="0" destOrd="0" presId="urn:microsoft.com/office/officeart/2008/layout/HorizontalMultiLevelHierarchy"/>
    <dgm:cxn modelId="{1EB0A901-55F4-4331-9A01-A4A6B319504B}" type="presParOf" srcId="{0BE1CBB3-2485-4B11-A2C8-A78AE3FEEEF6}" destId="{15D7625E-77DB-4B01-8D1B-D25FC0D01214}" srcOrd="1" destOrd="0" presId="urn:microsoft.com/office/officeart/2008/layout/HorizontalMultiLevelHierarchy"/>
    <dgm:cxn modelId="{E21F740A-12A3-4A77-892A-7F6F6D771872}" type="presParOf" srcId="{7D6E7A80-2915-45CB-A903-56CCD557E818}" destId="{757B6A5C-0964-47D1-9F35-164797209850}" srcOrd="4" destOrd="0" presId="urn:microsoft.com/office/officeart/2008/layout/HorizontalMultiLevelHierarchy"/>
    <dgm:cxn modelId="{C43536B2-C1D1-4B22-B8BD-DA292DEF0335}" type="presParOf" srcId="{757B6A5C-0964-47D1-9F35-164797209850}" destId="{3A1DA905-1A1A-4F6D-BC19-3777DACC42A1}" srcOrd="0" destOrd="0" presId="urn:microsoft.com/office/officeart/2008/layout/HorizontalMultiLevelHierarchy"/>
    <dgm:cxn modelId="{94D0E68D-6DAD-412F-8C07-08B8AA70BF38}" type="presParOf" srcId="{7D6E7A80-2915-45CB-A903-56CCD557E818}" destId="{061582B6-F2FA-4B90-AC7E-0EDEE116A97D}" srcOrd="5" destOrd="0" presId="urn:microsoft.com/office/officeart/2008/layout/HorizontalMultiLevelHierarchy"/>
    <dgm:cxn modelId="{CBDB62C3-4DE1-439B-8D13-B6B961278DBC}" type="presParOf" srcId="{061582B6-F2FA-4B90-AC7E-0EDEE116A97D}" destId="{19DA980B-2C25-48EB-9A95-E66030145A30}" srcOrd="0" destOrd="0" presId="urn:microsoft.com/office/officeart/2008/layout/HorizontalMultiLevelHierarchy"/>
    <dgm:cxn modelId="{4994DA0F-533C-40BC-9B83-A23F3CA797D4}" type="presParOf" srcId="{061582B6-F2FA-4B90-AC7E-0EDEE116A97D}" destId="{2EB08205-F01D-4104-847B-E083D2E6BA6E}" srcOrd="1" destOrd="0" presId="urn:microsoft.com/office/officeart/2008/layout/HorizontalMultiLevelHierarchy"/>
  </dgm:cxnLst>
  <dgm:bg/>
  <dgm:whole>
    <a:ln>
      <a:solidFill>
        <a:schemeClr val="accent1">
          <a:hueOff val="0"/>
          <a:satOff val="0"/>
          <a:lumOff val="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7B6A5C-0964-47D1-9F35-164797209850}">
      <dsp:nvSpPr>
        <dsp:cNvPr id="0" name=""/>
        <dsp:cNvSpPr/>
      </dsp:nvSpPr>
      <dsp:spPr>
        <a:xfrm>
          <a:off x="4276210" y="5035703"/>
          <a:ext cx="285400" cy="543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2700" y="0"/>
              </a:lnTo>
              <a:lnTo>
                <a:pt x="142700" y="543827"/>
              </a:lnTo>
              <a:lnTo>
                <a:pt x="285400" y="54382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403556" y="5292262"/>
        <a:ext cx="30708" cy="30708"/>
      </dsp:txXfrm>
    </dsp:sp>
    <dsp:sp modelId="{3F058080-65C8-4BF2-9722-090A5CB424D3}">
      <dsp:nvSpPr>
        <dsp:cNvPr id="0" name=""/>
        <dsp:cNvSpPr/>
      </dsp:nvSpPr>
      <dsp:spPr>
        <a:xfrm>
          <a:off x="4276210" y="4989983"/>
          <a:ext cx="2854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5400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411776" y="5028568"/>
        <a:ext cx="14270" cy="14270"/>
      </dsp:txXfrm>
    </dsp:sp>
    <dsp:sp modelId="{DBDD9EC4-B8D7-435D-A58B-F95C174A39F5}">
      <dsp:nvSpPr>
        <dsp:cNvPr id="0" name=""/>
        <dsp:cNvSpPr/>
      </dsp:nvSpPr>
      <dsp:spPr>
        <a:xfrm>
          <a:off x="4276210" y="4491875"/>
          <a:ext cx="285400" cy="543827"/>
        </a:xfrm>
        <a:custGeom>
          <a:avLst/>
          <a:gdLst/>
          <a:ahLst/>
          <a:cxnLst/>
          <a:rect l="0" t="0" r="0" b="0"/>
          <a:pathLst>
            <a:path>
              <a:moveTo>
                <a:pt x="0" y="543827"/>
              </a:moveTo>
              <a:lnTo>
                <a:pt x="142700" y="543827"/>
              </a:lnTo>
              <a:lnTo>
                <a:pt x="142700" y="0"/>
              </a:lnTo>
              <a:lnTo>
                <a:pt x="285400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403556" y="4748435"/>
        <a:ext cx="30708" cy="30708"/>
      </dsp:txXfrm>
    </dsp:sp>
    <dsp:sp modelId="{6CC1E0AF-9B37-4948-B471-A56CECAE57AD}">
      <dsp:nvSpPr>
        <dsp:cNvPr id="0" name=""/>
        <dsp:cNvSpPr/>
      </dsp:nvSpPr>
      <dsp:spPr>
        <a:xfrm>
          <a:off x="2254374" y="3535261"/>
          <a:ext cx="594832" cy="15004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7416" y="0"/>
              </a:lnTo>
              <a:lnTo>
                <a:pt x="297416" y="1500441"/>
              </a:lnTo>
              <a:lnTo>
                <a:pt x="594832" y="150044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2511439" y="4245131"/>
        <a:ext cx="80702" cy="80702"/>
      </dsp:txXfrm>
    </dsp:sp>
    <dsp:sp modelId="{49F32DE5-989D-4D3F-BE3B-7FEACF04E721}">
      <dsp:nvSpPr>
        <dsp:cNvPr id="0" name=""/>
        <dsp:cNvSpPr/>
      </dsp:nvSpPr>
      <dsp:spPr>
        <a:xfrm>
          <a:off x="4276210" y="3404219"/>
          <a:ext cx="285400" cy="543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2700" y="0"/>
              </a:lnTo>
              <a:lnTo>
                <a:pt x="142700" y="543827"/>
              </a:lnTo>
              <a:lnTo>
                <a:pt x="285400" y="54382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403556" y="3660779"/>
        <a:ext cx="30708" cy="30708"/>
      </dsp:txXfrm>
    </dsp:sp>
    <dsp:sp modelId="{DB795CEA-D81E-45DC-8528-F2EE394C9D72}">
      <dsp:nvSpPr>
        <dsp:cNvPr id="0" name=""/>
        <dsp:cNvSpPr/>
      </dsp:nvSpPr>
      <dsp:spPr>
        <a:xfrm>
          <a:off x="4276210" y="3358499"/>
          <a:ext cx="2854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5400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411776" y="3397084"/>
        <a:ext cx="14270" cy="14270"/>
      </dsp:txXfrm>
    </dsp:sp>
    <dsp:sp modelId="{3D60B26E-E99C-4B8F-825C-CC20E092638B}">
      <dsp:nvSpPr>
        <dsp:cNvPr id="0" name=""/>
        <dsp:cNvSpPr/>
      </dsp:nvSpPr>
      <dsp:spPr>
        <a:xfrm>
          <a:off x="4276210" y="2860391"/>
          <a:ext cx="285400" cy="543827"/>
        </a:xfrm>
        <a:custGeom>
          <a:avLst/>
          <a:gdLst/>
          <a:ahLst/>
          <a:cxnLst/>
          <a:rect l="0" t="0" r="0" b="0"/>
          <a:pathLst>
            <a:path>
              <a:moveTo>
                <a:pt x="0" y="543827"/>
              </a:moveTo>
              <a:lnTo>
                <a:pt x="142700" y="543827"/>
              </a:lnTo>
              <a:lnTo>
                <a:pt x="142700" y="0"/>
              </a:lnTo>
              <a:lnTo>
                <a:pt x="285400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403556" y="3116951"/>
        <a:ext cx="30708" cy="30708"/>
      </dsp:txXfrm>
    </dsp:sp>
    <dsp:sp modelId="{0FCECF3C-9646-418E-9602-1EC96B3EFAA1}">
      <dsp:nvSpPr>
        <dsp:cNvPr id="0" name=""/>
        <dsp:cNvSpPr/>
      </dsp:nvSpPr>
      <dsp:spPr>
        <a:xfrm>
          <a:off x="2254374" y="3404219"/>
          <a:ext cx="594832" cy="131041"/>
        </a:xfrm>
        <a:custGeom>
          <a:avLst/>
          <a:gdLst/>
          <a:ahLst/>
          <a:cxnLst/>
          <a:rect l="0" t="0" r="0" b="0"/>
          <a:pathLst>
            <a:path>
              <a:moveTo>
                <a:pt x="0" y="131041"/>
              </a:moveTo>
              <a:lnTo>
                <a:pt x="297416" y="131041"/>
              </a:lnTo>
              <a:lnTo>
                <a:pt x="297416" y="0"/>
              </a:lnTo>
              <a:lnTo>
                <a:pt x="594832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2536562" y="3454513"/>
        <a:ext cx="30454" cy="30454"/>
      </dsp:txXfrm>
    </dsp:sp>
    <dsp:sp modelId="{26D99419-168C-41C2-9E99-7EDB815B8C21}">
      <dsp:nvSpPr>
        <dsp:cNvPr id="0" name=""/>
        <dsp:cNvSpPr/>
      </dsp:nvSpPr>
      <dsp:spPr>
        <a:xfrm>
          <a:off x="695489" y="2685258"/>
          <a:ext cx="131880" cy="850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940" y="0"/>
              </a:lnTo>
              <a:lnTo>
                <a:pt x="65940" y="850003"/>
              </a:lnTo>
              <a:lnTo>
                <a:pt x="131880" y="8500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739925" y="3088755"/>
        <a:ext cx="43008" cy="43008"/>
      </dsp:txXfrm>
    </dsp:sp>
    <dsp:sp modelId="{86ED0E06-39FA-4325-9BBF-20430B7C38B2}">
      <dsp:nvSpPr>
        <dsp:cNvPr id="0" name=""/>
        <dsp:cNvSpPr/>
      </dsp:nvSpPr>
      <dsp:spPr>
        <a:xfrm>
          <a:off x="4276210" y="1813516"/>
          <a:ext cx="285400" cy="5030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2700" y="0"/>
              </a:lnTo>
              <a:lnTo>
                <a:pt x="142700" y="503047"/>
              </a:lnTo>
              <a:lnTo>
                <a:pt x="285400" y="5030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404451" y="2050581"/>
        <a:ext cx="28918" cy="28918"/>
      </dsp:txXfrm>
    </dsp:sp>
    <dsp:sp modelId="{59CD1B34-9CEC-41ED-8EBA-D0318BDE1FFA}">
      <dsp:nvSpPr>
        <dsp:cNvPr id="0" name=""/>
        <dsp:cNvSpPr/>
      </dsp:nvSpPr>
      <dsp:spPr>
        <a:xfrm>
          <a:off x="4276210" y="1727016"/>
          <a:ext cx="2854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86500"/>
              </a:moveTo>
              <a:lnTo>
                <a:pt x="142700" y="86500"/>
              </a:lnTo>
              <a:lnTo>
                <a:pt x="142700" y="45720"/>
              </a:lnTo>
              <a:lnTo>
                <a:pt x="285400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411703" y="1765528"/>
        <a:ext cx="14414" cy="14414"/>
      </dsp:txXfrm>
    </dsp:sp>
    <dsp:sp modelId="{70F0DCE2-3D54-4133-90A6-C7BE1E00CABB}">
      <dsp:nvSpPr>
        <dsp:cNvPr id="0" name=""/>
        <dsp:cNvSpPr/>
      </dsp:nvSpPr>
      <dsp:spPr>
        <a:xfrm>
          <a:off x="4276210" y="1269689"/>
          <a:ext cx="285400" cy="543827"/>
        </a:xfrm>
        <a:custGeom>
          <a:avLst/>
          <a:gdLst/>
          <a:ahLst/>
          <a:cxnLst/>
          <a:rect l="0" t="0" r="0" b="0"/>
          <a:pathLst>
            <a:path>
              <a:moveTo>
                <a:pt x="0" y="543827"/>
              </a:moveTo>
              <a:lnTo>
                <a:pt x="142700" y="543827"/>
              </a:lnTo>
              <a:lnTo>
                <a:pt x="142700" y="0"/>
              </a:lnTo>
              <a:lnTo>
                <a:pt x="285400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403556" y="1526248"/>
        <a:ext cx="30708" cy="30708"/>
      </dsp:txXfrm>
    </dsp:sp>
    <dsp:sp modelId="{EDA71DEA-DF84-4FF1-8741-E86F13D9BFC3}">
      <dsp:nvSpPr>
        <dsp:cNvPr id="0" name=""/>
        <dsp:cNvSpPr/>
      </dsp:nvSpPr>
      <dsp:spPr>
        <a:xfrm>
          <a:off x="2153128" y="1479396"/>
          <a:ext cx="696078" cy="3341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8039" y="0"/>
              </a:lnTo>
              <a:lnTo>
                <a:pt x="348039" y="334120"/>
              </a:lnTo>
              <a:lnTo>
                <a:pt x="696078" y="3341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2481864" y="1627153"/>
        <a:ext cx="38605" cy="38605"/>
      </dsp:txXfrm>
    </dsp:sp>
    <dsp:sp modelId="{8B5B0E59-ADDB-4413-B618-2565B73D927C}">
      <dsp:nvSpPr>
        <dsp:cNvPr id="0" name=""/>
        <dsp:cNvSpPr/>
      </dsp:nvSpPr>
      <dsp:spPr>
        <a:xfrm>
          <a:off x="4276210" y="494727"/>
          <a:ext cx="285400" cy="2719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2700" y="0"/>
              </a:lnTo>
              <a:lnTo>
                <a:pt x="142700" y="271913"/>
              </a:lnTo>
              <a:lnTo>
                <a:pt x="285400" y="2719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409056" y="620829"/>
        <a:ext cx="19709" cy="19709"/>
      </dsp:txXfrm>
    </dsp:sp>
    <dsp:sp modelId="{5A73E7C6-541E-4001-94A1-FBFEDDE11202}">
      <dsp:nvSpPr>
        <dsp:cNvPr id="0" name=""/>
        <dsp:cNvSpPr/>
      </dsp:nvSpPr>
      <dsp:spPr>
        <a:xfrm>
          <a:off x="4276210" y="222814"/>
          <a:ext cx="285400" cy="271913"/>
        </a:xfrm>
        <a:custGeom>
          <a:avLst/>
          <a:gdLst/>
          <a:ahLst/>
          <a:cxnLst/>
          <a:rect l="0" t="0" r="0" b="0"/>
          <a:pathLst>
            <a:path>
              <a:moveTo>
                <a:pt x="0" y="271913"/>
              </a:moveTo>
              <a:lnTo>
                <a:pt x="142700" y="271913"/>
              </a:lnTo>
              <a:lnTo>
                <a:pt x="142700" y="0"/>
              </a:lnTo>
              <a:lnTo>
                <a:pt x="285400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409056" y="348916"/>
        <a:ext cx="19709" cy="19709"/>
      </dsp:txXfrm>
    </dsp:sp>
    <dsp:sp modelId="{66CF13D5-DE6A-435B-8ECA-C4112E5E0264}">
      <dsp:nvSpPr>
        <dsp:cNvPr id="0" name=""/>
        <dsp:cNvSpPr/>
      </dsp:nvSpPr>
      <dsp:spPr>
        <a:xfrm>
          <a:off x="2153128" y="494727"/>
          <a:ext cx="696078" cy="984668"/>
        </a:xfrm>
        <a:custGeom>
          <a:avLst/>
          <a:gdLst/>
          <a:ahLst/>
          <a:cxnLst/>
          <a:rect l="0" t="0" r="0" b="0"/>
          <a:pathLst>
            <a:path>
              <a:moveTo>
                <a:pt x="0" y="984668"/>
              </a:moveTo>
              <a:lnTo>
                <a:pt x="348039" y="984668"/>
              </a:lnTo>
              <a:lnTo>
                <a:pt x="348039" y="0"/>
              </a:lnTo>
              <a:lnTo>
                <a:pt x="69607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2471020" y="956915"/>
        <a:ext cx="60292" cy="60292"/>
      </dsp:txXfrm>
    </dsp:sp>
    <dsp:sp modelId="{03AA5A3A-00C6-4A61-98EB-3862EB8AAF53}">
      <dsp:nvSpPr>
        <dsp:cNvPr id="0" name=""/>
        <dsp:cNvSpPr/>
      </dsp:nvSpPr>
      <dsp:spPr>
        <a:xfrm>
          <a:off x="649769" y="1479396"/>
          <a:ext cx="91440" cy="1205861"/>
        </a:xfrm>
        <a:custGeom>
          <a:avLst/>
          <a:gdLst/>
          <a:ahLst/>
          <a:cxnLst/>
          <a:rect l="0" t="0" r="0" b="0"/>
          <a:pathLst>
            <a:path>
              <a:moveTo>
                <a:pt x="45720" y="1205861"/>
              </a:moveTo>
              <a:lnTo>
                <a:pt x="61037" y="1205861"/>
              </a:lnTo>
              <a:lnTo>
                <a:pt x="61037" y="0"/>
              </a:lnTo>
              <a:lnTo>
                <a:pt x="7635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665332" y="2052171"/>
        <a:ext cx="60312" cy="60312"/>
      </dsp:txXfrm>
    </dsp:sp>
    <dsp:sp modelId="{746EB797-1877-4037-B345-1F6EB5E386E6}">
      <dsp:nvSpPr>
        <dsp:cNvPr id="0" name=""/>
        <dsp:cNvSpPr/>
      </dsp:nvSpPr>
      <dsp:spPr>
        <a:xfrm>
          <a:off x="0" y="2503898"/>
          <a:ext cx="1028258" cy="362720"/>
        </a:xfrm>
        <a:prstGeom prst="rect">
          <a:avLst/>
        </a:prstGeom>
        <a:solidFill>
          <a:srgbClr val="0E067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>
              <a:solidFill>
                <a:schemeClr val="bg1"/>
              </a:solidFill>
            </a:rPr>
            <a:t>e</a:t>
          </a:r>
          <a:r>
            <a:rPr lang="it-IT" sz="2800" b="1" kern="1200" baseline="30000" dirty="0" smtClean="0">
              <a:solidFill>
                <a:schemeClr val="bg1"/>
              </a:solidFill>
            </a:rPr>
            <a:t>+</a:t>
          </a:r>
          <a:r>
            <a:rPr lang="it-IT" sz="2800" b="1" kern="1200" dirty="0" smtClean="0">
              <a:solidFill>
                <a:schemeClr val="bg1"/>
              </a:solidFill>
            </a:rPr>
            <a:t> e</a:t>
          </a:r>
          <a:r>
            <a:rPr lang="it-IT" sz="2800" b="1" kern="1200" baseline="30000" dirty="0" smtClean="0">
              <a:solidFill>
                <a:schemeClr val="bg1"/>
              </a:solidFill>
            </a:rPr>
            <a:t>-</a:t>
          </a:r>
        </a:p>
      </dsp:txBody>
      <dsp:txXfrm>
        <a:off x="0" y="2503898"/>
        <a:ext cx="1028258" cy="362720"/>
      </dsp:txXfrm>
    </dsp:sp>
    <dsp:sp modelId="{D9BDECD3-0AA0-4E73-B31B-742F27629CF8}">
      <dsp:nvSpPr>
        <dsp:cNvPr id="0" name=""/>
        <dsp:cNvSpPr/>
      </dsp:nvSpPr>
      <dsp:spPr>
        <a:xfrm>
          <a:off x="726123" y="1100466"/>
          <a:ext cx="1427004" cy="757861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smtClean="0">
              <a:solidFill>
                <a:schemeClr val="tx1"/>
              </a:solidFill>
            </a:rPr>
            <a:t>Linear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smtClean="0">
              <a:solidFill>
                <a:schemeClr val="tx1"/>
              </a:solidFill>
            </a:rPr>
            <a:t> Colliders</a:t>
          </a:r>
          <a:endParaRPr lang="en-US" sz="1800" b="1" kern="1200" noProof="0" dirty="0">
            <a:solidFill>
              <a:schemeClr val="tx1"/>
            </a:solidFill>
          </a:endParaRPr>
        </a:p>
      </dsp:txBody>
      <dsp:txXfrm>
        <a:off x="726123" y="1100466"/>
        <a:ext cx="1427004" cy="757861"/>
      </dsp:txXfrm>
    </dsp:sp>
    <dsp:sp modelId="{73764224-F89C-43A7-8BB5-D19FBE1F3DA8}">
      <dsp:nvSpPr>
        <dsp:cNvPr id="0" name=""/>
        <dsp:cNvSpPr/>
      </dsp:nvSpPr>
      <dsp:spPr>
        <a:xfrm>
          <a:off x="2849206" y="277196"/>
          <a:ext cx="1427004" cy="435062"/>
        </a:xfrm>
        <a:prstGeom prst="rect">
          <a:avLst/>
        </a:prstGeom>
        <a:solidFill>
          <a:srgbClr val="BCFFA7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ILC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849206" y="277196"/>
        <a:ext cx="1427004" cy="435062"/>
      </dsp:txXfrm>
    </dsp:sp>
    <dsp:sp modelId="{9244172E-B2C7-468C-83A8-66027479D80A}">
      <dsp:nvSpPr>
        <dsp:cNvPr id="0" name=""/>
        <dsp:cNvSpPr/>
      </dsp:nvSpPr>
      <dsp:spPr>
        <a:xfrm>
          <a:off x="4561611" y="5282"/>
          <a:ext cx="1833614" cy="435062"/>
        </a:xfrm>
        <a:prstGeom prst="rect">
          <a:avLst/>
        </a:prstGeom>
        <a:solidFill>
          <a:srgbClr val="99FF99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250 </a:t>
          </a:r>
          <a:r>
            <a:rPr lang="it-IT" sz="2000" b="1" kern="1200" dirty="0" err="1" smtClean="0">
              <a:solidFill>
                <a:schemeClr val="tx1"/>
              </a:solidFill>
            </a:rPr>
            <a:t>GeV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561611" y="5282"/>
        <a:ext cx="1833614" cy="435062"/>
      </dsp:txXfrm>
    </dsp:sp>
    <dsp:sp modelId="{BA5D024E-AF28-4E7D-8D71-6AA886DC073D}">
      <dsp:nvSpPr>
        <dsp:cNvPr id="0" name=""/>
        <dsp:cNvSpPr/>
      </dsp:nvSpPr>
      <dsp:spPr>
        <a:xfrm>
          <a:off x="4561611" y="549110"/>
          <a:ext cx="1766103" cy="435062"/>
        </a:xfrm>
        <a:prstGeom prst="rect">
          <a:avLst/>
        </a:prstGeom>
        <a:solidFill>
          <a:srgbClr val="66FF33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500 </a:t>
          </a:r>
          <a:r>
            <a:rPr lang="it-IT" sz="2000" b="1" kern="1200" dirty="0" err="1" smtClean="0">
              <a:solidFill>
                <a:schemeClr val="tx1"/>
              </a:solidFill>
            </a:rPr>
            <a:t>GeV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561611" y="549110"/>
        <a:ext cx="1766103" cy="435062"/>
      </dsp:txXfrm>
    </dsp:sp>
    <dsp:sp modelId="{AB3E9D07-49FE-40B9-AAC6-3054CB65689D}">
      <dsp:nvSpPr>
        <dsp:cNvPr id="0" name=""/>
        <dsp:cNvSpPr/>
      </dsp:nvSpPr>
      <dsp:spPr>
        <a:xfrm>
          <a:off x="2849206" y="1595985"/>
          <a:ext cx="1427004" cy="435062"/>
        </a:xfrm>
        <a:prstGeom prst="rect">
          <a:avLst/>
        </a:prstGeom>
        <a:solidFill>
          <a:srgbClr val="FFFFCC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CLIC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849206" y="1595985"/>
        <a:ext cx="1427004" cy="435062"/>
      </dsp:txXfrm>
    </dsp:sp>
    <dsp:sp modelId="{11BF21CD-3BDD-4539-8AC2-35E498B86843}">
      <dsp:nvSpPr>
        <dsp:cNvPr id="0" name=""/>
        <dsp:cNvSpPr/>
      </dsp:nvSpPr>
      <dsp:spPr>
        <a:xfrm>
          <a:off x="4561611" y="1092938"/>
          <a:ext cx="3734683" cy="353501"/>
        </a:xfrm>
        <a:prstGeom prst="rect">
          <a:avLst/>
        </a:prstGeom>
        <a:solidFill>
          <a:srgbClr val="FFFF99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250 </a:t>
          </a:r>
          <a:r>
            <a:rPr lang="it-IT" sz="1800" b="1" kern="1200" dirty="0" err="1" smtClean="0">
              <a:solidFill>
                <a:schemeClr val="tx1"/>
              </a:solidFill>
            </a:rPr>
            <a:t>GeV</a:t>
          </a:r>
          <a:r>
            <a:rPr lang="it-IT" sz="1800" b="1" kern="1200" dirty="0" smtClean="0">
              <a:solidFill>
                <a:schemeClr val="tx1"/>
              </a:solidFill>
            </a:rPr>
            <a:t>  + Klystron </a:t>
          </a:r>
          <a:r>
            <a:rPr lang="it-IT" sz="1800" b="1" kern="1200" dirty="0" err="1" smtClean="0">
              <a:solidFill>
                <a:schemeClr val="tx1"/>
              </a:solidFill>
            </a:rPr>
            <a:t>based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4561611" y="1092938"/>
        <a:ext cx="3734683" cy="353501"/>
      </dsp:txXfrm>
    </dsp:sp>
    <dsp:sp modelId="{A8B90685-F7AB-436E-BE86-2228E70EDD61}">
      <dsp:nvSpPr>
        <dsp:cNvPr id="0" name=""/>
        <dsp:cNvSpPr/>
      </dsp:nvSpPr>
      <dsp:spPr>
        <a:xfrm>
          <a:off x="4561611" y="1555205"/>
          <a:ext cx="1765332" cy="435062"/>
        </a:xfrm>
        <a:prstGeom prst="rect">
          <a:avLst/>
        </a:prstGeom>
        <a:solidFill>
          <a:srgbClr val="FFFF66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500 </a:t>
          </a:r>
          <a:r>
            <a:rPr lang="it-IT" sz="1800" b="1" kern="1200" dirty="0" err="1" smtClean="0">
              <a:solidFill>
                <a:schemeClr val="tx1"/>
              </a:solidFill>
            </a:rPr>
            <a:t>GeV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4561611" y="1555205"/>
        <a:ext cx="1765332" cy="435062"/>
      </dsp:txXfrm>
    </dsp:sp>
    <dsp:sp modelId="{5F738D1E-5A60-42FB-8212-0F480261B18F}">
      <dsp:nvSpPr>
        <dsp:cNvPr id="0" name=""/>
        <dsp:cNvSpPr/>
      </dsp:nvSpPr>
      <dsp:spPr>
        <a:xfrm>
          <a:off x="4561611" y="2099033"/>
          <a:ext cx="1766103" cy="435062"/>
        </a:xfrm>
        <a:prstGeom prst="rect">
          <a:avLst/>
        </a:prstGeom>
        <a:solidFill>
          <a:srgbClr val="FFFF00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Calibri"/>
              <a:cs typeface="Calibri"/>
            </a:rPr>
            <a:t>&gt; 500 </a:t>
          </a:r>
          <a:r>
            <a:rPr lang="en-US" sz="1800" b="1" kern="1200" dirty="0" err="1" smtClean="0">
              <a:solidFill>
                <a:schemeClr val="tx1"/>
              </a:solidFill>
              <a:latin typeface="Calibri"/>
              <a:cs typeface="Calibri"/>
            </a:rPr>
            <a:t>GeV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4561611" y="2099033"/>
        <a:ext cx="1766103" cy="435062"/>
      </dsp:txXfrm>
    </dsp:sp>
    <dsp:sp modelId="{5F90FA9B-C0EF-4144-ABBE-7B9F23F97D50}">
      <dsp:nvSpPr>
        <dsp:cNvPr id="0" name=""/>
        <dsp:cNvSpPr/>
      </dsp:nvSpPr>
      <dsp:spPr>
        <a:xfrm>
          <a:off x="827369" y="3178947"/>
          <a:ext cx="1427004" cy="712627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Circular Colliders</a:t>
          </a:r>
        </a:p>
      </dsp:txBody>
      <dsp:txXfrm>
        <a:off x="827369" y="3178947"/>
        <a:ext cx="1427004" cy="712627"/>
      </dsp:txXfrm>
    </dsp:sp>
    <dsp:sp modelId="{5C64BAE1-8DE5-49A1-8B18-5B424A12428D}">
      <dsp:nvSpPr>
        <dsp:cNvPr id="0" name=""/>
        <dsp:cNvSpPr/>
      </dsp:nvSpPr>
      <dsp:spPr>
        <a:xfrm>
          <a:off x="2849206" y="3186688"/>
          <a:ext cx="1427004" cy="435062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CERN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2849206" y="3186688"/>
        <a:ext cx="1427004" cy="435062"/>
      </dsp:txXfrm>
    </dsp:sp>
    <dsp:sp modelId="{CFD12D89-649A-4172-B85F-3C9EDA4ECA97}">
      <dsp:nvSpPr>
        <dsp:cNvPr id="0" name=""/>
        <dsp:cNvSpPr/>
      </dsp:nvSpPr>
      <dsp:spPr>
        <a:xfrm>
          <a:off x="4561611" y="2642860"/>
          <a:ext cx="2648362" cy="435062"/>
        </a:xfrm>
        <a:prstGeom prst="rect">
          <a:avLst/>
        </a:prstGeom>
        <a:solidFill>
          <a:srgbClr val="99CCFF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LEP3 </a:t>
          </a:r>
          <a:r>
            <a:rPr lang="it-IT" sz="2000" b="1" kern="1200" dirty="0" err="1" smtClean="0">
              <a:solidFill>
                <a:schemeClr val="tx1"/>
              </a:solidFill>
            </a:rPr>
            <a:t>at</a:t>
          </a:r>
          <a:r>
            <a:rPr lang="it-IT" sz="2000" b="1" kern="1200" dirty="0" smtClean="0">
              <a:solidFill>
                <a:schemeClr val="tx1"/>
              </a:solidFill>
            </a:rPr>
            <a:t> LHC tunnel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561611" y="2642860"/>
        <a:ext cx="2648362" cy="435062"/>
      </dsp:txXfrm>
    </dsp:sp>
    <dsp:sp modelId="{26F62613-4C22-4676-BB28-2E8C3F90769B}">
      <dsp:nvSpPr>
        <dsp:cNvPr id="0" name=""/>
        <dsp:cNvSpPr/>
      </dsp:nvSpPr>
      <dsp:spPr>
        <a:xfrm>
          <a:off x="4561611" y="3186688"/>
          <a:ext cx="3463110" cy="435062"/>
        </a:xfrm>
        <a:prstGeom prst="rect">
          <a:avLst/>
        </a:prstGeom>
        <a:solidFill>
          <a:srgbClr val="61B0FF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DLEP – New tunnel, 53 km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561611" y="3186688"/>
        <a:ext cx="3463110" cy="435062"/>
      </dsp:txXfrm>
    </dsp:sp>
    <dsp:sp modelId="{D28F096F-020E-46E8-B191-18CA678C1757}">
      <dsp:nvSpPr>
        <dsp:cNvPr id="0" name=""/>
        <dsp:cNvSpPr/>
      </dsp:nvSpPr>
      <dsp:spPr>
        <a:xfrm>
          <a:off x="4561611" y="3730516"/>
          <a:ext cx="3563343" cy="4350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TLEP – New  tunnel, 80 km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561611" y="3730516"/>
        <a:ext cx="3563343" cy="435062"/>
      </dsp:txXfrm>
    </dsp:sp>
    <dsp:sp modelId="{CFB1BE60-7211-44C0-B94A-FFD7D56619B8}">
      <dsp:nvSpPr>
        <dsp:cNvPr id="0" name=""/>
        <dsp:cNvSpPr/>
      </dsp:nvSpPr>
      <dsp:spPr>
        <a:xfrm>
          <a:off x="2849206" y="4640394"/>
          <a:ext cx="1427004" cy="790616"/>
        </a:xfrm>
        <a:prstGeom prst="rect">
          <a:avLst/>
        </a:prstGeom>
        <a:solidFill>
          <a:srgbClr val="FFA7A7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Super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TRISTAN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849206" y="4640394"/>
        <a:ext cx="1427004" cy="790616"/>
      </dsp:txXfrm>
    </dsp:sp>
    <dsp:sp modelId="{DBED7070-4716-47BD-ABAB-70E9D4E2668B}">
      <dsp:nvSpPr>
        <dsp:cNvPr id="0" name=""/>
        <dsp:cNvSpPr/>
      </dsp:nvSpPr>
      <dsp:spPr>
        <a:xfrm>
          <a:off x="4561611" y="4274344"/>
          <a:ext cx="3395599" cy="435062"/>
        </a:xfrm>
        <a:prstGeom prst="rect">
          <a:avLst/>
        </a:prstGeom>
        <a:solidFill>
          <a:srgbClr val="FC6C8B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250  </a:t>
          </a:r>
          <a:r>
            <a:rPr lang="it-IT" sz="2000" b="1" kern="1200" dirty="0" err="1" smtClean="0">
              <a:solidFill>
                <a:schemeClr val="tx1"/>
              </a:solidFill>
            </a:rPr>
            <a:t>GeV</a:t>
          </a:r>
          <a:r>
            <a:rPr lang="it-IT" sz="2000" b="1" kern="1200" dirty="0" smtClean="0">
              <a:solidFill>
                <a:schemeClr val="tx1"/>
              </a:solidFill>
            </a:rPr>
            <a:t>– 40, 60  km tunnel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561611" y="4274344"/>
        <a:ext cx="3395599" cy="435062"/>
      </dsp:txXfrm>
    </dsp:sp>
    <dsp:sp modelId="{FD1EAD7B-E5EF-43A3-B25F-3629D68FE692}">
      <dsp:nvSpPr>
        <dsp:cNvPr id="0" name=""/>
        <dsp:cNvSpPr/>
      </dsp:nvSpPr>
      <dsp:spPr>
        <a:xfrm>
          <a:off x="4561611" y="4818172"/>
          <a:ext cx="1765332" cy="435062"/>
        </a:xfrm>
        <a:prstGeom prst="rect">
          <a:avLst/>
        </a:prstGeom>
        <a:solidFill>
          <a:srgbClr val="FB4F74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400</a:t>
          </a:r>
        </a:p>
      </dsp:txBody>
      <dsp:txXfrm>
        <a:off x="4561611" y="4818172"/>
        <a:ext cx="1765332" cy="435062"/>
      </dsp:txXfrm>
    </dsp:sp>
    <dsp:sp modelId="{19DA980B-2C25-48EB-9A95-E66030145A30}">
      <dsp:nvSpPr>
        <dsp:cNvPr id="0" name=""/>
        <dsp:cNvSpPr/>
      </dsp:nvSpPr>
      <dsp:spPr>
        <a:xfrm>
          <a:off x="4561611" y="5361999"/>
          <a:ext cx="1765332" cy="435062"/>
        </a:xfrm>
        <a:prstGeom prst="rect">
          <a:avLst/>
        </a:prstGeom>
        <a:solidFill>
          <a:srgbClr val="FB3B64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500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561611" y="5361999"/>
        <a:ext cx="1765332" cy="4350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0.30266</cdr:x>
      <cdr:y>0.7752</cdr:y>
    </cdr:from>
    <cdr:to>
      <cdr:x>0.41889</cdr:x>
      <cdr:y>0.94648</cdr:y>
    </cdr:to>
    <cdr:sp macro="" textlink="">
      <cdr:nvSpPr>
        <cdr:cNvPr id="6" name="ZoneTexte 5"/>
        <cdr:cNvSpPr txBox="1"/>
      </cdr:nvSpPr>
      <cdr:spPr>
        <a:xfrm xmlns:a="http://schemas.openxmlformats.org/drawingml/2006/main">
          <a:off x="2381250" y="413861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r-FR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0.30319</cdr:x>
      <cdr:y>0.19727</cdr:y>
    </cdr:from>
    <cdr:to>
      <cdr:x>0.91347</cdr:x>
      <cdr:y>0.57081</cdr:y>
    </cdr:to>
    <cdr:cxnSp macro="">
      <cdr:nvCxnSpPr>
        <cdr:cNvPr id="2" name="Connecteur droit avec flèche 1"/>
        <cdr:cNvCxnSpPr/>
      </cdr:nvCxnSpPr>
      <cdr:spPr>
        <a:xfrm xmlns:a="http://schemas.openxmlformats.org/drawingml/2006/main" flipV="1">
          <a:off x="1372198" y="1129253"/>
          <a:ext cx="2762066" cy="213838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accent2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0.51841</cdr:x>
      <cdr:y>0.11215</cdr:y>
    </cdr:from>
    <cdr:to>
      <cdr:x>0.78696</cdr:x>
      <cdr:y>0.18069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2420105" y="648071"/>
          <a:ext cx="1253638" cy="39604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fr-FR" sz="2000" b="1" dirty="0" smtClean="0">
              <a:solidFill>
                <a:schemeClr val="bg1"/>
              </a:solidFill>
            </a:rPr>
            <a:t>SC </a:t>
          </a:r>
          <a:r>
            <a:rPr lang="fr-FR" sz="2000" b="1" dirty="0" err="1" smtClean="0">
              <a:solidFill>
                <a:schemeClr val="bg1"/>
              </a:solidFill>
            </a:rPr>
            <a:t>Era</a:t>
          </a:r>
          <a:endParaRPr lang="fr-FR" sz="2000" b="1" dirty="0">
            <a:solidFill>
              <a:schemeClr val="bg1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0.18107</cdr:x>
      <cdr:y>0.70473</cdr:y>
    </cdr:from>
    <cdr:to>
      <cdr:x>0.24139</cdr:x>
      <cdr:y>0.78759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1655677" y="2562672"/>
          <a:ext cx="551566" cy="3013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1100" b="1" dirty="0"/>
            <a:t>SPS</a:t>
          </a:r>
        </a:p>
        <a:p xmlns:a="http://schemas.openxmlformats.org/drawingml/2006/main">
          <a:pPr algn="ctr"/>
          <a:r>
            <a:rPr lang="fr-FR" sz="1100" b="1" dirty="0"/>
            <a:t>0,45 </a:t>
          </a:r>
          <a:r>
            <a:rPr lang="fr-FR" sz="1100" b="1" dirty="0" err="1"/>
            <a:t>TeV</a:t>
          </a:r>
          <a:endParaRPr lang="fr-FR" sz="1100" b="1" dirty="0"/>
        </a:p>
      </cdr:txBody>
    </cdr:sp>
  </cdr:relSizeAnchor>
  <cdr:relSizeAnchor xmlns:cdr="http://schemas.openxmlformats.org/drawingml/2006/chartDrawing">
    <cdr:from>
      <cdr:x>0.28348</cdr:x>
      <cdr:y>0.59112</cdr:y>
    </cdr:from>
    <cdr:to>
      <cdr:x>0.37342</cdr:x>
      <cdr:y>0.71079</cdr:y>
    </cdr:to>
    <cdr:sp macro="" textlink="">
      <cdr:nvSpPr>
        <cdr:cNvPr id="3" name="ZoneTexte 1"/>
        <cdr:cNvSpPr txBox="1"/>
      </cdr:nvSpPr>
      <cdr:spPr>
        <a:xfrm xmlns:a="http://schemas.openxmlformats.org/drawingml/2006/main">
          <a:off x="2592167" y="1943211"/>
          <a:ext cx="822412" cy="393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100" b="1" dirty="0" err="1"/>
            <a:t>Tevatron</a:t>
          </a:r>
          <a:endParaRPr lang="fr-FR" sz="1100" b="1" dirty="0"/>
        </a:p>
        <a:p xmlns:a="http://schemas.openxmlformats.org/drawingml/2006/main">
          <a:pPr algn="ctr"/>
          <a:r>
            <a:rPr lang="fr-FR" sz="1100" b="1" dirty="0"/>
            <a:t>0,98 </a:t>
          </a:r>
          <a:r>
            <a:rPr lang="fr-FR" sz="1100" b="1" dirty="0" err="1"/>
            <a:t>TeV</a:t>
          </a:r>
          <a:endParaRPr lang="fr-FR" sz="1100" b="1" dirty="0"/>
        </a:p>
      </cdr:txBody>
    </cdr:sp>
  </cdr:relSizeAnchor>
  <cdr:relSizeAnchor xmlns:cdr="http://schemas.openxmlformats.org/drawingml/2006/chartDrawing">
    <cdr:from>
      <cdr:x>0.34254</cdr:x>
      <cdr:y>0.57656</cdr:y>
    </cdr:from>
    <cdr:to>
      <cdr:x>0.44201</cdr:x>
      <cdr:y>0.68476</cdr:y>
    </cdr:to>
    <cdr:sp macro="" textlink="">
      <cdr:nvSpPr>
        <cdr:cNvPr id="4" name="ZoneTexte 1"/>
        <cdr:cNvSpPr txBox="1"/>
      </cdr:nvSpPr>
      <cdr:spPr>
        <a:xfrm xmlns:a="http://schemas.openxmlformats.org/drawingml/2006/main">
          <a:off x="3132227" y="1895335"/>
          <a:ext cx="909553" cy="3556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100" b="1" dirty="0"/>
            <a:t>HERA</a:t>
          </a:r>
        </a:p>
        <a:p xmlns:a="http://schemas.openxmlformats.org/drawingml/2006/main">
          <a:pPr algn="ctr"/>
          <a:r>
            <a:rPr lang="fr-FR" sz="1100" b="1" dirty="0"/>
            <a:t>0,92 </a:t>
          </a:r>
          <a:r>
            <a:rPr lang="fr-FR" sz="1100" b="1" dirty="0" err="1"/>
            <a:t>TeV</a:t>
          </a:r>
          <a:endParaRPr lang="fr-FR" sz="1100" b="1" dirty="0"/>
        </a:p>
        <a:p xmlns:a="http://schemas.openxmlformats.org/drawingml/2006/main">
          <a:pPr algn="ctr"/>
          <a:endParaRPr lang="fr-FR" sz="1100" b="1" dirty="0"/>
        </a:p>
      </cdr:txBody>
    </cdr:sp>
  </cdr:relSizeAnchor>
  <cdr:relSizeAnchor xmlns:cdr="http://schemas.openxmlformats.org/drawingml/2006/chartDrawing">
    <cdr:from>
      <cdr:x>0.43704</cdr:x>
      <cdr:y>0.61465</cdr:y>
    </cdr:from>
    <cdr:to>
      <cdr:x>0.53492</cdr:x>
      <cdr:y>0.69135</cdr:y>
    </cdr:to>
    <cdr:sp macro="" textlink="">
      <cdr:nvSpPr>
        <cdr:cNvPr id="5" name="ZoneTexte 1"/>
        <cdr:cNvSpPr txBox="1"/>
      </cdr:nvSpPr>
      <cdr:spPr>
        <a:xfrm xmlns:a="http://schemas.openxmlformats.org/drawingml/2006/main">
          <a:off x="3438453" y="3281466"/>
          <a:ext cx="770115" cy="4094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100" b="1"/>
            <a:t>RHIC</a:t>
          </a:r>
        </a:p>
        <a:p xmlns:a="http://schemas.openxmlformats.org/drawingml/2006/main">
          <a:pPr algn="ctr"/>
          <a:r>
            <a:rPr lang="fr-FR" sz="1100" b="1"/>
            <a:t>0,25 TeV</a:t>
          </a:r>
        </a:p>
      </cdr:txBody>
    </cdr:sp>
  </cdr:relSizeAnchor>
  <cdr:relSizeAnchor xmlns:cdr="http://schemas.openxmlformats.org/drawingml/2006/chartDrawing">
    <cdr:from>
      <cdr:x>0.30266</cdr:x>
      <cdr:y>0.7752</cdr:y>
    </cdr:from>
    <cdr:to>
      <cdr:x>0.41889</cdr:x>
      <cdr:y>0.94648</cdr:y>
    </cdr:to>
    <cdr:sp macro="" textlink="">
      <cdr:nvSpPr>
        <cdr:cNvPr id="6" name="ZoneTexte 5"/>
        <cdr:cNvSpPr txBox="1"/>
      </cdr:nvSpPr>
      <cdr:spPr>
        <a:xfrm xmlns:a="http://schemas.openxmlformats.org/drawingml/2006/main">
          <a:off x="2381250" y="413861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fr-FR" sz="1100"/>
        </a:p>
      </cdr:txBody>
    </cdr:sp>
  </cdr:relSizeAnchor>
  <cdr:relSizeAnchor xmlns:cdr="http://schemas.openxmlformats.org/drawingml/2006/chartDrawing">
    <cdr:from>
      <cdr:x>0.28348</cdr:x>
      <cdr:y>0.80172</cdr:y>
    </cdr:from>
    <cdr:to>
      <cdr:x>0.3537</cdr:x>
      <cdr:y>0.87872</cdr:y>
    </cdr:to>
    <cdr:sp macro="" textlink="">
      <cdr:nvSpPr>
        <cdr:cNvPr id="7" name="ZoneTexte 6"/>
        <cdr:cNvSpPr txBox="1"/>
      </cdr:nvSpPr>
      <cdr:spPr>
        <a:xfrm xmlns:a="http://schemas.openxmlformats.org/drawingml/2006/main">
          <a:off x="2592167" y="2635517"/>
          <a:ext cx="642092" cy="2531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1100" b="1" dirty="0"/>
            <a:t>6,3 km</a:t>
          </a:r>
        </a:p>
      </cdr:txBody>
    </cdr:sp>
  </cdr:relSizeAnchor>
  <cdr:relSizeAnchor xmlns:cdr="http://schemas.openxmlformats.org/drawingml/2006/chartDrawing">
    <cdr:from>
      <cdr:x>0.35829</cdr:x>
      <cdr:y>0.80172</cdr:y>
    </cdr:from>
    <cdr:to>
      <cdr:x>0.4285</cdr:x>
      <cdr:y>0.87872</cdr:y>
    </cdr:to>
    <cdr:sp macro="" textlink="">
      <cdr:nvSpPr>
        <cdr:cNvPr id="8" name="ZoneTexte 1"/>
        <cdr:cNvSpPr txBox="1"/>
      </cdr:nvSpPr>
      <cdr:spPr>
        <a:xfrm xmlns:a="http://schemas.openxmlformats.org/drawingml/2006/main">
          <a:off x="3276243" y="2635517"/>
          <a:ext cx="642001" cy="2531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 b="1" dirty="0"/>
            <a:t>6,3 km</a:t>
          </a:r>
        </a:p>
      </cdr:txBody>
    </cdr:sp>
  </cdr:relSizeAnchor>
  <cdr:relSizeAnchor xmlns:cdr="http://schemas.openxmlformats.org/drawingml/2006/chartDrawing">
    <cdr:from>
      <cdr:x>0.44886</cdr:x>
      <cdr:y>0.79625</cdr:y>
    </cdr:from>
    <cdr:to>
      <cdr:x>0.51907</cdr:x>
      <cdr:y>0.84621</cdr:y>
    </cdr:to>
    <cdr:sp macro="" textlink="">
      <cdr:nvSpPr>
        <cdr:cNvPr id="9" name="ZoneTexte 1"/>
        <cdr:cNvSpPr txBox="1"/>
      </cdr:nvSpPr>
      <cdr:spPr>
        <a:xfrm xmlns:a="http://schemas.openxmlformats.org/drawingml/2006/main">
          <a:off x="4104335" y="2617514"/>
          <a:ext cx="642000" cy="1642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 b="1" dirty="0"/>
            <a:t>3.8 km</a:t>
          </a:r>
        </a:p>
      </cdr:txBody>
    </cdr:sp>
  </cdr:relSizeAnchor>
  <cdr:relSizeAnchor xmlns:cdr="http://schemas.openxmlformats.org/drawingml/2006/chartDrawing">
    <cdr:from>
      <cdr:x>0.68229</cdr:x>
      <cdr:y>0.79625</cdr:y>
    </cdr:from>
    <cdr:to>
      <cdr:x>0.75251</cdr:x>
      <cdr:y>0.84621</cdr:y>
    </cdr:to>
    <cdr:sp macro="" textlink="">
      <cdr:nvSpPr>
        <cdr:cNvPr id="10" name="ZoneTexte 1"/>
        <cdr:cNvSpPr txBox="1"/>
      </cdr:nvSpPr>
      <cdr:spPr>
        <a:xfrm xmlns:a="http://schemas.openxmlformats.org/drawingml/2006/main">
          <a:off x="6238876" y="2617514"/>
          <a:ext cx="642092" cy="1642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 b="1" dirty="0"/>
            <a:t>27 km</a:t>
          </a:r>
        </a:p>
      </cdr:txBody>
    </cdr:sp>
  </cdr:relSizeAnchor>
  <cdr:relSizeAnchor xmlns:cdr="http://schemas.openxmlformats.org/drawingml/2006/chartDrawing">
    <cdr:from>
      <cdr:x>0.59459</cdr:x>
      <cdr:y>0.79759</cdr:y>
    </cdr:from>
    <cdr:to>
      <cdr:x>0.86094</cdr:x>
      <cdr:y>0.81543</cdr:y>
    </cdr:to>
    <cdr:sp macro="" textlink="">
      <cdr:nvSpPr>
        <cdr:cNvPr id="11" name="Accolade ouvrante 10"/>
        <cdr:cNvSpPr/>
      </cdr:nvSpPr>
      <cdr:spPr>
        <a:xfrm xmlns:a="http://schemas.openxmlformats.org/drawingml/2006/main" rot="16200000">
          <a:off x="6625400" y="1433501"/>
          <a:ext cx="58646" cy="2435504"/>
        </a:xfrm>
        <a:prstGeom xmlns:a="http://schemas.openxmlformats.org/drawingml/2006/main" prst="leftBrace">
          <a:avLst/>
        </a:prstGeom>
        <a:ln xmlns:a="http://schemas.openxmlformats.org/drawingml/2006/main" w="28575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0.17319</cdr:x>
      <cdr:y>0.80172</cdr:y>
    </cdr:from>
    <cdr:to>
      <cdr:x>0.2434</cdr:x>
      <cdr:y>0.87872</cdr:y>
    </cdr:to>
    <cdr:sp macro="" textlink="">
      <cdr:nvSpPr>
        <cdr:cNvPr id="12" name="ZoneTexte 1"/>
        <cdr:cNvSpPr txBox="1"/>
      </cdr:nvSpPr>
      <cdr:spPr>
        <a:xfrm xmlns:a="http://schemas.openxmlformats.org/drawingml/2006/main">
          <a:off x="1583650" y="2635517"/>
          <a:ext cx="642000" cy="2531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 b="1" dirty="0"/>
            <a:t>6,9 km</a:t>
          </a:r>
        </a:p>
      </cdr:txBody>
    </cdr:sp>
  </cdr:relSizeAnchor>
  <cdr:relSizeAnchor xmlns:cdr="http://schemas.openxmlformats.org/drawingml/2006/chartDrawing">
    <cdr:from>
      <cdr:x>0.90384</cdr:x>
      <cdr:y>0.78663</cdr:y>
    </cdr:from>
    <cdr:to>
      <cdr:x>0.97406</cdr:x>
      <cdr:y>0.84678</cdr:y>
    </cdr:to>
    <cdr:sp macro="" textlink="">
      <cdr:nvSpPr>
        <cdr:cNvPr id="13" name="ZoneTexte 1"/>
        <cdr:cNvSpPr txBox="1"/>
      </cdr:nvSpPr>
      <cdr:spPr>
        <a:xfrm xmlns:a="http://schemas.openxmlformats.org/drawingml/2006/main">
          <a:off x="8264758" y="2585914"/>
          <a:ext cx="642092" cy="1977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 b="1" dirty="0"/>
            <a:t>80 km !?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1" tIns="47710" rIns="95421" bIns="47710" numCol="1" anchor="t" anchorCtr="0" compatLnSpc="1">
            <a:prstTxWarp prst="textNoShape">
              <a:avLst/>
            </a:prstTxWarp>
          </a:bodyPr>
          <a:lstStyle>
            <a:lvl1pPr defTabSz="954088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846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1" tIns="47710" rIns="95421" bIns="47710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1813"/>
            <a:ext cx="293846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1" tIns="47710" rIns="95421" bIns="47710" numCol="1" anchor="b" anchorCtr="0" compatLnSpc="1">
            <a:prstTxWarp prst="textNoShape">
              <a:avLst/>
            </a:prstTxWarp>
          </a:bodyPr>
          <a:lstStyle>
            <a:lvl1pPr defTabSz="954088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421813"/>
            <a:ext cx="2938462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1" tIns="47710" rIns="95421" bIns="47710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/>
            </a:lvl1pPr>
          </a:lstStyle>
          <a:p>
            <a:pPr>
              <a:defRPr/>
            </a:pPr>
            <a:fld id="{5399EE35-0A88-4189-A283-2AE97D1E505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371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1700"/>
            <a:ext cx="5426075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02C1F3B-3DA0-4D10-A46E-E540C7294DA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587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CD85608-99AC-4424-8683-FB1FE3601582}" type="slidenum">
              <a:rPr lang="fr-FR" sz="1200" smtClean="0"/>
              <a:pPr eaLnBrk="1" hangingPunct="1"/>
              <a:t>29</a:t>
            </a:fld>
            <a:endParaRPr lang="fr-FR" sz="1200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59350" cy="3719513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11700"/>
            <a:ext cx="5426075" cy="4464050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CD85608-99AC-4424-8683-FB1FE3601582}" type="slidenum">
              <a:rPr lang="fr-FR" sz="1200" smtClean="0"/>
              <a:pPr eaLnBrk="1" hangingPunct="1"/>
              <a:t>30</a:t>
            </a:fld>
            <a:endParaRPr lang="fr-FR" sz="1200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59350" cy="3719513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11700"/>
            <a:ext cx="5426075" cy="4464050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CD85608-99AC-4424-8683-FB1FE3601582}" type="slidenum">
              <a:rPr lang="fr-FR" sz="1200" smtClean="0"/>
              <a:pPr eaLnBrk="1" hangingPunct="1"/>
              <a:t>31</a:t>
            </a:fld>
            <a:endParaRPr lang="fr-FR" sz="1200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59350" cy="3719513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11700"/>
            <a:ext cx="5426075" cy="4464050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07943AF-5323-442F-AF1B-4E93F7DC07E4}" type="slidenum">
              <a:rPr lang="fr-FR" sz="1200" smtClean="0"/>
              <a:pPr eaLnBrk="1" hangingPunct="1"/>
              <a:t>44</a:t>
            </a:fld>
            <a:endParaRPr lang="fr-FR" sz="1200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59350" cy="3719513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11700"/>
            <a:ext cx="5426075" cy="4464050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7D727-FDB8-47E4-A747-8D807FD28CE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702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F836F-95B4-43D0-9B40-B44CE390609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632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414C8-D375-43D4-B49A-E9C687DCB1B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3837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1095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21095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AAD50-25F7-46D2-883C-D5794F6A537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598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BCDB6-D54E-448A-BDD0-B42868A5415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004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57907-3300-4B5D-A8A6-283B1637A6A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966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4CE3F-7597-422D-947E-65726681F0D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424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BF697-43FC-4A5C-AE3E-4B644894D64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041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D99B6-C1A2-449B-9DC1-488B3197D4C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517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64E26-DBF0-467C-9BAD-89AA6069B86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067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48E61-437A-4ADD-A12B-062C7EF261D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37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D4289-0912-45AB-8BDE-233679358BC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21867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DBC94-24B6-482A-8FA7-2A7CD4B8BC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496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2E68A-80F0-4B23-AA14-36D107B9F2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603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10350" y="152400"/>
            <a:ext cx="2076450" cy="597376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076950" cy="597376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25142-1182-49AD-8D14-D59DEE0C2F9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629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653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0F0F9-7E3C-4403-8679-D7E837A9323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87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3AE1D-578C-438C-B400-5184D95F1CF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44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47E4B-4C1B-4419-802F-A5346CF23BE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9255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72821-F159-4EA1-AE22-E6B2768302B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643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00BB-C399-46E4-964A-51FFD046CD4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29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C6386-381C-4585-BB16-0489A7A05F6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180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0A581-63D6-413B-8BCA-AFA3D7EAA21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94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140FA5-7D68-47EE-B6D8-702A15B0B00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8F3A1E6-7B2F-4DA9-9508-B52E558090C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0992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20992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20992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993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  <p:sp>
          <p:nvSpPr>
            <p:cNvPr id="20993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0993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81000" y="152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0993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993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1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9E"/>
            </a:gs>
            <a:gs pos="36000">
              <a:srgbClr val="0A128C"/>
            </a:gs>
            <a:gs pos="99000">
              <a:srgbClr val="0A0C4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687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_Microsoft_Word_97_-_2003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0.png"/><Relationship Id="rId4" Type="http://schemas.openxmlformats.org/officeDocument/2006/relationships/image" Target="../media/image49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30.jpeg"/><Relationship Id="rId7" Type="http://schemas.openxmlformats.org/officeDocument/2006/relationships/image" Target="../media/image54.png"/><Relationship Id="rId12" Type="http://schemas.openxmlformats.org/officeDocument/2006/relationships/image" Target="../media/image57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hyperlink" Target="CameliaDemoHiggs.mpeg" TargetMode="External"/><Relationship Id="rId10" Type="http://schemas.openxmlformats.org/officeDocument/2006/relationships/image" Target="../media/image55.jpeg"/><Relationship Id="rId4" Type="http://schemas.openxmlformats.org/officeDocument/2006/relationships/image" Target="../media/image52.png"/><Relationship Id="rId9" Type="http://schemas.openxmlformats.org/officeDocument/2006/relationships/image" Target="../media/image4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gif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2.jpeg"/><Relationship Id="rId4" Type="http://schemas.openxmlformats.org/officeDocument/2006/relationships/image" Target="../media/image8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9.jpeg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6.png"/><Relationship Id="rId7" Type="http://schemas.openxmlformats.org/officeDocument/2006/relationships/image" Target="../media/image99.jpeg"/><Relationship Id="rId12" Type="http://schemas.openxmlformats.org/officeDocument/2006/relationships/image" Target="../media/image10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png"/><Relationship Id="rId11" Type="http://schemas.openxmlformats.org/officeDocument/2006/relationships/image" Target="../media/image102.jpeg"/><Relationship Id="rId5" Type="http://schemas.openxmlformats.org/officeDocument/2006/relationships/image" Target="../media/image97.png"/><Relationship Id="rId10" Type="http://schemas.openxmlformats.org/officeDocument/2006/relationships/image" Target="../media/image101.jpeg"/><Relationship Id="rId4" Type="http://schemas.openxmlformats.org/officeDocument/2006/relationships/slide" Target="slide31.xml"/><Relationship Id="rId9" Type="http://schemas.openxmlformats.org/officeDocument/2006/relationships/hyperlink" Target="http://www.interactions.org/imagebank/search_detail.php?image_no=CO0045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pn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000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9.png"/><Relationship Id="rId5" Type="http://schemas.openxmlformats.org/officeDocument/2006/relationships/image" Target="../media/image990.png"/><Relationship Id="rId4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2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1.emf"/><Relationship Id="rId4" Type="http://schemas.openxmlformats.org/officeDocument/2006/relationships/image" Target="../media/image14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wmf"/><Relationship Id="rId5" Type="http://schemas.openxmlformats.org/officeDocument/2006/relationships/image" Target="../media/image26.png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Strange%20Case%20ofCosmic%20Rays.mpg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35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slide" Target="slide10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1368969" y="0"/>
            <a:ext cx="5760184" cy="954107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Superconductivity and the quest for the fundamental laws of Universe</a:t>
            </a: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>
            <a:hlinkClick r:id="rId3" action="ppaction://hlinksldjump"/>
          </p:cNvPr>
          <p:cNvSpPr txBox="1"/>
          <p:nvPr/>
        </p:nvSpPr>
        <p:spPr>
          <a:xfrm>
            <a:off x="-15225" y="1217070"/>
            <a:ext cx="5698740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§"/>
              <a:defRPr/>
            </a:pPr>
            <a:r>
              <a:rPr lang="fr-FR" b="1" dirty="0" smtClean="0">
                <a:solidFill>
                  <a:schemeClr val="bg1"/>
                </a:solidFill>
              </a:rPr>
              <a:t>Introduction </a:t>
            </a:r>
            <a:endParaRPr lang="fr-FR" b="1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fr-FR" b="1" dirty="0" smtClean="0">
                <a:solidFill>
                  <a:schemeClr val="bg1"/>
                </a:solidFill>
              </a:rPr>
              <a:t>The world of PP</a:t>
            </a:r>
            <a:endParaRPr lang="fr-FR" b="1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b="1" dirty="0">
                <a:solidFill>
                  <a:schemeClr val="bg1"/>
                </a:solidFill>
              </a:rPr>
              <a:t>PP </a:t>
            </a:r>
            <a:r>
              <a:rPr lang="fr-FR" b="1" dirty="0" smtClean="0">
                <a:solidFill>
                  <a:schemeClr val="bg1"/>
                </a:solidFill>
              </a:rPr>
              <a:t>challenges: A </a:t>
            </a:r>
            <a:r>
              <a:rPr lang="fr-FR" b="1" dirty="0" err="1" smtClean="0">
                <a:solidFill>
                  <a:schemeClr val="bg1"/>
                </a:solidFill>
              </a:rPr>
              <a:t>matter</a:t>
            </a:r>
            <a:r>
              <a:rPr lang="fr-FR" b="1" dirty="0" smtClean="0">
                <a:solidFill>
                  <a:schemeClr val="bg1"/>
                </a:solidFill>
              </a:rPr>
              <a:t> of </a:t>
            </a:r>
            <a:r>
              <a:rPr lang="fr-FR" b="1" dirty="0" err="1" smtClean="0">
                <a:solidFill>
                  <a:schemeClr val="bg1"/>
                </a:solidFill>
              </a:rPr>
              <a:t>broken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symmetries</a:t>
            </a:r>
            <a:endParaRPr lang="fr-FR" b="1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b="1" dirty="0">
                <a:solidFill>
                  <a:schemeClr val="bg1"/>
                </a:solidFill>
              </a:rPr>
              <a:t>The </a:t>
            </a:r>
            <a:r>
              <a:rPr lang="fr-FR" b="1" dirty="0" err="1" smtClean="0">
                <a:solidFill>
                  <a:schemeClr val="bg1"/>
                </a:solidFill>
              </a:rPr>
              <a:t>Frontiers</a:t>
            </a:r>
            <a:r>
              <a:rPr lang="fr-FR" b="1" dirty="0" smtClean="0">
                <a:solidFill>
                  <a:schemeClr val="bg1"/>
                </a:solidFill>
              </a:rPr>
              <a:t> of PP</a:t>
            </a:r>
            <a:endParaRPr lang="fr-FR" b="1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b="1" dirty="0" err="1" smtClean="0">
                <a:solidFill>
                  <a:schemeClr val="bg1"/>
                </a:solidFill>
              </a:rPr>
              <a:t>Next</a:t>
            </a:r>
            <a:r>
              <a:rPr lang="fr-FR" b="1" dirty="0" smtClean="0">
                <a:solidFill>
                  <a:schemeClr val="bg1"/>
                </a:solidFill>
              </a:rPr>
              <a:t> Accelerator </a:t>
            </a:r>
            <a:r>
              <a:rPr lang="fr-FR" b="1" dirty="0" err="1" smtClean="0">
                <a:solidFill>
                  <a:schemeClr val="bg1"/>
                </a:solidFill>
              </a:rPr>
              <a:t>Technology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>
                <a:solidFill>
                  <a:schemeClr val="bg1"/>
                </a:solidFill>
              </a:rPr>
              <a:t>C</a:t>
            </a:r>
            <a:r>
              <a:rPr lang="fr-FR" b="1" dirty="0" smtClean="0">
                <a:solidFill>
                  <a:schemeClr val="bg1"/>
                </a:solidFill>
              </a:rPr>
              <a:t>hallenges </a:t>
            </a:r>
            <a:r>
              <a:rPr lang="fr-FR" b="1" dirty="0">
                <a:solidFill>
                  <a:schemeClr val="bg1"/>
                </a:solidFill>
              </a:rPr>
              <a:t>for </a:t>
            </a:r>
            <a:r>
              <a:rPr lang="fr-FR" b="1" dirty="0" smtClean="0">
                <a:solidFill>
                  <a:schemeClr val="bg1"/>
                </a:solidFill>
              </a:rPr>
              <a:t>PP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b="1" dirty="0" smtClean="0">
                <a:solidFill>
                  <a:schemeClr val="bg1"/>
                </a:solidFill>
              </a:rPr>
              <a:t>Conclusion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D:\TEMP\TIARA\TIARA talks\conference\ASC-2012\photo\header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5180784"/>
            <a:ext cx="6914963" cy="167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19764" y="138499"/>
            <a:ext cx="21242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b="1" dirty="0" smtClean="0">
                <a:solidFill>
                  <a:schemeClr val="bg1"/>
                </a:solidFill>
              </a:rPr>
              <a:t>Roy Aleksan</a:t>
            </a:r>
            <a:endParaRPr lang="fr-CH" b="1" dirty="0">
              <a:solidFill>
                <a:schemeClr val="bg1"/>
              </a:solidFill>
            </a:endParaRPr>
          </a:p>
          <a:p>
            <a:pPr algn="ctr"/>
            <a:r>
              <a:rPr lang="fr-CH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CEA</a:t>
            </a:r>
            <a:endParaRPr lang="fr-CH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5715"/>
            <a:ext cx="94339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</a:rPr>
              <a:t>In past 50 years, &gt;2(3) orders of magnitude in Energy in e(p) colliders </a:t>
            </a:r>
          </a:p>
          <a:p>
            <a:r>
              <a:rPr lang="en-US" sz="2400" b="1" smtClean="0">
                <a:solidFill>
                  <a:schemeClr val="bg1"/>
                </a:solidFill>
              </a:rPr>
              <a:t>and &gt;5 (3) orders of magnitude in Luminosity for e (p) colliders</a:t>
            </a:r>
            <a:endParaRPr lang="en-US" sz="2400" b="1">
              <a:solidFill>
                <a:schemeClr val="bg1"/>
              </a:solidFill>
            </a:endParaRPr>
          </a:p>
        </p:txBody>
      </p:sp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0074520"/>
              </p:ext>
            </p:extLst>
          </p:nvPr>
        </p:nvGraphicFramePr>
        <p:xfrm>
          <a:off x="4603958" y="1133475"/>
          <a:ext cx="4525876" cy="5724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4402964"/>
              </p:ext>
            </p:extLst>
          </p:nvPr>
        </p:nvGraphicFramePr>
        <p:xfrm>
          <a:off x="-145859" y="1124745"/>
          <a:ext cx="4668291" cy="5778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2267744" y="1772816"/>
            <a:ext cx="2196244" cy="2916324"/>
          </a:xfrm>
          <a:prstGeom prst="rect">
            <a:avLst/>
          </a:prstGeom>
          <a:noFill/>
          <a:ln w="38100">
            <a:solidFill>
              <a:srgbClr val="0081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1259632" y="2456892"/>
            <a:ext cx="2880320" cy="180020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1007604" y="4077072"/>
            <a:ext cx="1908212" cy="1980220"/>
          </a:xfrm>
          <a:prstGeom prst="straightConnector1">
            <a:avLst/>
          </a:prstGeom>
          <a:ln w="38100">
            <a:solidFill>
              <a:srgbClr val="CC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5868144" y="2060848"/>
            <a:ext cx="1908212" cy="3564396"/>
          </a:xfrm>
          <a:prstGeom prst="straightConnector1">
            <a:avLst/>
          </a:prstGeom>
          <a:ln w="38100">
            <a:solidFill>
              <a:srgbClr val="CC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942646" y="1772816"/>
            <a:ext cx="833277" cy="400110"/>
            <a:chOff x="512007" y="1736812"/>
            <a:chExt cx="833277" cy="400110"/>
          </a:xfrm>
        </p:grpSpPr>
        <p:sp>
          <p:nvSpPr>
            <p:cNvPr id="2" name="Ellipse 1"/>
            <p:cNvSpPr/>
            <p:nvPr/>
          </p:nvSpPr>
          <p:spPr>
            <a:xfrm>
              <a:off x="512007" y="1900863"/>
              <a:ext cx="127635" cy="123981"/>
            </a:xfrm>
            <a:prstGeom prst="ellipse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639642" y="1736812"/>
              <a:ext cx="7056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e+e- </a:t>
              </a:r>
              <a:endParaRPr lang="en-US" b="1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942646" y="2147529"/>
            <a:ext cx="927567" cy="400110"/>
            <a:chOff x="4049942" y="688630"/>
            <a:chExt cx="927567" cy="400110"/>
          </a:xfrm>
        </p:grpSpPr>
        <p:sp>
          <p:nvSpPr>
            <p:cNvPr id="8" name="ZoneTexte 7"/>
            <p:cNvSpPr txBox="1"/>
            <p:nvPr/>
          </p:nvSpPr>
          <p:spPr>
            <a:xfrm>
              <a:off x="4186908" y="688630"/>
              <a:ext cx="7906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pp,ep</a:t>
              </a:r>
              <a:endParaRPr lang="en-US" b="1"/>
            </a:p>
          </p:txBody>
        </p:sp>
        <p:sp>
          <p:nvSpPr>
            <p:cNvPr id="15" name="Losange 14"/>
            <p:cNvSpPr/>
            <p:nvPr/>
          </p:nvSpPr>
          <p:spPr>
            <a:xfrm>
              <a:off x="4049942" y="836712"/>
              <a:ext cx="180020" cy="180020"/>
            </a:xfrm>
            <a:prstGeom prst="diamond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622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56" y="4386003"/>
            <a:ext cx="1949956" cy="116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1295636" y="66675"/>
            <a:ext cx="7351693" cy="52322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800" b="1" smtClean="0">
                <a:solidFill>
                  <a:schemeClr val="tx2"/>
                </a:solidFill>
              </a:rPr>
              <a:t>Why is SC needed in accelerators &amp; detectors?</a:t>
            </a:r>
            <a:endParaRPr lang="en-US" sz="2800" b="1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ZoneTexte 1"/>
              <p:cNvSpPr txBox="1"/>
              <p:nvPr/>
            </p:nvSpPr>
            <p:spPr>
              <a:xfrm>
                <a:off x="3887924" y="2973265"/>
                <a:ext cx="4899611" cy="1563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i="0" smtClean="0">
                    <a:latin typeface="+mj-lt"/>
                    <a:sym typeface="Symbol"/>
                  </a:rPr>
                  <a:t>(m)</a:t>
                </a:r>
                <a14:m>
                  <m:oMath xmlns:m="http://schemas.openxmlformats.org/officeDocument/2006/math">
                    <m:r>
                      <a:rPr lang="en-US" sz="6000" b="1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6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/>
                          </a:rPr>
                          <m:t>𝑷</m:t>
                        </m:r>
                        <m:r>
                          <a:rPr lang="en-US" sz="6000" b="1" i="1" smtClean="0">
                            <a:latin typeface="Cambria Math"/>
                          </a:rPr>
                          <m:t>(</m:t>
                        </m:r>
                        <m:r>
                          <a:rPr lang="en-US" sz="6000" b="1" i="1" smtClean="0">
                            <a:latin typeface="Cambria Math"/>
                          </a:rPr>
                          <m:t>𝑮𝒆𝑽</m:t>
                        </m:r>
                        <m:r>
                          <a:rPr lang="en-US" sz="6000" b="1" i="1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sz="6000" b="1" i="1" smtClean="0">
                            <a:latin typeface="Cambria Math"/>
                          </a:rPr>
                          <m:t>𝟎</m:t>
                        </m:r>
                        <m:r>
                          <a:rPr lang="en-US" sz="6000" b="1" i="1" smtClean="0">
                            <a:latin typeface="Cambria Math"/>
                          </a:rPr>
                          <m:t>.</m:t>
                        </m:r>
                        <m:r>
                          <a:rPr lang="en-US" sz="6000" b="1" i="1" smtClean="0">
                            <a:latin typeface="Cambria Math"/>
                          </a:rPr>
                          <m:t>𝟑</m:t>
                        </m:r>
                        <m:r>
                          <a:rPr lang="en-US" sz="6000" b="1" i="1" smtClean="0">
                            <a:latin typeface="Cambria Math"/>
                          </a:rPr>
                          <m:t>𝒒𝑩</m:t>
                        </m:r>
                        <m:r>
                          <a:rPr lang="en-US" sz="6000" b="1" i="1" smtClean="0">
                            <a:latin typeface="Cambria Math"/>
                          </a:rPr>
                          <m:t>(</m:t>
                        </m:r>
                        <m:r>
                          <a:rPr lang="en-US" sz="6000" b="1" i="1" smtClean="0">
                            <a:latin typeface="Cambria Math"/>
                          </a:rPr>
                          <m:t>𝑻</m:t>
                        </m:r>
                        <m:r>
                          <a:rPr lang="en-US" sz="6000" b="1" i="1" smtClean="0">
                            <a:latin typeface="Cambria Math"/>
                          </a:rPr>
                          <m:t>)</m:t>
                        </m:r>
                      </m:den>
                    </m:f>
                  </m:oMath>
                </a14:m>
                <a:endParaRPr lang="en-US" sz="6000" b="1"/>
              </a:p>
            </p:txBody>
          </p:sp>
        </mc:Choice>
        <mc:Fallback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924" y="2973265"/>
                <a:ext cx="4899611" cy="1563120"/>
              </a:xfrm>
              <a:prstGeom prst="rect">
                <a:avLst/>
              </a:prstGeom>
              <a:blipFill rotWithShape="1">
                <a:blip r:embed="rId3"/>
                <a:stretch>
                  <a:fillRect l="-7587" b="-468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/>
              <p:cNvSpPr txBox="1"/>
              <p:nvPr/>
            </p:nvSpPr>
            <p:spPr>
              <a:xfrm>
                <a:off x="4391980" y="404664"/>
                <a:ext cx="4860048" cy="1653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1" i="1" smtClean="0">
                              <a:latin typeface="Cambria Math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sz="4800" b="1" i="1" smtClean="0">
                              <a:latin typeface="Cambria Math"/>
                              <a:sym typeface="Symbol"/>
                            </a:rPr>
                            <m:t>𝑷</m:t>
                          </m:r>
                        </m:e>
                        <m:sub>
                          <m:r>
                            <a:rPr lang="en-US" sz="4800" b="1" i="1" smtClean="0">
                              <a:latin typeface="Cambria Math"/>
                              <a:sym typeface="Symbol"/>
                            </a:rPr>
                            <m:t>𝒔𝒓</m:t>
                          </m:r>
                        </m:sub>
                      </m:sSub>
                      <m:r>
                        <a:rPr lang="en-US" sz="4800" b="1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sz="4800" b="1" i="1" smtClean="0">
                          <a:latin typeface="Cambria Math"/>
                          <a:ea typeface="Cambria Math"/>
                        </a:rPr>
                        <m:t>𝑰</m:t>
                      </m:r>
                      <m:sSup>
                        <m:sSupPr>
                          <m:ctrlPr>
                            <a:rPr lang="en-US" sz="4800" b="1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800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800" b="1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4800" b="1" i="1" smtClean="0">
                                      <a:latin typeface="Cambria Math"/>
                                    </a:rPr>
                                    <m:t>𝑬</m:t>
                                  </m:r>
                                </m:num>
                                <m:den>
                                  <m:r>
                                    <a:rPr lang="en-US" sz="4800" b="1" i="1" smtClean="0">
                                      <a:latin typeface="Cambria Math"/>
                                    </a:rPr>
                                    <m:t>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800" b="1" i="1" smtClean="0">
                              <a:latin typeface="Cambria Math"/>
                            </a:rPr>
                            <m:t>𝟒</m:t>
                          </m:r>
                        </m:sup>
                      </m:sSup>
                      <m:sSup>
                        <m:sSupPr>
                          <m:ctrlPr>
                            <a:rPr lang="en-US" sz="4800" b="1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latin typeface="Cambria Math"/>
                            </a:rPr>
                            <m:t>𝑩</m:t>
                          </m:r>
                        </m:e>
                        <m:sup/>
                      </m:sSup>
                    </m:oMath>
                  </m:oMathPara>
                </a14:m>
                <a:endParaRPr lang="en-US" sz="4800" b="1"/>
              </a:p>
            </p:txBody>
          </p:sp>
        </mc:Choice>
        <mc:Fallback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980" y="404664"/>
                <a:ext cx="4860048" cy="165365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e 14"/>
          <p:cNvGrpSpPr/>
          <p:nvPr/>
        </p:nvGrpSpPr>
        <p:grpSpPr>
          <a:xfrm>
            <a:off x="370770" y="589894"/>
            <a:ext cx="1841175" cy="1632464"/>
            <a:chOff x="246762" y="509592"/>
            <a:chExt cx="1965184" cy="171363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71" y="509592"/>
              <a:ext cx="1608941" cy="1623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46762" y="1835532"/>
              <a:ext cx="1965184" cy="387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smtClean="0">
                  <a:solidFill>
                    <a:schemeClr val="bg1"/>
                  </a:solidFill>
                </a:rPr>
                <a:t>PS </a:t>
              </a:r>
              <a:r>
                <a:rPr lang="en-US" sz="1600" b="1" smtClean="0">
                  <a:solidFill>
                    <a:schemeClr val="bg1"/>
                  </a:solidFill>
                </a:rPr>
                <a:t>19MHz</a:t>
              </a:r>
              <a:r>
                <a:rPr lang="en-US" sz="1800" b="1" smtClean="0">
                  <a:solidFill>
                    <a:schemeClr val="bg1"/>
                  </a:solidFill>
                </a:rPr>
                <a:t> cavity</a:t>
              </a:r>
              <a:endParaRPr lang="en-US" sz="1800" b="1">
                <a:solidFill>
                  <a:schemeClr val="bg1"/>
                </a:solidFill>
              </a:endParaRPr>
            </a:p>
          </p:txBody>
        </p:sp>
      </p:grpSp>
      <p:cxnSp>
        <p:nvCxnSpPr>
          <p:cNvPr id="11" name="Connecteur droit 10"/>
          <p:cNvCxnSpPr/>
          <p:nvPr/>
        </p:nvCxnSpPr>
        <p:spPr>
          <a:xfrm>
            <a:off x="2329264" y="2289306"/>
            <a:ext cx="18002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370771" y="2276872"/>
            <a:ext cx="18002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827584" y="2276872"/>
            <a:ext cx="2916324" cy="273630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e 17"/>
          <p:cNvSpPr/>
          <p:nvPr/>
        </p:nvSpPr>
        <p:spPr>
          <a:xfrm>
            <a:off x="1979712" y="2132856"/>
            <a:ext cx="306034" cy="288032"/>
          </a:xfrm>
          <a:prstGeom prst="ellipse">
            <a:avLst/>
          </a:prstGeom>
          <a:solidFill>
            <a:srgbClr val="EE70E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/>
          <p:cNvSpPr/>
          <p:nvPr/>
        </p:nvSpPr>
        <p:spPr>
          <a:xfrm>
            <a:off x="179512" y="2132856"/>
            <a:ext cx="306034" cy="288032"/>
          </a:xfrm>
          <a:prstGeom prst="ellipse">
            <a:avLst/>
          </a:prstGeom>
          <a:solidFill>
            <a:srgbClr val="EE70E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19"/>
          <p:cNvSpPr/>
          <p:nvPr/>
        </p:nvSpPr>
        <p:spPr>
          <a:xfrm>
            <a:off x="4085946" y="2132856"/>
            <a:ext cx="306034" cy="288032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/>
          <p:cNvSpPr/>
          <p:nvPr/>
        </p:nvSpPr>
        <p:spPr>
          <a:xfrm>
            <a:off x="2159732" y="2132856"/>
            <a:ext cx="306034" cy="288032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/>
              <p:cNvSpPr txBox="1"/>
              <p:nvPr/>
            </p:nvSpPr>
            <p:spPr>
              <a:xfrm>
                <a:off x="4388544" y="5163456"/>
                <a:ext cx="2762744" cy="1588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/>
                        </a:rPr>
                        <m:t>𝒔</m:t>
                      </m:r>
                      <m:r>
                        <a:rPr lang="en-US" sz="4800" b="1" i="1" smtClean="0"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en-US" sz="4800" b="1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latin typeface="Cambria Math"/>
                              <a:ea typeface="Cambria Math"/>
                            </a:rPr>
                            <m:t>𝒒</m:t>
                          </m:r>
                          <m:r>
                            <a:rPr lang="en-US" sz="4800" b="1" i="1">
                              <a:latin typeface="Cambria Math"/>
                            </a:rPr>
                            <m:t>𝑩</m:t>
                          </m:r>
                          <m:sSup>
                            <m:sSupPr>
                              <m:ctrlPr>
                                <a:rPr lang="en-US" sz="4800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4800" b="1" i="1">
                                  <a:latin typeface="Cambria Math"/>
                                </a:rPr>
                                <m:t>𝒍</m:t>
                              </m:r>
                            </m:e>
                            <m:sup>
                              <m:r>
                                <a:rPr lang="en-US" sz="48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4800" b="1" i="1" smtClean="0">
                              <a:latin typeface="Cambria Math"/>
                              <a:ea typeface="Cambria Math"/>
                            </a:rPr>
                            <m:t>𝑷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544" y="5163456"/>
                <a:ext cx="2762744" cy="158864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e 22"/>
          <p:cNvGrpSpPr/>
          <p:nvPr/>
        </p:nvGrpSpPr>
        <p:grpSpPr>
          <a:xfrm>
            <a:off x="1402925" y="2860463"/>
            <a:ext cx="1998566" cy="1343517"/>
            <a:chOff x="1469250" y="2973265"/>
            <a:chExt cx="1998566" cy="1343517"/>
          </a:xfrm>
        </p:grpSpPr>
        <p:pic>
          <p:nvPicPr>
            <p:cNvPr id="22" name="Picture 5" descr="\\cern.ch\dfs\Users\m\marquina\My Pictures\1958_p3.g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9250" y="2973265"/>
              <a:ext cx="1993032" cy="1343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1781120" y="3947450"/>
              <a:ext cx="168669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smtClean="0">
                  <a:solidFill>
                    <a:schemeClr val="bg1"/>
                  </a:solidFill>
                </a:rPr>
                <a:t>First PS dipole</a:t>
              </a:r>
              <a:endParaRPr 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1264180" y="5548177"/>
            <a:ext cx="1965184" cy="1346309"/>
            <a:chOff x="1387697" y="5126982"/>
            <a:chExt cx="1965184" cy="134630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7697" y="5126982"/>
              <a:ext cx="1796097" cy="1306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1387697" y="6103959"/>
              <a:ext cx="19651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smtClean="0">
                  <a:solidFill>
                    <a:schemeClr val="bg1"/>
                  </a:solidFill>
                </a:rPr>
                <a:t>CELLO detector</a:t>
              </a:r>
              <a:endParaRPr lang="en-US" sz="1800" b="1">
                <a:solidFill>
                  <a:schemeClr val="bg1"/>
                </a:solidFill>
              </a:endParaRPr>
            </a:p>
          </p:txBody>
        </p:sp>
      </p:grpSp>
      <p:sp>
        <p:nvSpPr>
          <p:cNvPr id="14" name="Triangle isocèle 13"/>
          <p:cNvSpPr/>
          <p:nvPr/>
        </p:nvSpPr>
        <p:spPr>
          <a:xfrm>
            <a:off x="707449" y="3645024"/>
            <a:ext cx="124009" cy="148195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/>
          <p:cNvSpPr/>
          <p:nvPr/>
        </p:nvSpPr>
        <p:spPr>
          <a:xfrm>
            <a:off x="7322025" y="3754825"/>
            <a:ext cx="562343" cy="89831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Ellipse 31"/>
          <p:cNvSpPr/>
          <p:nvPr/>
        </p:nvSpPr>
        <p:spPr>
          <a:xfrm>
            <a:off x="5940152" y="5126982"/>
            <a:ext cx="1211136" cy="89831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Ellipse 32"/>
          <p:cNvSpPr/>
          <p:nvPr/>
        </p:nvSpPr>
        <p:spPr>
          <a:xfrm>
            <a:off x="8058248" y="937221"/>
            <a:ext cx="906240" cy="79959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ZoneTexte 27"/>
          <p:cNvSpPr txBox="1"/>
          <p:nvPr/>
        </p:nvSpPr>
        <p:spPr>
          <a:xfrm>
            <a:off x="3560420" y="4536385"/>
            <a:ext cx="4379725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smtClean="0"/>
              <a:t>Make B as large as possible</a:t>
            </a:r>
            <a:endParaRPr lang="en-US" sz="2800" b="1"/>
          </a:p>
        </p:txBody>
      </p:sp>
      <p:sp>
        <p:nvSpPr>
          <p:cNvPr id="35" name="ZoneTexte 34"/>
          <p:cNvSpPr txBox="1"/>
          <p:nvPr/>
        </p:nvSpPr>
        <p:spPr>
          <a:xfrm>
            <a:off x="5074282" y="2058322"/>
            <a:ext cx="4033476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smtClean="0"/>
              <a:t>Make B small! Possibly 0</a:t>
            </a:r>
          </a:p>
          <a:p>
            <a:r>
              <a:rPr lang="en-US" sz="2800" b="1" smtClean="0"/>
              <a:t>or use large m particles</a:t>
            </a:r>
            <a:endParaRPr lang="en-US" sz="2800" b="1"/>
          </a:p>
        </p:txBody>
      </p:sp>
      <p:grpSp>
        <p:nvGrpSpPr>
          <p:cNvPr id="34" name="Groupe 33"/>
          <p:cNvGrpSpPr/>
          <p:nvPr/>
        </p:nvGrpSpPr>
        <p:grpSpPr>
          <a:xfrm>
            <a:off x="3782444" y="2535375"/>
            <a:ext cx="1401624" cy="1104321"/>
            <a:chOff x="246762" y="509592"/>
            <a:chExt cx="2132194" cy="1769883"/>
          </a:xfrm>
        </p:grpSpPr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71" y="509592"/>
              <a:ext cx="1608941" cy="1623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246762" y="1835532"/>
              <a:ext cx="2132194" cy="44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smtClean="0">
                  <a:solidFill>
                    <a:schemeClr val="bg1"/>
                  </a:solidFill>
                </a:rPr>
                <a:t>PS 19MHz cavity</a:t>
              </a:r>
              <a:endParaRPr lang="en-US" sz="12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70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100000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-1.85185E-6 L 0.19982 0.0002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3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42" presetClass="path" presetSubtype="0" repeatCount="indefinite" accel="10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-1.85185E-6 L -0.21493 -1.85185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7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path" presetSubtype="0" repeatCount="indefinite" accel="11000" decel="89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9 0.00023 C 0.10451 0.00023 0.17622 0.08843 0.17622 0.19722 C 0.17622 0.30579 0.10451 0.39421 0.01649 0.39421 C -0.07135 0.39421 -0.14271 0.30579 -0.14271 0.19722 C -0.14271 0.08843 -0.07135 0.00023 0.01649 0.00023 Z " pathEditMode="relative" rAng="0" ptsTypes="fffff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969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path" presetSubtype="0" repeatCount="indefinite" accel="10000" decel="8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C 0.08802 7.40741E-7 0.15989 0.08889 0.15989 0.19884 C 0.15989 0.30856 0.08802 0.39768 3.61111E-6 0.39768 C -0.0882 0.39768 -0.15955 0.30856 -0.15955 0.19884 C -0.15955 0.08889 -0.0882 7.40741E-7 3.61111E-6 7.40741E-7 Z " pathEditMode="relative" rAng="0" ptsTypes="fffff">
                                      <p:cBhvr>
                                        <p:cTn id="21" dur="20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8" grpId="0" animBg="1"/>
      <p:bldP spid="19" grpId="0" animBg="1"/>
      <p:bldP spid="20" grpId="0" animBg="1"/>
      <p:bldP spid="21" grpId="0" animBg="1"/>
      <p:bldP spid="12" grpId="0"/>
      <p:bldP spid="14" grpId="0" animBg="1"/>
      <p:bldP spid="27" grpId="0" animBg="1"/>
      <p:bldP spid="32" grpId="0" animBg="1"/>
      <p:bldP spid="33" grpId="0" animBg="1"/>
      <p:bldP spid="28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2986" y="0"/>
            <a:ext cx="4903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How is SC used in HEP so far?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79611" y="588005"/>
            <a:ext cx="574413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main areas: Magnets and  RF cavities</a:t>
            </a:r>
            <a:endParaRPr lang="en-US" sz="2400" b="1" i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27684" y="3779325"/>
            <a:ext cx="108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27" name="Picture 3" descr="D:\TEMP\LHC\images\ATL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73" y="3979380"/>
            <a:ext cx="3879071" cy="262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TEMP\TIARA\Communication\TIARA-Partners Image\Photograph\elliptic-spo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4796919"/>
            <a:ext cx="4679950" cy="153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TEMP\TIARA\Communication\TIARA-Partners Image\Photograph\lhc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25400"/>
            <a:ext cx="3888432" cy="260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TEMP\TIARA\Communication\TIARA-Partners Image\Photograph\cavity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966" y="3158285"/>
            <a:ext cx="4720034" cy="142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94464" y="3432007"/>
            <a:ext cx="1473480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 dipole</a:t>
            </a: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258346" y="6187948"/>
            <a:ext cx="1809598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ATLAS Toroid</a:t>
            </a: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492512" y="3167554"/>
            <a:ext cx="1646861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XFEL Cavity</a:t>
            </a: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778957" y="6341258"/>
            <a:ext cx="4089581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 type elliptical &amp; spoke Cavities</a:t>
            </a: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1018260"/>
            <a:ext cx="3469042" cy="21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5970524" y="1018260"/>
            <a:ext cx="2890535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 Cavity cryomodule</a:t>
            </a: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190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67544" y="-7316"/>
            <a:ext cx="7564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Most of the fundamental particles have been discovered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thanks to accelerators   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2471688"/>
              </p:ext>
            </p:extLst>
          </p:nvPr>
        </p:nvGraphicFramePr>
        <p:xfrm>
          <a:off x="0" y="82368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6" name="Groupe 15"/>
          <p:cNvGrpSpPr/>
          <p:nvPr/>
        </p:nvGrpSpPr>
        <p:grpSpPr>
          <a:xfrm>
            <a:off x="1583668" y="823681"/>
            <a:ext cx="3903008" cy="1772743"/>
            <a:chOff x="5212089" y="3804055"/>
            <a:chExt cx="3903008" cy="1772743"/>
          </a:xfrm>
        </p:grpSpPr>
        <p:sp>
          <p:nvSpPr>
            <p:cNvPr id="2" name="ZoneTexte 1"/>
            <p:cNvSpPr txBox="1"/>
            <p:nvPr/>
          </p:nvSpPr>
          <p:spPr>
            <a:xfrm>
              <a:off x="7737604" y="3804055"/>
              <a:ext cx="1377493" cy="707886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</a:rPr>
                <a:t>SC (</a:t>
              </a:r>
              <a:r>
                <a:rPr lang="fr-FR" b="1" dirty="0" err="1" smtClean="0">
                  <a:solidFill>
                    <a:schemeClr val="bg1"/>
                  </a:solidFill>
                </a:rPr>
                <a:t>NbTi</a:t>
              </a:r>
              <a:r>
                <a:rPr lang="fr-FR" b="1" dirty="0" smtClean="0">
                  <a:solidFill>
                    <a:schemeClr val="bg1"/>
                  </a:solidFill>
                </a:rPr>
                <a:t>) </a:t>
              </a:r>
            </a:p>
            <a:p>
              <a:pPr algn="ctr"/>
              <a:r>
                <a:rPr lang="fr-FR" b="1" dirty="0" err="1" smtClean="0">
                  <a:solidFill>
                    <a:schemeClr val="bg1"/>
                  </a:solidFill>
                </a:rPr>
                <a:t>Era</a:t>
              </a:r>
              <a:r>
                <a:rPr lang="fr-FR" b="1" dirty="0" smtClean="0">
                  <a:solidFill>
                    <a:schemeClr val="bg1"/>
                  </a:solidFill>
                </a:rPr>
                <a:t>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cxnSp>
          <p:nvCxnSpPr>
            <p:cNvPr id="5" name="Connecteur droit 4"/>
            <p:cNvCxnSpPr>
              <a:stCxn id="2" idx="2"/>
              <a:endCxn id="12" idx="6"/>
            </p:cNvCxnSpPr>
            <p:nvPr/>
          </p:nvCxnSpPr>
          <p:spPr>
            <a:xfrm flipH="1">
              <a:off x="8094829" y="4511941"/>
              <a:ext cx="331522" cy="366176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Ellipse 11"/>
            <p:cNvSpPr/>
            <p:nvPr/>
          </p:nvSpPr>
          <p:spPr>
            <a:xfrm>
              <a:off x="5212089" y="4179435"/>
              <a:ext cx="2882740" cy="139736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977440" y="1331512"/>
            <a:ext cx="1819729" cy="40011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x2 in ~20 </a:t>
            </a:r>
            <a:r>
              <a:rPr lang="fr-FR" b="1" dirty="0" err="1" smtClean="0"/>
              <a:t>years</a:t>
            </a:r>
            <a:endParaRPr lang="fr-FR" b="1" dirty="0"/>
          </a:p>
        </p:txBody>
      </p:sp>
      <p:graphicFrame>
        <p:nvGraphicFramePr>
          <p:cNvPr id="20" name="Graphique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8900109"/>
              </p:ext>
            </p:extLst>
          </p:nvPr>
        </p:nvGraphicFramePr>
        <p:xfrm>
          <a:off x="4789040" y="1889486"/>
          <a:ext cx="4347546" cy="3255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ZoneTexte 1"/>
          <p:cNvSpPr txBox="1"/>
          <p:nvPr/>
        </p:nvSpPr>
        <p:spPr>
          <a:xfrm>
            <a:off x="755576" y="2683053"/>
            <a:ext cx="659388" cy="26672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1" dirty="0"/>
              <a:t>6,9 km</a:t>
            </a:r>
          </a:p>
        </p:txBody>
      </p:sp>
      <p:sp>
        <p:nvSpPr>
          <p:cNvPr id="18" name="ZoneTexte 1"/>
          <p:cNvSpPr txBox="1"/>
          <p:nvPr/>
        </p:nvSpPr>
        <p:spPr>
          <a:xfrm>
            <a:off x="1536348" y="2683053"/>
            <a:ext cx="659388" cy="26672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1" dirty="0" smtClean="0"/>
              <a:t>6,3 </a:t>
            </a:r>
            <a:r>
              <a:rPr lang="fr-FR" sz="1100" b="1" dirty="0"/>
              <a:t>km</a:t>
            </a:r>
          </a:p>
        </p:txBody>
      </p:sp>
      <p:sp>
        <p:nvSpPr>
          <p:cNvPr id="19" name="ZoneTexte 1"/>
          <p:cNvSpPr txBox="1"/>
          <p:nvPr/>
        </p:nvSpPr>
        <p:spPr>
          <a:xfrm>
            <a:off x="2071536" y="2683053"/>
            <a:ext cx="659388" cy="26672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1" dirty="0" smtClean="0"/>
              <a:t>6,3 </a:t>
            </a:r>
            <a:r>
              <a:rPr lang="fr-FR" sz="1100" b="1" dirty="0"/>
              <a:t>km</a:t>
            </a:r>
          </a:p>
        </p:txBody>
      </p:sp>
      <p:sp>
        <p:nvSpPr>
          <p:cNvPr id="28" name="ZoneTexte 1"/>
          <p:cNvSpPr txBox="1"/>
          <p:nvPr/>
        </p:nvSpPr>
        <p:spPr>
          <a:xfrm>
            <a:off x="2735796" y="2683053"/>
            <a:ext cx="659388" cy="26672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/>
              <a:t>3</a:t>
            </a:r>
            <a:r>
              <a:rPr lang="fr-FR" sz="1100" b="1" dirty="0" smtClean="0"/>
              <a:t>,8 </a:t>
            </a:r>
            <a:r>
              <a:rPr lang="fr-FR" sz="1100" b="1" dirty="0"/>
              <a:t>km</a:t>
            </a:r>
          </a:p>
        </p:txBody>
      </p:sp>
      <p:sp>
        <p:nvSpPr>
          <p:cNvPr id="29" name="ZoneTexte 1"/>
          <p:cNvSpPr txBox="1"/>
          <p:nvPr/>
        </p:nvSpPr>
        <p:spPr>
          <a:xfrm>
            <a:off x="3517106" y="2678770"/>
            <a:ext cx="659388" cy="26672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/>
              <a:t>27</a:t>
            </a:r>
            <a:r>
              <a:rPr lang="fr-FR" sz="1100" b="1" dirty="0" smtClean="0"/>
              <a:t> </a:t>
            </a:r>
            <a:r>
              <a:rPr lang="fr-FR" sz="1100" b="1" dirty="0"/>
              <a:t>km</a:t>
            </a:r>
          </a:p>
        </p:txBody>
      </p:sp>
      <p:graphicFrame>
        <p:nvGraphicFramePr>
          <p:cNvPr id="30" name="Graphique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2446453"/>
              </p:ext>
            </p:extLst>
          </p:nvPr>
        </p:nvGraphicFramePr>
        <p:xfrm>
          <a:off x="0" y="3739956"/>
          <a:ext cx="4797930" cy="3135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Rectangle 30"/>
          <p:cNvSpPr/>
          <p:nvPr/>
        </p:nvSpPr>
        <p:spPr>
          <a:xfrm>
            <a:off x="891379" y="4977172"/>
            <a:ext cx="2744517" cy="1206071"/>
          </a:xfrm>
          <a:prstGeom prst="rect">
            <a:avLst/>
          </a:prstGeom>
          <a:noFill/>
          <a:ln w="38100">
            <a:solidFill>
              <a:srgbClr val="57C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2879505" y="5813911"/>
            <a:ext cx="756391" cy="369332"/>
          </a:xfrm>
          <a:prstGeom prst="rect">
            <a:avLst/>
          </a:prstGeom>
          <a:solidFill>
            <a:srgbClr val="57C7FF"/>
          </a:solidFill>
        </p:spPr>
        <p:txBody>
          <a:bodyPr wrap="square" rtlCol="0">
            <a:spAutoFit/>
          </a:bodyPr>
          <a:lstStyle/>
          <a:p>
            <a:r>
              <a:rPr lang="fr-FR" sz="1800" b="1" dirty="0" smtClean="0"/>
              <a:t>1-2 T</a:t>
            </a:r>
            <a:endParaRPr lang="fr-FR" sz="1800" b="1" dirty="0"/>
          </a:p>
        </p:txBody>
      </p:sp>
      <p:sp>
        <p:nvSpPr>
          <p:cNvPr id="33" name="Rectangle 32"/>
          <p:cNvSpPr/>
          <p:nvPr/>
        </p:nvSpPr>
        <p:spPr>
          <a:xfrm>
            <a:off x="3395184" y="4473116"/>
            <a:ext cx="1045757" cy="50405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4440941" y="4473116"/>
            <a:ext cx="627736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sz="1800" b="1" dirty="0" smtClean="0">
                <a:solidFill>
                  <a:schemeClr val="bg1"/>
                </a:solidFill>
              </a:rPr>
              <a:t>~4 T</a:t>
            </a:r>
            <a:endParaRPr lang="fr-FR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0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5"/>
          <p:cNvSpPr txBox="1">
            <a:spLocks/>
          </p:cNvSpPr>
          <p:nvPr/>
        </p:nvSpPr>
        <p:spPr>
          <a:xfrm>
            <a:off x="143508" y="980729"/>
            <a:ext cx="5724636" cy="3780419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Times New Roman" pitchFamily="18" charset="0"/>
              <a:buChar char="♥"/>
            </a:pPr>
            <a:r>
              <a:rPr lang="en-US" sz="2800" b="1" dirty="0" smtClean="0"/>
              <a:t>SC allows to reach much higher fields essentially with no dissipation</a:t>
            </a:r>
          </a:p>
          <a:p>
            <a:pPr eaLnBrk="1" hangingPunct="1">
              <a:buFont typeface="Times New Roman" pitchFamily="18" charset="0"/>
              <a:buChar char="♥"/>
            </a:pPr>
            <a:r>
              <a:rPr lang="en-US" sz="2800" b="1" dirty="0" smtClean="0"/>
              <a:t>=&gt; Smaller accelerator rings and “low power” consumption</a:t>
            </a:r>
          </a:p>
          <a:p>
            <a:pPr eaLnBrk="1" hangingPunct="1">
              <a:buFont typeface="Times New Roman" pitchFamily="18" charset="0"/>
              <a:buChar char="♥"/>
            </a:pPr>
            <a:r>
              <a:rPr lang="en-US" sz="2800" b="1" dirty="0" smtClean="0"/>
              <a:t>LHC: 40MW for 1200 dipoles</a:t>
            </a:r>
          </a:p>
          <a:p>
            <a:pPr marL="0" indent="0" eaLnBrk="1" hangingPunct="1">
              <a:buNone/>
            </a:pPr>
            <a:r>
              <a:rPr lang="en-US" sz="2800" b="1" dirty="0"/>
              <a:t>  </a:t>
            </a:r>
            <a:r>
              <a:rPr lang="en-US" sz="2800" b="1" dirty="0" smtClean="0"/>
              <a:t>  “conventional LHC”: </a:t>
            </a:r>
            <a:r>
              <a:rPr lang="en-US" sz="2800" b="1" dirty="0" smtClean="0"/>
              <a:t>~4GW </a:t>
            </a:r>
            <a:r>
              <a:rPr lang="en-US" sz="2800" b="1" dirty="0" smtClean="0"/>
              <a:t>and 6000 dipoles (120 km) </a:t>
            </a:r>
          </a:p>
          <a:p>
            <a:pPr eaLnBrk="1" hangingPunct="1"/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142036"/>
            <a:ext cx="8352928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Advantages/Disadvantages of  Superconducting Magnets</a:t>
            </a: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3508" y="5000207"/>
            <a:ext cx="4038285" cy="95410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Times New Roman" pitchFamily="18" charset="0"/>
              <a:buChar char="♠"/>
            </a:pPr>
            <a:r>
              <a:rPr lang="en-US" sz="2800" b="1" smtClean="0"/>
              <a:t>Huge cryogenic system</a:t>
            </a:r>
          </a:p>
          <a:p>
            <a:pPr marL="342900" indent="-342900">
              <a:buFont typeface="Times New Roman" pitchFamily="18" charset="0"/>
              <a:buChar char="♠"/>
            </a:pPr>
            <a:r>
              <a:rPr lang="en-US" sz="2800" b="1" smtClean="0"/>
              <a:t>Cost</a:t>
            </a:r>
            <a:endParaRPr lang="en-US" sz="2800" b="1" smtClean="0"/>
          </a:p>
        </p:txBody>
      </p:sp>
    </p:spTree>
    <p:extLst>
      <p:ext uri="{BB962C8B-B14F-4D97-AF65-F5344CB8AC3E}">
        <p14:creationId xmlns:p14="http://schemas.microsoft.com/office/powerpoint/2010/main" val="162647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873988"/>
              </p:ext>
            </p:extLst>
          </p:nvPr>
        </p:nvGraphicFramePr>
        <p:xfrm>
          <a:off x="6120172" y="764704"/>
          <a:ext cx="2913063" cy="454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" name="Document" r:id="rId3" imgW="2176272" imgH="3395472" progId="Word.Document.8">
                  <p:embed/>
                </p:oleObj>
              </mc:Choice>
              <mc:Fallback>
                <p:oleObj name="Document" r:id="rId3" imgW="2176272" imgH="339547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0172" y="764704"/>
                        <a:ext cx="2913063" cy="454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Content Placeholder 5"/>
          <p:cNvSpPr txBox="1">
            <a:spLocks/>
          </p:cNvSpPr>
          <p:nvPr/>
        </p:nvSpPr>
        <p:spPr>
          <a:xfrm>
            <a:off x="143508" y="980729"/>
            <a:ext cx="5724636" cy="3708411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Times New Roman" pitchFamily="18" charset="0"/>
              <a:buChar char="♥"/>
            </a:pPr>
            <a:r>
              <a:rPr lang="en-US" sz="2800" b="1" smtClean="0"/>
              <a:t>SC cavity reduces the wall dissipation by many orders of magnitude over copper cavity</a:t>
            </a:r>
          </a:p>
          <a:p>
            <a:pPr eaLnBrk="1" hangingPunct="1">
              <a:buFont typeface="Times New Roman" pitchFamily="18" charset="0"/>
              <a:buChar char="♥"/>
            </a:pPr>
            <a:r>
              <a:rPr lang="en-US" sz="2800" b="1" smtClean="0"/>
              <a:t>=&gt; Affordable higher CW/long pulse gradients =&gt; robust operation</a:t>
            </a:r>
          </a:p>
          <a:p>
            <a:pPr eaLnBrk="1" hangingPunct="1">
              <a:buFont typeface="Times New Roman" pitchFamily="18" charset="0"/>
              <a:buChar char="♥"/>
            </a:pPr>
            <a:r>
              <a:rPr lang="en-US" sz="2800" b="1" smtClean="0"/>
              <a:t>Larger aperture cavity geometry for better beam quality</a:t>
            </a:r>
          </a:p>
          <a:p>
            <a:pPr eaLnBrk="1" hangingPunct="1"/>
            <a:endParaRPr lang="en-US" sz="2800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142036"/>
            <a:ext cx="8352928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Advantages/Disadvantages of  Superconducting Cavities</a:t>
            </a: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3508" y="5000207"/>
            <a:ext cx="4304383" cy="95410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Times New Roman" pitchFamily="18" charset="0"/>
              <a:buChar char="♠"/>
            </a:pPr>
            <a:r>
              <a:rPr lang="en-US" sz="2800" b="1" smtClean="0"/>
              <a:t>Gradient limitation (Nb)</a:t>
            </a:r>
          </a:p>
          <a:p>
            <a:pPr marL="342900" indent="-342900">
              <a:buFont typeface="Times New Roman" pitchFamily="18" charset="0"/>
              <a:buChar char="♠"/>
            </a:pPr>
            <a:r>
              <a:rPr lang="en-US" sz="2800" b="1" smtClean="0"/>
              <a:t>Cost</a:t>
            </a:r>
            <a:endParaRPr lang="en-US" sz="2800" b="1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/>
              <p:cNvSpPr txBox="1"/>
              <p:nvPr/>
            </p:nvSpPr>
            <p:spPr>
              <a:xfrm>
                <a:off x="7587888" y="2595643"/>
                <a:ext cx="1088631" cy="6594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/>
                            </a:rPr>
                            <m:t>𝑸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/>
                            </a:rPr>
                            <m:t>𝟎</m:t>
                          </m:r>
                        </m:sub>
                      </m:sSub>
                      <m:r>
                        <a:rPr lang="en-US" sz="18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latin typeface="Cambria Math"/>
                            </a:rPr>
                            <m:t>𝑮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/>
                                </a:rPr>
                                <m:t>𝑺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b="1"/>
              </a:p>
            </p:txBody>
          </p:sp>
        </mc:Choice>
        <mc:Fallback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888" y="2595643"/>
                <a:ext cx="1088631" cy="65941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48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TEMP\TIARA\TIARA talks\conference\ASC-2012\19196668_jpg-r_640_600-b_1_D6D6D6-f_jpg-q_x-20091110_023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6096000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0" y="3609020"/>
            <a:ext cx="6096000" cy="2498207"/>
            <a:chOff x="0" y="3572669"/>
            <a:chExt cx="6096000" cy="2498207"/>
          </a:xfrm>
        </p:grpSpPr>
        <p:pic>
          <p:nvPicPr>
            <p:cNvPr id="12" name="Picture 4" descr="lhc_mountai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72669"/>
              <a:ext cx="6096000" cy="244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" descr="gammagamma_run194108_evt564224000_ispy_3d-annotated-2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935" y="5282290"/>
              <a:ext cx="1134244" cy="78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0" descr="fig_11a.png">
              <a:hlinkClick r:id="rId5" action="ppaction://hlinkfile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350" y="4324355"/>
              <a:ext cx="994606" cy="725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ZoneTexte 9"/>
          <p:cNvSpPr txBox="1"/>
          <p:nvPr/>
        </p:nvSpPr>
        <p:spPr>
          <a:xfrm>
            <a:off x="63477" y="436888"/>
            <a:ext cx="2209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4th: </a:t>
            </a:r>
            <a:endParaRPr lang="en-US" sz="4000" b="1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rapèze 10"/>
          <p:cNvSpPr/>
          <p:nvPr/>
        </p:nvSpPr>
        <p:spPr>
          <a:xfrm>
            <a:off x="3755268" y="2708920"/>
            <a:ext cx="540060" cy="3024336"/>
          </a:xfrm>
          <a:prstGeom prst="trapezoid">
            <a:avLst>
              <a:gd name="adj" fmla="val 43519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glow rad="520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58293" y="1144774"/>
            <a:ext cx="5840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Day H came to Geneva</a:t>
            </a:r>
            <a:endParaRPr lang="en-US" sz="4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63660" y="4977172"/>
            <a:ext cx="7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</a:t>
            </a:r>
            <a:endParaRPr lang="en-US" sz="5400" b="1" cap="none" spc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826440" y="26720"/>
            <a:ext cx="4411785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3200" b="1" i="1" smtClean="0">
                <a:latin typeface="Algerian" pitchFamily="82" charset="0"/>
              </a:rPr>
              <a:t>Back to the Future </a:t>
            </a:r>
            <a:endParaRPr lang="en-US" sz="3200" b="1" i="1">
              <a:latin typeface="Algerian" pitchFamily="8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80433" y="6111821"/>
            <a:ext cx="46297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</a:t>
            </a:r>
            <a:r>
              <a:rPr lang="en-US" sz="4000" b="1" baseline="-2500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</a:t>
            </a:r>
            <a:r>
              <a:rPr lang="en-US" sz="4000" b="1" cap="none" spc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=125.7</a:t>
            </a:r>
            <a:r>
              <a:rPr lang="en-US" sz="4000" b="1" smtClean="0"/>
              <a:t> </a:t>
            </a:r>
            <a:r>
              <a:rPr lang="en-US" sz="40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± 0.5 </a:t>
            </a:r>
            <a:r>
              <a:rPr lang="en-US" sz="4000" b="1" cap="none" spc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GeV</a:t>
            </a:r>
            <a:endParaRPr lang="en-US" sz="4000" b="1" cap="none" spc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6156081" y="1016733"/>
            <a:ext cx="2787219" cy="2595190"/>
            <a:chOff x="6156081" y="1016733"/>
            <a:chExt cx="2787219" cy="2595190"/>
          </a:xfrm>
        </p:grpSpPr>
        <p:grpSp>
          <p:nvGrpSpPr>
            <p:cNvPr id="13" name="Groupe 12"/>
            <p:cNvGrpSpPr/>
            <p:nvPr/>
          </p:nvGrpSpPr>
          <p:grpSpPr>
            <a:xfrm>
              <a:off x="6156081" y="1016733"/>
              <a:ext cx="2787219" cy="2595190"/>
              <a:chOff x="6156081" y="1016733"/>
              <a:chExt cx="2787219" cy="2595190"/>
            </a:xfrm>
          </p:grpSpPr>
          <p:grpSp>
            <p:nvGrpSpPr>
              <p:cNvPr id="26" name="Groupe 25"/>
              <p:cNvGrpSpPr/>
              <p:nvPr/>
            </p:nvGrpSpPr>
            <p:grpSpPr>
              <a:xfrm>
                <a:off x="6156081" y="1016733"/>
                <a:ext cx="2787219" cy="2595190"/>
                <a:chOff x="6156081" y="1016733"/>
                <a:chExt cx="2787219" cy="2595190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6081" y="1016733"/>
                  <a:ext cx="2787219" cy="25951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5" name="Connecteur droit avec flèche 24"/>
                <p:cNvCxnSpPr/>
                <p:nvPr/>
              </p:nvCxnSpPr>
              <p:spPr>
                <a:xfrm flipV="1">
                  <a:off x="7566817" y="3347786"/>
                  <a:ext cx="0" cy="224883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ZoneTexte 6"/>
                  <p:cNvSpPr txBox="1"/>
                  <p:nvPr/>
                </p:nvSpPr>
                <p:spPr>
                  <a:xfrm>
                    <a:off x="7583024" y="1753469"/>
                    <a:ext cx="1200906" cy="369332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8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/>
                                </a:rPr>
                                <m:t>𝑯</m:t>
                              </m:r>
                            </m:sub>
                          </m:sSub>
                          <m:r>
                            <a:rPr lang="en-US" sz="1800" b="1" i="1" smtClean="0"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lang="en-US" sz="1800" b="1" i="1" smtClean="0">
                              <a:latin typeface="Cambria Math"/>
                              <a:ea typeface="Cambria Math"/>
                            </a:rPr>
                            <m:t>𝜸𝜸</m:t>
                          </m:r>
                        </m:oMath>
                      </m:oMathPara>
                    </a14:m>
                    <a:endParaRPr lang="en-US" sz="1800" b="1"/>
                  </a:p>
                </p:txBody>
              </p:sp>
            </mc:Choice>
            <mc:Fallback xmlns="">
              <p:sp>
                <p:nvSpPr>
                  <p:cNvPr id="7" name="ZoneTexte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83024" y="1753469"/>
                    <a:ext cx="1200906" cy="369332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b="-666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ZoneTexte 7"/>
                  <p:cNvSpPr txBox="1"/>
                  <p:nvPr/>
                </p:nvSpPr>
                <p:spPr>
                  <a:xfrm>
                    <a:off x="7766161" y="2097234"/>
                    <a:ext cx="1037463" cy="369332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1" i="1" smtClean="0">
                              <a:latin typeface="Cambria Math"/>
                            </a:rPr>
                            <m:t>𝑺</m:t>
                          </m:r>
                          <m:r>
                            <a:rPr lang="en-US" sz="1800" b="1" i="1" smtClean="0">
                              <a:latin typeface="Cambria Math"/>
                            </a:rPr>
                            <m:t>=</m:t>
                          </m:r>
                          <m:r>
                            <a:rPr lang="en-US" sz="1800" b="1" i="1" smtClean="0">
                              <a:latin typeface="Cambria Math"/>
                            </a:rPr>
                            <m:t>𝟎</m:t>
                          </m:r>
                          <m:r>
                            <a:rPr lang="en-US" sz="1800" b="1" i="1" smtClean="0">
                              <a:latin typeface="Cambria Math"/>
                            </a:rPr>
                            <m:t>, </m:t>
                          </m:r>
                          <m:r>
                            <a:rPr lang="en-US" sz="1800" b="1" i="1" smtClean="0">
                              <a:latin typeface="Cambria Math"/>
                            </a:rPr>
                            <m:t>𝟐</m:t>
                          </m:r>
                        </m:oMath>
                      </m:oMathPara>
                    </a14:m>
                    <a:endParaRPr lang="en-US" sz="1800" b="1"/>
                  </a:p>
                </p:txBody>
              </p:sp>
            </mc:Choice>
            <mc:Fallback xmlns="">
              <p:sp>
                <p:nvSpPr>
                  <p:cNvPr id="8" name="ZoneTexte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66161" y="2097234"/>
                    <a:ext cx="1037463" cy="369332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9" name="Picture 3" descr="12A_0016 as Smart Object-1_red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5" r="7625"/>
            <a:stretch>
              <a:fillRect/>
            </a:stretch>
          </p:blipFill>
          <p:spPr bwMode="auto">
            <a:xfrm>
              <a:off x="6671114" y="2600908"/>
              <a:ext cx="864585" cy="630204"/>
            </a:xfrm>
            <a:prstGeom prst="rect">
              <a:avLst/>
            </a:prstGeom>
            <a:noFill/>
            <a:ln w="38100" cap="sq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e 16"/>
          <p:cNvGrpSpPr/>
          <p:nvPr/>
        </p:nvGrpSpPr>
        <p:grpSpPr>
          <a:xfrm>
            <a:off x="6156081" y="3721446"/>
            <a:ext cx="2853887" cy="2565400"/>
            <a:chOff x="6156081" y="3721446"/>
            <a:chExt cx="2853887" cy="2565400"/>
          </a:xfrm>
        </p:grpSpPr>
        <p:grpSp>
          <p:nvGrpSpPr>
            <p:cNvPr id="23" name="Groupe 22"/>
            <p:cNvGrpSpPr/>
            <p:nvPr/>
          </p:nvGrpSpPr>
          <p:grpSpPr>
            <a:xfrm>
              <a:off x="6156081" y="3721446"/>
              <a:ext cx="2853887" cy="2565400"/>
              <a:chOff x="6156081" y="3721446"/>
              <a:chExt cx="2853887" cy="2565400"/>
            </a:xfrm>
          </p:grpSpPr>
          <p:grpSp>
            <p:nvGrpSpPr>
              <p:cNvPr id="4" name="Groupe 3"/>
              <p:cNvGrpSpPr/>
              <p:nvPr/>
            </p:nvGrpSpPr>
            <p:grpSpPr>
              <a:xfrm>
                <a:off x="6156081" y="3721446"/>
                <a:ext cx="2853887" cy="2565400"/>
                <a:chOff x="6156081" y="3721446"/>
                <a:chExt cx="2853887" cy="2565400"/>
              </a:xfrm>
            </p:grpSpPr>
            <p:pic>
              <p:nvPicPr>
                <p:cNvPr id="19" name="Picture 11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05"/>
                <a:stretch>
                  <a:fillRect/>
                </a:stretch>
              </p:blipFill>
              <p:spPr bwMode="auto">
                <a:xfrm>
                  <a:off x="6156081" y="3721446"/>
                  <a:ext cx="2853887" cy="2565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0" name="Connecteur droit avec flèche 19"/>
                <p:cNvCxnSpPr/>
                <p:nvPr/>
              </p:nvCxnSpPr>
              <p:spPr>
                <a:xfrm flipV="1">
                  <a:off x="7128284" y="5982433"/>
                  <a:ext cx="0" cy="224883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Rectangle 13"/>
              <p:cNvSpPr/>
              <p:nvPr/>
            </p:nvSpPr>
            <p:spPr>
              <a:xfrm>
                <a:off x="7920372" y="4041068"/>
                <a:ext cx="720080" cy="180020"/>
              </a:xfrm>
              <a:prstGeom prst="rect">
                <a:avLst/>
              </a:prstGeom>
              <a:noFill/>
              <a:ln>
                <a:solidFill>
                  <a:srgbClr val="CC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0" name="Picture 2" descr="D:\TEMP\TIARA\TIARA talks\conference\ASC-2012\photo\ATLAS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249" y="4221088"/>
              <a:ext cx="946523" cy="63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7771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8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791580" y="1130286"/>
            <a:ext cx="7858125" cy="1758654"/>
            <a:chOff x="791580" y="1130286"/>
            <a:chExt cx="7858125" cy="175865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580" y="1130286"/>
              <a:ext cx="7858125" cy="1733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2510601" y="2402171"/>
              <a:ext cx="933269" cy="46166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latin typeface="Symbol" pitchFamily="18" charset="2"/>
                </a:rPr>
                <a:t>µ</a:t>
              </a:r>
              <a:r>
                <a:rPr lang="en-US" sz="2400" b="1" smtClean="0"/>
                <a:t> M</a:t>
              </a:r>
              <a:r>
                <a:rPr lang="en-US" sz="2400" b="1" baseline="-25000" smtClean="0"/>
                <a:t>t</a:t>
              </a:r>
              <a:r>
                <a:rPr lang="en-US" sz="2400" b="1" smtClean="0"/>
                <a:t>²</a:t>
              </a:r>
              <a:endParaRPr lang="en-US" sz="2400" b="1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904148" y="2427275"/>
              <a:ext cx="1393330" cy="46166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latin typeface="Symbol" pitchFamily="18" charset="2"/>
                </a:rPr>
                <a:t>µ</a:t>
              </a:r>
              <a:r>
                <a:rPr lang="en-US" sz="2400" b="1" smtClean="0"/>
                <a:t> ln(M</a:t>
              </a:r>
              <a:r>
                <a:rPr lang="en-US" sz="2400" b="1" baseline="-25000" smtClean="0"/>
                <a:t>H</a:t>
              </a:r>
              <a:r>
                <a:rPr lang="en-US" sz="2400" b="1" smtClean="0"/>
                <a:t>)</a:t>
              </a:r>
              <a:endParaRPr lang="en-US" sz="2400" b="1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647564" y="584775"/>
            <a:ext cx="7117461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Verify further the consistency of the Standard Model</a:t>
            </a:r>
            <a:endParaRPr lang="en-US" sz="24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64122" y="5245584"/>
            <a:ext cx="2426498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to improve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400" b="1" baseline="-250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M</a:t>
            </a:r>
            <a:r>
              <a:rPr lang="en-US" sz="2400" b="1" baseline="-250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400" b="1" baseline="-250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en-US" sz="2400" b="1" baseline="-250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699792" y="0"/>
            <a:ext cx="2916324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3200" b="1" i="1" smtClean="0">
                <a:latin typeface="Algerian" pitchFamily="82" charset="0"/>
              </a:rPr>
              <a:t>…What next</a:t>
            </a:r>
            <a:endParaRPr lang="en-US" sz="3200" b="1" i="1">
              <a:latin typeface="Algerian" pitchFamily="82" charset="0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5019371" y="2888940"/>
            <a:ext cx="4058710" cy="3969060"/>
            <a:chOff x="5019371" y="2888940"/>
            <a:chExt cx="4058710" cy="396906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9371" y="2888940"/>
              <a:ext cx="4058710" cy="39690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Ellipse 5"/>
            <p:cNvSpPr/>
            <p:nvPr/>
          </p:nvSpPr>
          <p:spPr>
            <a:xfrm>
              <a:off x="6817594" y="4293096"/>
              <a:ext cx="302824" cy="91911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356920" y="3321960"/>
            <a:ext cx="3467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/>
              <a:t>M</a:t>
            </a:r>
            <a:r>
              <a:rPr lang="en-US" sz="2400" b="1" baseline="-25000" smtClean="0"/>
              <a:t>W</a:t>
            </a:r>
            <a:r>
              <a:rPr lang="en-US" sz="2400" b="1" smtClean="0"/>
              <a:t>= 80.385 </a:t>
            </a:r>
            <a:r>
              <a:rPr lang="en-US" sz="2400" b="1"/>
              <a:t>± </a:t>
            </a:r>
            <a:r>
              <a:rPr lang="en-US" sz="2400" b="1" smtClean="0"/>
              <a:t>0.015 GeV</a:t>
            </a:r>
            <a:endParaRPr lang="en-US" sz="2400" b="1"/>
          </a:p>
        </p:txBody>
      </p:sp>
      <p:sp>
        <p:nvSpPr>
          <p:cNvPr id="7" name="Rectangle 6"/>
          <p:cNvSpPr/>
          <p:nvPr/>
        </p:nvSpPr>
        <p:spPr>
          <a:xfrm>
            <a:off x="395536" y="3936025"/>
            <a:ext cx="2869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/>
              <a:t>M</a:t>
            </a:r>
            <a:r>
              <a:rPr lang="en-US" sz="2400" b="1" baseline="-25000" smtClean="0"/>
              <a:t>t</a:t>
            </a:r>
            <a:r>
              <a:rPr lang="en-US" sz="2400" b="1" smtClean="0"/>
              <a:t>= 173.5 </a:t>
            </a:r>
            <a:r>
              <a:rPr lang="en-US" sz="2400" b="1"/>
              <a:t>± </a:t>
            </a:r>
            <a:r>
              <a:rPr lang="en-US" sz="2400" b="1" smtClean="0"/>
              <a:t>1.0 GeV</a:t>
            </a:r>
            <a:endParaRPr lang="en-US" sz="2400" b="1"/>
          </a:p>
        </p:txBody>
      </p:sp>
      <p:sp>
        <p:nvSpPr>
          <p:cNvPr id="5" name="Flèche vers le bas 4"/>
          <p:cNvSpPr/>
          <p:nvPr/>
        </p:nvSpPr>
        <p:spPr>
          <a:xfrm rot="16200000">
            <a:off x="4346377" y="3636567"/>
            <a:ext cx="389961" cy="68407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colade fermante 9"/>
          <p:cNvSpPr/>
          <p:nvPr/>
        </p:nvSpPr>
        <p:spPr>
          <a:xfrm>
            <a:off x="3743908" y="3321960"/>
            <a:ext cx="324036" cy="1223164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èche gauche 14"/>
          <p:cNvSpPr/>
          <p:nvPr/>
        </p:nvSpPr>
        <p:spPr>
          <a:xfrm>
            <a:off x="3491880" y="5553236"/>
            <a:ext cx="1228762" cy="39604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5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11560" y="31268"/>
            <a:ext cx="8037008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of the Higgs properties, its couplings and the potential</a:t>
            </a:r>
            <a:endParaRPr lang="en-US" sz="24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/>
              <p:cNvSpPr txBox="1"/>
              <p:nvPr/>
            </p:nvSpPr>
            <p:spPr>
              <a:xfrm>
                <a:off x="352707" y="615476"/>
                <a:ext cx="4931991" cy="583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𝑽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𝑯𝒊𝒈𝒈𝒔</m:t>
                        </m:r>
                      </m:sub>
                    </m:sSub>
                    <m:r>
                      <a:rPr lang="en-US" sz="2800" b="1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>
                    <a:solidFill>
                      <a:schemeClr val="bg1"/>
                    </a:solidFill>
                    <a:sym typeface="Symbo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𝝓</m:t>
                        </m:r>
                      </m:e>
                      <m: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†</m:t>
                        </m:r>
                      </m:sup>
                    </m:sSup>
                    <m:r>
                      <a:rPr lang="en-US" sz="2800" b="1" i="1">
                        <a:solidFill>
                          <a:schemeClr val="bg1"/>
                        </a:solidFill>
                        <a:latin typeface="Cambria Math"/>
                        <a:ea typeface="Cambria Math"/>
                        <a:sym typeface="Symbol"/>
                      </a:rPr>
                      <m:t>𝝓</m:t>
                    </m:r>
                    <m:r>
                      <a:rPr lang="en-US" sz="2800" b="1" i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  <a:sym typeface="Symbol"/>
                      </a:rPr>
                      <m:t>+</m:t>
                    </m:r>
                    <m:r>
                      <a:rPr lang="en-US" sz="2800" b="1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  <a:sym typeface="Symbol"/>
                      </a:rPr>
                      <m:t>𝝀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  <m:t></m:t>
                        </m:r>
                        <m:sSup>
                          <m:sSup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sym typeface="Symbol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𝝓</m:t>
                            </m:r>
                          </m:e>
                          <m:sup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†</m:t>
                            </m:r>
                          </m:sup>
                        </m:sSup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𝝓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  <m:t>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707" y="615476"/>
                <a:ext cx="4931991" cy="58368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ccolade ouvrante 4"/>
          <p:cNvSpPr/>
          <p:nvPr/>
        </p:nvSpPr>
        <p:spPr>
          <a:xfrm rot="16200000">
            <a:off x="3362712" y="568386"/>
            <a:ext cx="360040" cy="2440797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2894731" y="1834397"/>
            <a:ext cx="1435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 potential </a:t>
            </a:r>
            <a:endParaRPr lang="en-US" b="1" i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9599"/>
            <a:ext cx="1455806" cy="145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ZoneTexte 25"/>
              <p:cNvSpPr txBox="1"/>
              <p:nvPr/>
            </p:nvSpPr>
            <p:spPr>
              <a:xfrm>
                <a:off x="-2305" y="3372923"/>
                <a:ext cx="2645403" cy="10016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/>
                                  <a:ea typeface="Cambria Math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/>
                                </a:rPr>
                                <m:t>𝒎𝒊𝒏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𝒗</m:t>
                          </m:r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en-US" b="1" i="1" smtClean="0"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b="1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1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smtClean="0">
                                          <a:latin typeface="Cambria Math"/>
                                          <a:ea typeface="Cambria Math"/>
                                        </a:rPr>
                                        <m:t>𝝁</m:t>
                                      </m:r>
                                    </m:e>
                                    <m:sup>
                                      <m:r>
                                        <a:rPr lang="en-US" b="1" i="1" smtClean="0"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1" i="1" smtClean="0"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  <m:r>
                                    <a:rPr lang="en-US" b="1" i="1" smtClean="0">
                                      <a:latin typeface="Cambria Math"/>
                                      <a:ea typeface="Cambria Math"/>
                                    </a:rPr>
                                    <m:t>𝝀</m:t>
                                  </m:r>
                                </m:den>
                              </m:f>
                            </m:e>
                          </m:rad>
                          <m:r>
                            <a:rPr lang="en-US" b="1" i="1" smtClean="0"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b="1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𝒊</m:t>
                          </m:r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𝜹</m:t>
                          </m:r>
                        </m:sup>
                      </m:sSup>
                    </m:oMath>
                  </m:oMathPara>
                </a14:m>
                <a:endParaRPr lang="en-US" b="1" smtClean="0"/>
              </a:p>
            </p:txBody>
          </p:sp>
        </mc:Choice>
        <mc:Fallback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05" y="3372923"/>
                <a:ext cx="2645403" cy="100168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ZoneTexte 38"/>
              <p:cNvSpPr txBox="1"/>
              <p:nvPr/>
            </p:nvSpPr>
            <p:spPr>
              <a:xfrm>
                <a:off x="-15884" y="1429489"/>
                <a:ext cx="179632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𝝓</m:t>
                          </m:r>
                        </m:e>
                        <m:sub>
                          <m:r>
                            <a:rPr lang="en-US" b="1" i="1" smtClean="0">
                              <a:latin typeface="Cambria Math"/>
                            </a:rPr>
                            <m:t>𝒎𝒊𝒏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𝒗</m:t>
                      </m:r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en-US" b="1"/>
              </a:p>
            </p:txBody>
          </p:sp>
        </mc:Choice>
        <mc:Fallback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884" y="1429489"/>
                <a:ext cx="1796326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2171"/>
            <a:ext cx="2224726" cy="151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2" name="Connecteur droit avec flèche 41"/>
          <p:cNvCxnSpPr/>
          <p:nvPr/>
        </p:nvCxnSpPr>
        <p:spPr>
          <a:xfrm>
            <a:off x="863588" y="4194764"/>
            <a:ext cx="720080" cy="104411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ZoneTexte 47"/>
              <p:cNvSpPr txBox="1"/>
              <p:nvPr/>
            </p:nvSpPr>
            <p:spPr>
              <a:xfrm>
                <a:off x="219269" y="6311445"/>
                <a:ext cx="1741181" cy="4801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𝑴</m:t>
                          </m:r>
                        </m:e>
                        <m:sub>
                          <m:r>
                            <a:rPr lang="en-US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𝑯</m:t>
                          </m:r>
                        </m:sub>
                      </m:sSub>
                      <m:r>
                        <a:rPr lang="en-US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1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𝟐</m:t>
                              </m:r>
                              <m:r>
                                <a:rPr lang="en-US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𝝀</m:t>
                              </m:r>
                              <m:r>
                                <a:rPr lang="en-US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𝒗</m:t>
                              </m:r>
                            </m:e>
                            <m:sup>
                              <m:r>
                                <a:rPr lang="en-US" b="1" i="1" smtClean="0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48" name="ZoneTexte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269" y="6311445"/>
                <a:ext cx="1741181" cy="4801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ZoneTexte 54"/>
              <p:cNvSpPr txBox="1"/>
              <p:nvPr/>
            </p:nvSpPr>
            <p:spPr>
              <a:xfrm>
                <a:off x="241772" y="5837280"/>
                <a:ext cx="1726563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𝝊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𝟐𝟒𝟔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𝑮𝒆𝑽</m:t>
                      </m:r>
                    </m:oMath>
                  </m:oMathPara>
                </a14:m>
                <a:endParaRPr lang="en-US" b="1"/>
              </a:p>
            </p:txBody>
          </p:sp>
        </mc:Choice>
        <mc:Fallback>
          <p:sp>
            <p:nvSpPr>
              <p:cNvPr id="55" name="ZoneText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72" y="5837280"/>
                <a:ext cx="1726563" cy="40011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3988860"/>
            <a:ext cx="31623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ZoneTexte 58"/>
          <p:cNvSpPr txBox="1"/>
          <p:nvPr/>
        </p:nvSpPr>
        <p:spPr>
          <a:xfrm>
            <a:off x="5472100" y="498233"/>
            <a:ext cx="356439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 strength varies with energy scale, depends on quantum numbers and particle species</a:t>
            </a:r>
            <a:endParaRPr lang="en-US" b="1" i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0" name="Picture 2" descr="D:\TEMP\TIARA\TIARA talks\conference\ASC-2012\assympt-freedom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929" y="1440790"/>
            <a:ext cx="269557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ZoneTexte 60"/>
          <p:cNvSpPr txBox="1"/>
          <p:nvPr/>
        </p:nvSpPr>
        <p:spPr>
          <a:xfrm>
            <a:off x="6960915" y="1834397"/>
            <a:ext cx="1924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Strong coupling</a:t>
            </a:r>
            <a:endParaRPr lang="en-US" b="1"/>
          </a:p>
        </p:txBody>
      </p:sp>
      <p:grpSp>
        <p:nvGrpSpPr>
          <p:cNvPr id="19" name="Groupe 18"/>
          <p:cNvGrpSpPr/>
          <p:nvPr/>
        </p:nvGrpSpPr>
        <p:grpSpPr>
          <a:xfrm>
            <a:off x="2889993" y="605677"/>
            <a:ext cx="2268881" cy="5953843"/>
            <a:chOff x="2889993" y="605677"/>
            <a:chExt cx="2268881" cy="5953843"/>
          </a:xfrm>
        </p:grpSpPr>
        <p:sp>
          <p:nvSpPr>
            <p:cNvPr id="13" name="Ellipse 12"/>
            <p:cNvSpPr/>
            <p:nvPr/>
          </p:nvSpPr>
          <p:spPr>
            <a:xfrm>
              <a:off x="3743907" y="605677"/>
              <a:ext cx="432049" cy="594843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2889993" y="1254267"/>
              <a:ext cx="2175596" cy="400110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field self coupling</a:t>
              </a:r>
              <a:endParaRPr lang="en-US" b="1"/>
            </a:p>
          </p:txBody>
        </p:sp>
        <p:grpSp>
          <p:nvGrpSpPr>
            <p:cNvPr id="8" name="Groupe 7"/>
            <p:cNvGrpSpPr/>
            <p:nvPr/>
          </p:nvGrpSpPr>
          <p:grpSpPr>
            <a:xfrm>
              <a:off x="3054707" y="2433495"/>
              <a:ext cx="2104167" cy="1475118"/>
              <a:chOff x="2767890" y="2947956"/>
              <a:chExt cx="2104167" cy="1475118"/>
            </a:xfrm>
          </p:grpSpPr>
          <p:grpSp>
            <p:nvGrpSpPr>
              <p:cNvPr id="40" name="Groupe 39"/>
              <p:cNvGrpSpPr/>
              <p:nvPr/>
            </p:nvGrpSpPr>
            <p:grpSpPr>
              <a:xfrm>
                <a:off x="2767890" y="2947956"/>
                <a:ext cx="2104167" cy="1475118"/>
                <a:chOff x="2367697" y="2367254"/>
                <a:chExt cx="2104167" cy="1475118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2367697" y="2367254"/>
                  <a:ext cx="2104167" cy="147511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4" name="Groupe 43"/>
                <p:cNvGrpSpPr/>
                <p:nvPr/>
              </p:nvGrpSpPr>
              <p:grpSpPr>
                <a:xfrm>
                  <a:off x="2940129" y="2379855"/>
                  <a:ext cx="1492116" cy="1446642"/>
                  <a:chOff x="3518170" y="3228563"/>
                  <a:chExt cx="1492116" cy="1446642"/>
                </a:xfrm>
              </p:grpSpPr>
              <p:cxnSp>
                <p:nvCxnSpPr>
                  <p:cNvPr id="46" name="Connecteur droit 45"/>
                  <p:cNvCxnSpPr/>
                  <p:nvPr/>
                </p:nvCxnSpPr>
                <p:spPr>
                  <a:xfrm>
                    <a:off x="3518170" y="3784547"/>
                    <a:ext cx="1310938" cy="25652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Connecteur droit 46"/>
                  <p:cNvCxnSpPr/>
                  <p:nvPr/>
                </p:nvCxnSpPr>
                <p:spPr>
                  <a:xfrm>
                    <a:off x="4150603" y="3384437"/>
                    <a:ext cx="30433" cy="11606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ZoneTexte 48"/>
                  <p:cNvSpPr txBox="1"/>
                  <p:nvPr/>
                </p:nvSpPr>
                <p:spPr>
                  <a:xfrm>
                    <a:off x="3756391" y="3228563"/>
                    <a:ext cx="38343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/>
                      <a:t>H</a:t>
                    </a:r>
                    <a:endParaRPr lang="en-US" b="1"/>
                  </a:p>
                </p:txBody>
              </p:sp>
              <p:sp>
                <p:nvSpPr>
                  <p:cNvPr id="53" name="ZoneTexte 52"/>
                  <p:cNvSpPr txBox="1"/>
                  <p:nvPr/>
                </p:nvSpPr>
                <p:spPr>
                  <a:xfrm>
                    <a:off x="3955703" y="4275095"/>
                    <a:ext cx="38343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/>
                      <a:t>H</a:t>
                    </a:r>
                    <a:endParaRPr lang="en-US" b="1"/>
                  </a:p>
                </p:txBody>
              </p:sp>
              <p:sp>
                <p:nvSpPr>
                  <p:cNvPr id="54" name="ZoneTexte 53"/>
                  <p:cNvSpPr txBox="1"/>
                  <p:nvPr/>
                </p:nvSpPr>
                <p:spPr>
                  <a:xfrm>
                    <a:off x="4626848" y="3784395"/>
                    <a:ext cx="38343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/>
                      <a:t>H</a:t>
                    </a:r>
                    <a:endParaRPr lang="en-US" b="1"/>
                  </a:p>
                </p:txBody>
              </p:sp>
            </p:grpSp>
            <p:sp>
              <p:nvSpPr>
                <p:cNvPr id="45" name="ZoneTexte 44"/>
                <p:cNvSpPr txBox="1"/>
                <p:nvPr/>
              </p:nvSpPr>
              <p:spPr>
                <a:xfrm>
                  <a:off x="2855971" y="3064100"/>
                  <a:ext cx="572593" cy="400110"/>
                </a:xfrm>
                <a:prstGeom prst="rect">
                  <a:avLst/>
                </a:prstGeom>
                <a:solidFill>
                  <a:srgbClr val="FFFFCC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smtClean="0">
                      <a:latin typeface="Symbol" pitchFamily="18" charset="2"/>
                    </a:rPr>
                    <a:t>µ</a:t>
                  </a:r>
                  <a:r>
                    <a:rPr lang="en-US" b="1" smtClean="0"/>
                    <a:t> </a:t>
                  </a:r>
                  <a:r>
                    <a:rPr lang="en-US" b="1" smtClean="0">
                      <a:latin typeface="Symbol" pitchFamily="18" charset="2"/>
                    </a:rPr>
                    <a:t>l</a:t>
                  </a:r>
                  <a:endParaRPr lang="en-US" b="1">
                    <a:latin typeface="+mj-lt"/>
                  </a:endParaRPr>
                </a:p>
              </p:txBody>
            </p:sp>
          </p:grpSp>
          <p:sp>
            <p:nvSpPr>
              <p:cNvPr id="58" name="ZoneTexte 57"/>
              <p:cNvSpPr txBox="1"/>
              <p:nvPr/>
            </p:nvSpPr>
            <p:spPr>
              <a:xfrm>
                <a:off x="3148603" y="3176381"/>
                <a:ext cx="3834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smtClean="0"/>
                  <a:t>H</a:t>
                </a:r>
                <a:endParaRPr lang="en-US" b="1"/>
              </a:p>
            </p:txBody>
          </p:sp>
        </p:grpSp>
        <p:grpSp>
          <p:nvGrpSpPr>
            <p:cNvPr id="11" name="Groupe 10"/>
            <p:cNvGrpSpPr/>
            <p:nvPr/>
          </p:nvGrpSpPr>
          <p:grpSpPr>
            <a:xfrm>
              <a:off x="3054707" y="4057421"/>
              <a:ext cx="2104167" cy="1475118"/>
              <a:chOff x="2767890" y="5252312"/>
              <a:chExt cx="2104167" cy="1475118"/>
            </a:xfrm>
          </p:grpSpPr>
          <p:grpSp>
            <p:nvGrpSpPr>
              <p:cNvPr id="12" name="Groupe 11"/>
              <p:cNvGrpSpPr/>
              <p:nvPr/>
            </p:nvGrpSpPr>
            <p:grpSpPr>
              <a:xfrm>
                <a:off x="2767890" y="5252312"/>
                <a:ext cx="2104167" cy="1475118"/>
                <a:chOff x="2367697" y="2367254"/>
                <a:chExt cx="2104167" cy="1475118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2367697" y="2367254"/>
                  <a:ext cx="2104167" cy="147511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e 29"/>
                <p:cNvGrpSpPr/>
                <p:nvPr/>
              </p:nvGrpSpPr>
              <p:grpSpPr>
                <a:xfrm>
                  <a:off x="3286753" y="2460327"/>
                  <a:ext cx="1145492" cy="1366170"/>
                  <a:chOff x="3864794" y="3309035"/>
                  <a:chExt cx="1145492" cy="1366170"/>
                </a:xfrm>
              </p:grpSpPr>
              <p:cxnSp>
                <p:nvCxnSpPr>
                  <p:cNvPr id="32" name="Connecteur droit 31"/>
                  <p:cNvCxnSpPr/>
                  <p:nvPr/>
                </p:nvCxnSpPr>
                <p:spPr>
                  <a:xfrm>
                    <a:off x="4181036" y="3969061"/>
                    <a:ext cx="648072" cy="7200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onnecteur droit 32"/>
                  <p:cNvCxnSpPr/>
                  <p:nvPr/>
                </p:nvCxnSpPr>
                <p:spPr>
                  <a:xfrm>
                    <a:off x="4181036" y="4005065"/>
                    <a:ext cx="0" cy="54006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ZoneTexte 33"/>
                  <p:cNvSpPr txBox="1"/>
                  <p:nvPr/>
                </p:nvSpPr>
                <p:spPr>
                  <a:xfrm>
                    <a:off x="3864794" y="3309035"/>
                    <a:ext cx="38343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/>
                      <a:t>H</a:t>
                    </a:r>
                    <a:endParaRPr lang="en-US" b="1"/>
                  </a:p>
                </p:txBody>
              </p:sp>
              <p:sp>
                <p:nvSpPr>
                  <p:cNvPr id="35" name="ZoneTexte 34"/>
                  <p:cNvSpPr txBox="1"/>
                  <p:nvPr/>
                </p:nvSpPr>
                <p:spPr>
                  <a:xfrm>
                    <a:off x="3955703" y="4275095"/>
                    <a:ext cx="38343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/>
                      <a:t>H</a:t>
                    </a:r>
                    <a:endParaRPr lang="en-US" b="1"/>
                  </a:p>
                </p:txBody>
              </p:sp>
              <p:sp>
                <p:nvSpPr>
                  <p:cNvPr id="36" name="ZoneTexte 35"/>
                  <p:cNvSpPr txBox="1"/>
                  <p:nvPr/>
                </p:nvSpPr>
                <p:spPr>
                  <a:xfrm>
                    <a:off x="4626848" y="3784395"/>
                    <a:ext cx="38343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/>
                      <a:t>H</a:t>
                    </a:r>
                    <a:endParaRPr lang="en-US" b="1"/>
                  </a:p>
                </p:txBody>
              </p:sp>
            </p:grpSp>
            <p:sp>
              <p:nvSpPr>
                <p:cNvPr id="38" name="ZoneTexte 37"/>
                <p:cNvSpPr txBox="1"/>
                <p:nvPr/>
              </p:nvSpPr>
              <p:spPr>
                <a:xfrm>
                  <a:off x="2367697" y="3060403"/>
                  <a:ext cx="1165704" cy="400110"/>
                </a:xfrm>
                <a:prstGeom prst="rect">
                  <a:avLst/>
                </a:prstGeom>
                <a:solidFill>
                  <a:srgbClr val="FFFFCC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smtClean="0">
                      <a:latin typeface="Symbol" pitchFamily="18" charset="2"/>
                    </a:rPr>
                    <a:t>µ</a:t>
                  </a:r>
                  <a:r>
                    <a:rPr lang="en-US" b="1" smtClean="0"/>
                    <a:t> </a:t>
                  </a:r>
                  <a:r>
                    <a:rPr lang="en-US" b="1" smtClean="0">
                      <a:latin typeface="Symbol" pitchFamily="18" charset="2"/>
                    </a:rPr>
                    <a:t>l</a:t>
                  </a:r>
                  <a:r>
                    <a:rPr lang="en-US" b="1" baseline="30000" smtClean="0">
                      <a:latin typeface="Symbol" pitchFamily="18" charset="2"/>
                    </a:rPr>
                    <a:t>1/2</a:t>
                  </a:r>
                  <a:r>
                    <a:rPr lang="en-US" b="1" smtClean="0">
                      <a:latin typeface="+mj-lt"/>
                    </a:rPr>
                    <a:t>M</a:t>
                  </a:r>
                  <a:r>
                    <a:rPr lang="en-US" b="1" baseline="-25000" smtClean="0">
                      <a:latin typeface="+mj-lt"/>
                    </a:rPr>
                    <a:t>H</a:t>
                  </a:r>
                  <a:endParaRPr lang="en-US" b="1">
                    <a:latin typeface="+mj-lt"/>
                  </a:endParaRPr>
                </a:p>
              </p:txBody>
            </p:sp>
          </p:grpSp>
          <p:cxnSp>
            <p:nvCxnSpPr>
              <p:cNvPr id="50" name="Connecteur droit 49"/>
              <p:cNvCxnSpPr/>
              <p:nvPr/>
            </p:nvCxnSpPr>
            <p:spPr>
              <a:xfrm>
                <a:off x="3612235" y="5518190"/>
                <a:ext cx="390953" cy="52322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ZoneTexte 15"/>
            <p:cNvSpPr txBox="1"/>
            <p:nvPr/>
          </p:nvSpPr>
          <p:spPr>
            <a:xfrm>
              <a:off x="3296548" y="5728523"/>
              <a:ext cx="1758815" cy="83099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Consistency</a:t>
              </a:r>
            </a:p>
            <a:p>
              <a:pPr algn="ctr"/>
              <a:r>
                <a:rPr lang="en-US" sz="24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Check</a:t>
              </a:r>
              <a:endPara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5257654" y="6037335"/>
            <a:ext cx="2358851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Vaccuum instability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354624" y="4950625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</a:t>
            </a:r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runs too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144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1" grpId="0"/>
      <p:bldP spid="21" grpId="0" animBg="1"/>
      <p:bldP spid="21" grpId="1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05224" y="31268"/>
            <a:ext cx="6620787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further the Higgs properties and couplings</a:t>
            </a:r>
            <a:endParaRPr lang="en-US" sz="24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/>
              <p:cNvSpPr txBox="1"/>
              <p:nvPr/>
            </p:nvSpPr>
            <p:spPr>
              <a:xfrm>
                <a:off x="352707" y="615476"/>
                <a:ext cx="4931991" cy="583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𝑽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𝑯𝒊𝒈𝒈𝒔</m:t>
                        </m:r>
                      </m:sub>
                    </m:sSub>
                    <m:r>
                      <a:rPr lang="en-US" sz="2800" b="1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>
                    <a:solidFill>
                      <a:schemeClr val="bg1"/>
                    </a:solidFill>
                    <a:sym typeface="Symbo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𝝓</m:t>
                        </m:r>
                      </m:e>
                      <m:sup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†</m:t>
                        </m:r>
                      </m:sup>
                    </m:sSup>
                    <m:r>
                      <a:rPr lang="en-US" sz="2800" b="1" i="1">
                        <a:solidFill>
                          <a:schemeClr val="bg1"/>
                        </a:solidFill>
                        <a:latin typeface="Cambria Math"/>
                        <a:ea typeface="Cambria Math"/>
                        <a:sym typeface="Symbol"/>
                      </a:rPr>
                      <m:t>𝝓</m:t>
                    </m:r>
                    <m:r>
                      <a:rPr lang="en-US" sz="2800" b="1" i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  <a:sym typeface="Symbol"/>
                      </a:rPr>
                      <m:t>+</m:t>
                    </m:r>
                    <m:r>
                      <a:rPr lang="en-US" sz="2800" b="1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  <a:sym typeface="Symbol"/>
                      </a:rPr>
                      <m:t>𝝀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  <m:t></m:t>
                        </m:r>
                        <m:sSup>
                          <m:sSup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sym typeface="Symbol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𝝓</m:t>
                            </m:r>
                          </m:e>
                          <m:sup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†</m:t>
                            </m:r>
                          </m:sup>
                        </m:sSup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𝝓</m:t>
                        </m:r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  <m:t>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/>
                            <a:sym typeface="Symbol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707" y="615476"/>
                <a:ext cx="4931991" cy="58368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ccolade ouvrante 1"/>
          <p:cNvSpPr/>
          <p:nvPr/>
        </p:nvSpPr>
        <p:spPr>
          <a:xfrm rot="16200000">
            <a:off x="6872860" y="211193"/>
            <a:ext cx="360040" cy="2440797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/>
          <p:cNvSpPr txBox="1"/>
          <p:nvPr/>
        </p:nvSpPr>
        <p:spPr>
          <a:xfrm>
            <a:off x="4570227" y="2453862"/>
            <a:ext cx="4599336" cy="52322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2800" b="1" smtClean="0"/>
              <a:t>H coupling to fermions </a:t>
            </a:r>
            <a:r>
              <a:rPr lang="en-US" sz="2800" b="1" smtClean="0">
                <a:latin typeface="Symbol" pitchFamily="18" charset="2"/>
              </a:rPr>
              <a:t>µ</a:t>
            </a:r>
            <a:r>
              <a:rPr lang="en-US" sz="2800" b="1" smtClean="0"/>
              <a:t> m</a:t>
            </a:r>
            <a:r>
              <a:rPr lang="en-US" sz="2800" b="1" baseline="-25000" smtClean="0"/>
              <a:t>f</a:t>
            </a:r>
            <a:r>
              <a:rPr lang="en-US" sz="2800" b="1" smtClean="0"/>
              <a:t>²</a:t>
            </a:r>
            <a:endParaRPr lang="en-US" sz="2800" b="1" baseline="-250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ZoneTexte 50"/>
              <p:cNvSpPr txBox="1"/>
              <p:nvPr/>
            </p:nvSpPr>
            <p:spPr>
              <a:xfrm>
                <a:off x="5184068" y="615476"/>
                <a:ext cx="3737625" cy="594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/>
                          <a:sym typeface="Symbol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sym typeface="Symbol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sym typeface="Symbol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  <a:sym typeface="Symbol"/>
                                    </a:rPr>
                                    <m:t>𝝍</m:t>
                                  </m:r>
                                </m:e>
                                <m:sub>
                                  <m:r>
                                    <a:rPr lang="en-US" sz="2800" b="1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sym typeface="Symbol"/>
                                    </a:rPr>
                                    <m:t>𝑳𝒊</m:t>
                                  </m:r>
                                </m:sub>
                              </m:sSub>
                            </m:e>
                          </m:acc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sym typeface="Symbol"/>
                                </a:rPr>
                                <m:t>𝒀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sym typeface="Symbol"/>
                                </a:rPr>
                                <m:t>𝒊𝒋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  <a:sym typeface="Symbol"/>
                                </a:rPr>
                                <m:t>𝝍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sym typeface="Symbol"/>
                                </a:rPr>
                                <m:t>𝑹𝒋</m:t>
                              </m:r>
                            </m:sub>
                          </m:sSub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𝝓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+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𝒉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.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𝒄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en-US" sz="2800" b="1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51" name="ZoneTexte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068" y="615476"/>
                <a:ext cx="3737625" cy="59484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Ellipse 51"/>
          <p:cNvSpPr/>
          <p:nvPr/>
        </p:nvSpPr>
        <p:spPr>
          <a:xfrm>
            <a:off x="6228184" y="647756"/>
            <a:ext cx="432049" cy="5948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e 9"/>
          <p:cNvGrpSpPr/>
          <p:nvPr/>
        </p:nvGrpSpPr>
        <p:grpSpPr>
          <a:xfrm>
            <a:off x="356148" y="1632352"/>
            <a:ext cx="4059470" cy="2950980"/>
            <a:chOff x="5063010" y="3898400"/>
            <a:chExt cx="4059470" cy="295098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010" y="3898400"/>
              <a:ext cx="4059470" cy="2950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1" name="Connecteur droit 30"/>
            <p:cNvCxnSpPr/>
            <p:nvPr/>
          </p:nvCxnSpPr>
          <p:spPr>
            <a:xfrm>
              <a:off x="6660233" y="4094753"/>
              <a:ext cx="0" cy="2296755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 flipV="1">
              <a:off x="6660232" y="6425953"/>
              <a:ext cx="0" cy="22488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ZoneTexte 56"/>
          <p:cNvSpPr txBox="1"/>
          <p:nvPr/>
        </p:nvSpPr>
        <p:spPr>
          <a:xfrm>
            <a:off x="1655676" y="5169122"/>
            <a:ext cx="6007607" cy="156966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 LHC luminosity (</a:t>
            </a:r>
            <a:r>
              <a:rPr 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factor ~10</a:t>
            </a:r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 current and focussing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 a dedicated « Higgs factory »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e+e- linear or circular collider</a:t>
            </a: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863588" y="4707457"/>
            <a:ext cx="7104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we have the technology to Study Higgs properties</a:t>
            </a:r>
            <a:endParaRPr lang="en-US" sz="24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ZoneTexte 13"/>
              <p:cNvSpPr txBox="1"/>
              <p:nvPr/>
            </p:nvSpPr>
            <p:spPr>
              <a:xfrm>
                <a:off x="5941069" y="1699855"/>
                <a:ext cx="2026580" cy="57701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  <a:sym typeface="Symbol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Symbol"/>
                                </a:rPr>
                              </m:ctrlPr>
                            </m:sSubSupPr>
                            <m:e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Symbol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sym typeface="Symbol"/>
                                </a:rPr>
                                <m:t>𝒊𝒋</m:t>
                              </m:r>
                            </m:sub>
                            <m:sup/>
                          </m:sSubSup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≡</m:t>
                          </m:r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/>
                              <a:sym typeface="Symbol"/>
                            </a:rPr>
                            <m:t> </m:t>
                          </m:r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/>
                              <a:sym typeface="Symbol"/>
                            </a:rPr>
                            <m:t>𝒀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/>
                              <a:sym typeface="Symbol"/>
                            </a:rPr>
                            <m:t>𝒊𝒋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  <a:sym typeface="Symbol"/>
                        </a:rPr>
                        <m:t>𝒗</m:t>
                      </m:r>
                    </m:oMath>
                  </m:oMathPara>
                </a14:m>
                <a:endParaRPr lang="en-US" sz="2800" b="1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69" y="1699855"/>
                <a:ext cx="2026580" cy="57701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e 19"/>
          <p:cNvGrpSpPr/>
          <p:nvPr/>
        </p:nvGrpSpPr>
        <p:grpSpPr>
          <a:xfrm>
            <a:off x="5902275" y="3150589"/>
            <a:ext cx="2104167" cy="1475118"/>
            <a:chOff x="2767890" y="5252312"/>
            <a:chExt cx="2104167" cy="1475118"/>
          </a:xfrm>
        </p:grpSpPr>
        <p:grpSp>
          <p:nvGrpSpPr>
            <p:cNvPr id="22" name="Groupe 21"/>
            <p:cNvGrpSpPr/>
            <p:nvPr/>
          </p:nvGrpSpPr>
          <p:grpSpPr>
            <a:xfrm>
              <a:off x="2767890" y="5252312"/>
              <a:ext cx="2104167" cy="1475118"/>
              <a:chOff x="2367697" y="2367254"/>
              <a:chExt cx="2104167" cy="1475118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2367697" y="2367254"/>
                <a:ext cx="2104167" cy="147511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e 24"/>
              <p:cNvGrpSpPr/>
              <p:nvPr/>
            </p:nvGrpSpPr>
            <p:grpSpPr>
              <a:xfrm>
                <a:off x="3286753" y="2460327"/>
                <a:ext cx="1111578" cy="1366170"/>
                <a:chOff x="3864794" y="3309035"/>
                <a:chExt cx="1111578" cy="1366170"/>
              </a:xfrm>
            </p:grpSpPr>
            <p:cxnSp>
              <p:nvCxnSpPr>
                <p:cNvPr id="27" name="Connecteur droit 26"/>
                <p:cNvCxnSpPr/>
                <p:nvPr/>
              </p:nvCxnSpPr>
              <p:spPr>
                <a:xfrm>
                  <a:off x="4181036" y="3969061"/>
                  <a:ext cx="648072" cy="7200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27"/>
                <p:cNvCxnSpPr/>
                <p:nvPr/>
              </p:nvCxnSpPr>
              <p:spPr>
                <a:xfrm>
                  <a:off x="4181036" y="4005065"/>
                  <a:ext cx="0" cy="5400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ZoneTexte 28"/>
                <p:cNvSpPr txBox="1"/>
                <p:nvPr/>
              </p:nvSpPr>
              <p:spPr>
                <a:xfrm>
                  <a:off x="3864794" y="3309035"/>
                  <a:ext cx="38343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smtClean="0"/>
                    <a:t>H</a:t>
                  </a:r>
                  <a:endParaRPr lang="en-US" b="1"/>
                </a:p>
              </p:txBody>
            </p:sp>
            <p:sp>
              <p:nvSpPr>
                <p:cNvPr id="30" name="ZoneTexte 29"/>
                <p:cNvSpPr txBox="1"/>
                <p:nvPr/>
              </p:nvSpPr>
              <p:spPr>
                <a:xfrm>
                  <a:off x="3955703" y="4275095"/>
                  <a:ext cx="26962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smtClean="0"/>
                    <a:t>f</a:t>
                  </a:r>
                  <a:endParaRPr lang="en-US" b="1"/>
                </a:p>
              </p:txBody>
            </p:sp>
            <p:sp>
              <p:nvSpPr>
                <p:cNvPr id="32" name="ZoneTexte 31"/>
                <p:cNvSpPr txBox="1"/>
                <p:nvPr/>
              </p:nvSpPr>
              <p:spPr>
                <a:xfrm>
                  <a:off x="4706746" y="3723590"/>
                  <a:ext cx="26962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smtClean="0"/>
                    <a:t>f</a:t>
                  </a:r>
                  <a:endParaRPr lang="en-US" b="1"/>
                </a:p>
              </p:txBody>
            </p:sp>
          </p:grpSp>
          <p:sp>
            <p:nvSpPr>
              <p:cNvPr id="26" name="ZoneTexte 25"/>
              <p:cNvSpPr txBox="1"/>
              <p:nvPr/>
            </p:nvSpPr>
            <p:spPr>
              <a:xfrm>
                <a:off x="2636625" y="2935687"/>
                <a:ext cx="741037" cy="40011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smtClean="0">
                    <a:latin typeface="Symbol" pitchFamily="18" charset="2"/>
                  </a:rPr>
                  <a:t>µ</a:t>
                </a:r>
                <a:r>
                  <a:rPr lang="en-US" b="1" smtClean="0"/>
                  <a:t> </a:t>
                </a:r>
                <a:r>
                  <a:rPr lang="en-US" b="1" smtClean="0">
                    <a:latin typeface="+mn-lt"/>
                  </a:rPr>
                  <a:t>Y</a:t>
                </a:r>
                <a:r>
                  <a:rPr lang="en-US" b="1" smtClean="0">
                    <a:latin typeface="Symbol" pitchFamily="18" charset="2"/>
                  </a:rPr>
                  <a:t>n</a:t>
                </a:r>
                <a:endParaRPr lang="en-US" b="1">
                  <a:latin typeface="+mj-lt"/>
                </a:endParaRPr>
              </a:p>
            </p:txBody>
          </p:sp>
        </p:grpSp>
        <p:cxnSp>
          <p:nvCxnSpPr>
            <p:cNvPr id="23" name="Connecteur droit 22"/>
            <p:cNvCxnSpPr/>
            <p:nvPr/>
          </p:nvCxnSpPr>
          <p:spPr>
            <a:xfrm>
              <a:off x="3612235" y="5518190"/>
              <a:ext cx="390953" cy="52322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855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TEMP\TIARA\TIARA talks\conference\ASC-2012\photo\bardeen_postc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961" y="728700"/>
            <a:ext cx="1224136" cy="173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TEMP\TIARA\TIARA talks\conference\ASC-2012\photo\cooper_postc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036" y="717686"/>
            <a:ext cx="1223787" cy="173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TEMP\TIARA\TIARA talks\conference\ASC-2012\photo\schrieffer_postca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716" y="740108"/>
            <a:ext cx="1223787" cy="173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TEMP\TIARA\TIARA talks\conference\ASC-2012\photo\glashow_postcar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609" y="3358432"/>
            <a:ext cx="885575" cy="125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TEMP\TIARA\TIARA talks\conference\ASC-2012\photo\salam_postcar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389" y="3358433"/>
            <a:ext cx="885576" cy="125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TEMP\TIARA\TIARA talks\conference\ASC-2012\photo\weinberg_postcar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485" y="3361529"/>
            <a:ext cx="883386" cy="124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092686" y="244847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smtClean="0"/>
              <a:t>J. Bardeen</a:t>
            </a:r>
            <a:endParaRPr lang="fr-FR" sz="18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3744352" y="241119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/>
              <a:t>L</a:t>
            </a:r>
            <a:r>
              <a:rPr lang="fr-FR" sz="1800" b="1" dirty="0" smtClean="0"/>
              <a:t>. N. Cooper</a:t>
            </a:r>
            <a:endParaRPr lang="fr-FR" sz="18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473975" y="247089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smtClean="0"/>
              <a:t>J. R. Schrieffer</a:t>
            </a:r>
            <a:endParaRPr lang="fr-FR" sz="18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813544" y="4610890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smtClean="0"/>
              <a:t>S. L. </a:t>
            </a:r>
            <a:r>
              <a:rPr lang="fr-FR" sz="1600" b="1" dirty="0" smtClean="0"/>
              <a:t>Glashow</a:t>
            </a:r>
            <a:endParaRPr lang="fr-FR" sz="16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2409389" y="4633129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smtClean="0"/>
              <a:t>A. </a:t>
            </a:r>
            <a:r>
              <a:rPr lang="fr-FR" sz="1600" b="1" dirty="0" smtClean="0"/>
              <a:t>Salam</a:t>
            </a:r>
            <a:endParaRPr lang="fr-FR" sz="16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3440657" y="4633352"/>
            <a:ext cx="1284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smtClean="0"/>
              <a:t>S</a:t>
            </a:r>
            <a:r>
              <a:rPr lang="fr-FR" sz="1800" b="1" dirty="0"/>
              <a:t>.</a:t>
            </a:r>
            <a:r>
              <a:rPr lang="fr-FR" sz="1800" b="1" dirty="0" smtClean="0"/>
              <a:t> </a:t>
            </a:r>
            <a:r>
              <a:rPr lang="fr-FR" sz="1600" b="1" dirty="0" smtClean="0"/>
              <a:t>Weinberg</a:t>
            </a:r>
            <a:endParaRPr lang="fr-FR" sz="16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3607217" y="2900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 smtClean="0"/>
              <a:t>Nobels</a:t>
            </a:r>
            <a:endParaRPr lang="fr-FR" sz="3200" b="1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3597457" y="2771798"/>
            <a:ext cx="1952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i="1" dirty="0"/>
              <a:t>f</a:t>
            </a:r>
            <a:r>
              <a:rPr lang="fr-FR" sz="3200" b="1" i="1" dirty="0" smtClean="0"/>
              <a:t>or Nobels</a:t>
            </a:r>
            <a:endParaRPr lang="fr-FR" sz="3200" b="1" i="1" dirty="0"/>
          </a:p>
        </p:txBody>
      </p:sp>
      <p:pic>
        <p:nvPicPr>
          <p:cNvPr id="4" name="Picture 2" descr="D:\TEMP\TIARA\TIARA talks\conference\ASC-2012\photo\gros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855" y="3408792"/>
            <a:ext cx="873756" cy="12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4609748" y="4586542"/>
            <a:ext cx="945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D. Gross</a:t>
            </a:r>
            <a:endParaRPr lang="fr-FR" sz="1600" b="1" dirty="0"/>
          </a:p>
        </p:txBody>
      </p:sp>
      <p:pic>
        <p:nvPicPr>
          <p:cNvPr id="5" name="Picture 3" descr="D:\TEMP\TIARA\TIARA talks\conference\ASC-2012\photo\politze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358" y="3408792"/>
            <a:ext cx="893435" cy="12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5585741" y="4650599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smtClean="0"/>
              <a:t>D. Politzer</a:t>
            </a:r>
            <a:endParaRPr lang="fr-FR" sz="1600" b="1" dirty="0"/>
          </a:p>
        </p:txBody>
      </p:sp>
      <p:pic>
        <p:nvPicPr>
          <p:cNvPr id="6" name="Picture 4" descr="D:\TEMP\TIARA\TIARA talks\conference\ASC-2012\photo\wilczek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877" y="3425000"/>
            <a:ext cx="862190" cy="120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6887118" y="4633130"/>
            <a:ext cx="120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 smtClean="0"/>
              <a:t>F. </a:t>
            </a:r>
            <a:r>
              <a:rPr lang="fr-FR" sz="1800" b="1" dirty="0" err="1" smtClean="0"/>
              <a:t>Wilczek</a:t>
            </a:r>
            <a:endParaRPr lang="fr-FR" sz="1800" b="1" dirty="0"/>
          </a:p>
        </p:txBody>
      </p:sp>
      <p:pic>
        <p:nvPicPr>
          <p:cNvPr id="7" name="Picture 5" descr="D:\TEMP\TIARA\TIARA talks\conference\ASC-2012\photo\rubbi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05" y="5077446"/>
            <a:ext cx="878205" cy="123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TEMP\TIARA\TIARA talks\conference\ASC-2012\photo\nambu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97" y="5098404"/>
            <a:ext cx="863249" cy="120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TEMP\TIARA\TIARA talks\conference\ASC-2012\photo\kobayashi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636" y="5103046"/>
            <a:ext cx="902752" cy="126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TEMP\TIARA\TIARA talks\conference\ASC-2012\photo\meer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389" y="5076267"/>
            <a:ext cx="876112" cy="122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TEMP\TIARA\TIARA talks\conference\ASC-2012\photo\maskawa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373" y="5098404"/>
            <a:ext cx="917567" cy="128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1058545" y="6387396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/>
              <a:t>C</a:t>
            </a:r>
            <a:r>
              <a:rPr lang="fr-FR" sz="1800" b="1" dirty="0" smtClean="0"/>
              <a:t>. Rubbia</a:t>
            </a:r>
            <a:endParaRPr lang="fr-FR" sz="1600" b="1" dirty="0"/>
          </a:p>
        </p:txBody>
      </p:sp>
      <p:sp>
        <p:nvSpPr>
          <p:cNvPr id="31" name="ZoneTexte 30"/>
          <p:cNvSpPr txBox="1"/>
          <p:nvPr/>
        </p:nvSpPr>
        <p:spPr>
          <a:xfrm>
            <a:off x="2294948" y="6308018"/>
            <a:ext cx="1145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smtClean="0"/>
              <a:t>S. Van der </a:t>
            </a:r>
            <a:r>
              <a:rPr lang="fr-FR" sz="1800" b="1" dirty="0" err="1" smtClean="0"/>
              <a:t>Meer</a:t>
            </a:r>
            <a:endParaRPr lang="fr-FR" sz="1600" b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3609671" y="6402785"/>
            <a:ext cx="1065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Y. </a:t>
            </a:r>
            <a:r>
              <a:rPr lang="fr-FR" sz="1600" b="1" dirty="0" err="1" smtClean="0"/>
              <a:t>Nambu</a:t>
            </a:r>
            <a:endParaRPr lang="fr-FR" sz="1600" b="1" dirty="0"/>
          </a:p>
        </p:txBody>
      </p:sp>
      <p:sp>
        <p:nvSpPr>
          <p:cNvPr id="33" name="ZoneTexte 32"/>
          <p:cNvSpPr txBox="1"/>
          <p:nvPr/>
        </p:nvSpPr>
        <p:spPr>
          <a:xfrm>
            <a:off x="4775403" y="6440153"/>
            <a:ext cx="1428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M</a:t>
            </a:r>
            <a:r>
              <a:rPr lang="fr-FR" sz="1600" b="1" dirty="0" smtClean="0"/>
              <a:t>. </a:t>
            </a:r>
            <a:r>
              <a:rPr lang="fr-FR" sz="1600" b="1" dirty="0" err="1" smtClean="0"/>
              <a:t>Kobayashi</a:t>
            </a:r>
            <a:endParaRPr lang="fr-FR" sz="1600" b="1" dirty="0"/>
          </a:p>
        </p:txBody>
      </p:sp>
      <p:sp>
        <p:nvSpPr>
          <p:cNvPr id="34" name="ZoneTexte 33"/>
          <p:cNvSpPr txBox="1"/>
          <p:nvPr/>
        </p:nvSpPr>
        <p:spPr>
          <a:xfrm>
            <a:off x="6316513" y="6439030"/>
            <a:ext cx="1251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T</a:t>
            </a:r>
            <a:r>
              <a:rPr lang="fr-FR" sz="1600" b="1" dirty="0" smtClean="0"/>
              <a:t>. </a:t>
            </a:r>
            <a:r>
              <a:rPr lang="fr-FR" sz="1600" b="1" dirty="0" err="1" smtClean="0"/>
              <a:t>Maskawa</a:t>
            </a:r>
            <a:endParaRPr lang="fr-FR" sz="16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7704349" y="5219211"/>
            <a:ext cx="1439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And </a:t>
            </a:r>
            <a:r>
              <a:rPr lang="fr-FR" sz="2400" b="1" dirty="0" err="1" smtClean="0"/>
              <a:t>many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others</a:t>
            </a:r>
            <a:r>
              <a:rPr lang="fr-FR" sz="2400" b="1" dirty="0" smtClean="0"/>
              <a:t> …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70619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"/>
          <p:cNvPicPr>
            <a:picLocks noChangeAspect="1" noChangeArrowheads="1"/>
          </p:cNvPicPr>
          <p:nvPr/>
        </p:nvPicPr>
        <p:blipFill>
          <a:blip r:embed="rId2" cstate="print"/>
          <a:srcRect b="180"/>
          <a:stretch>
            <a:fillRect/>
          </a:stretch>
        </p:blipFill>
        <p:spPr bwMode="auto">
          <a:xfrm>
            <a:off x="113078" y="1725347"/>
            <a:ext cx="4896544" cy="508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9"/>
          <p:cNvSpPr/>
          <p:nvPr/>
        </p:nvSpPr>
        <p:spPr>
          <a:xfrm>
            <a:off x="2201310" y="5613779"/>
            <a:ext cx="720080" cy="360040"/>
          </a:xfrm>
          <a:prstGeom prst="ellipse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0"/>
          <p:cNvSpPr/>
          <p:nvPr/>
        </p:nvSpPr>
        <p:spPr>
          <a:xfrm>
            <a:off x="2178660" y="2517435"/>
            <a:ext cx="720080" cy="360040"/>
          </a:xfrm>
          <a:prstGeom prst="ellipse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1"/>
          <p:cNvSpPr/>
          <p:nvPr/>
        </p:nvSpPr>
        <p:spPr>
          <a:xfrm rot="20491458">
            <a:off x="2946090" y="5612100"/>
            <a:ext cx="357065" cy="286826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2"/>
          <p:cNvSpPr/>
          <p:nvPr/>
        </p:nvSpPr>
        <p:spPr>
          <a:xfrm rot="2219363">
            <a:off x="1458686" y="5393898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13"/>
          <p:cNvSpPr/>
          <p:nvPr/>
        </p:nvSpPr>
        <p:spPr>
          <a:xfrm rot="3019893">
            <a:off x="1083881" y="5026051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14"/>
          <p:cNvSpPr/>
          <p:nvPr/>
        </p:nvSpPr>
        <p:spPr>
          <a:xfrm rot="1567102">
            <a:off x="1870463" y="5618340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5"/>
          <p:cNvSpPr/>
          <p:nvPr/>
        </p:nvSpPr>
        <p:spPr>
          <a:xfrm rot="16855689">
            <a:off x="3918967" y="4427891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16"/>
          <p:cNvSpPr/>
          <p:nvPr/>
        </p:nvSpPr>
        <p:spPr>
          <a:xfrm rot="4617877">
            <a:off x="3938897" y="3849248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17"/>
          <p:cNvSpPr/>
          <p:nvPr/>
        </p:nvSpPr>
        <p:spPr>
          <a:xfrm rot="16875212">
            <a:off x="845626" y="3814196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18"/>
          <p:cNvSpPr/>
          <p:nvPr/>
        </p:nvSpPr>
        <p:spPr>
          <a:xfrm rot="4722320">
            <a:off x="880214" y="4451381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19"/>
          <p:cNvSpPr/>
          <p:nvPr/>
        </p:nvSpPr>
        <p:spPr>
          <a:xfrm rot="1449380">
            <a:off x="2944111" y="2677145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0"/>
          <p:cNvSpPr/>
          <p:nvPr/>
        </p:nvSpPr>
        <p:spPr>
          <a:xfrm rot="20491458">
            <a:off x="1798344" y="2677146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4"/>
          <p:cNvCxnSpPr/>
          <p:nvPr/>
        </p:nvCxnSpPr>
        <p:spPr>
          <a:xfrm>
            <a:off x="168922" y="2929921"/>
            <a:ext cx="1017947" cy="23558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117430" y="2302160"/>
            <a:ext cx="1534690" cy="1608937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/>
          <p:cNvGrpSpPr/>
          <p:nvPr/>
        </p:nvGrpSpPr>
        <p:grpSpPr>
          <a:xfrm>
            <a:off x="5187777" y="1410329"/>
            <a:ext cx="4011890" cy="3926883"/>
            <a:chOff x="5187777" y="1071779"/>
            <a:chExt cx="4011890" cy="3926883"/>
          </a:xfrm>
        </p:grpSpPr>
        <p:grpSp>
          <p:nvGrpSpPr>
            <p:cNvPr id="15" name="Groupe 14"/>
            <p:cNvGrpSpPr/>
            <p:nvPr/>
          </p:nvGrpSpPr>
          <p:grpSpPr>
            <a:xfrm>
              <a:off x="5187778" y="1533444"/>
              <a:ext cx="3470304" cy="601033"/>
              <a:chOff x="5252407" y="2215014"/>
              <a:chExt cx="3221985" cy="601033"/>
            </a:xfrm>
          </p:grpSpPr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5252407" y="2215014"/>
                <a:ext cx="3221985" cy="601033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  <a:extLst/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5316490" y="2340721"/>
                <a:ext cx="1117767" cy="331288"/>
              </a:xfrm>
              <a:prstGeom prst="rect">
                <a:avLst/>
              </a:prstGeom>
              <a:solidFill>
                <a:srgbClr val="3333CC"/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b="1">
                    <a:solidFill>
                      <a:schemeClr val="lt1"/>
                    </a:solidFill>
                    <a:latin typeface="+mn-lt"/>
                    <a:ea typeface="+mn-ea"/>
                  </a:rPr>
                  <a:t>5.5 m Nb</a:t>
                </a:r>
                <a:r>
                  <a:rPr lang="en-US" b="1" baseline="-25000">
                    <a:solidFill>
                      <a:schemeClr val="lt1"/>
                    </a:solidFill>
                    <a:latin typeface="+mn-lt"/>
                    <a:ea typeface="+mn-ea"/>
                  </a:rPr>
                  <a:t>3</a:t>
                </a:r>
                <a:r>
                  <a:rPr lang="en-US" b="1">
                    <a:solidFill>
                      <a:schemeClr val="lt1"/>
                    </a:solidFill>
                    <a:latin typeface="+mn-lt"/>
                    <a:ea typeface="+mn-ea"/>
                  </a:rPr>
                  <a:t>Sn</a:t>
                </a:r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6526703" y="2336792"/>
                <a:ext cx="683897" cy="297243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sz="1200" b="1">
                    <a:solidFill>
                      <a:schemeClr val="lt1"/>
                    </a:solidFill>
                    <a:latin typeface="+mn-lt"/>
                    <a:ea typeface="+mn-ea"/>
                  </a:rPr>
                  <a:t>3.5 m Collim</a:t>
                </a:r>
              </a:p>
            </p:txBody>
          </p:sp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7279936" y="2340716"/>
                <a:ext cx="1117767" cy="331288"/>
              </a:xfrm>
              <a:prstGeom prst="rect">
                <a:avLst/>
              </a:prstGeom>
              <a:solidFill>
                <a:srgbClr val="3333CC"/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b="1">
                    <a:solidFill>
                      <a:schemeClr val="lt1"/>
                    </a:solidFill>
                    <a:latin typeface="+mn-lt"/>
                    <a:ea typeface="+mn-ea"/>
                  </a:rPr>
                  <a:t>5.5 </a:t>
                </a:r>
                <a:r>
                  <a:rPr lang="en-US" b="1" smtClean="0">
                    <a:solidFill>
                      <a:schemeClr val="lt1"/>
                    </a:solidFill>
                    <a:latin typeface="+mn-lt"/>
                    <a:ea typeface="+mn-ea"/>
                  </a:rPr>
                  <a:t>m </a:t>
                </a:r>
                <a:r>
                  <a:rPr lang="en-US" b="1">
                    <a:solidFill>
                      <a:schemeClr val="lt1"/>
                    </a:solidFill>
                    <a:latin typeface="+mn-lt"/>
                    <a:ea typeface="+mn-ea"/>
                  </a:rPr>
                  <a:t>Nb</a:t>
                </a:r>
                <a:r>
                  <a:rPr lang="en-US" b="1" baseline="-25000">
                    <a:solidFill>
                      <a:schemeClr val="lt1"/>
                    </a:solidFill>
                    <a:latin typeface="+mn-lt"/>
                    <a:ea typeface="+mn-ea"/>
                  </a:rPr>
                  <a:t>3</a:t>
                </a:r>
                <a:r>
                  <a:rPr lang="en-US" b="1">
                    <a:solidFill>
                      <a:schemeClr val="lt1"/>
                    </a:solidFill>
                    <a:latin typeface="+mn-lt"/>
                    <a:ea typeface="+mn-ea"/>
                  </a:rPr>
                  <a:t>Sn</a:t>
                </a:r>
              </a:p>
            </p:txBody>
          </p:sp>
        </p:grp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0116" y="3204693"/>
              <a:ext cx="3132348" cy="17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8"/>
            <p:cNvSpPr txBox="1"/>
            <p:nvPr/>
          </p:nvSpPr>
          <p:spPr>
            <a:xfrm>
              <a:off x="5187777" y="2132005"/>
              <a:ext cx="3808928" cy="132343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b="1" smtClean="0"/>
                <a:t>Fermilab/CERN Collaboration</a:t>
              </a:r>
            </a:p>
            <a:p>
              <a:r>
                <a:rPr lang="en-US" b="1" smtClean="0"/>
                <a:t>Demo single bore 11T , 2m</a:t>
              </a:r>
            </a:p>
            <a:p>
              <a:r>
                <a:rPr lang="en-US" b="1" smtClean="0"/>
                <a:t>Test: very good to 10.4 T</a:t>
              </a:r>
            </a:p>
            <a:p>
              <a:r>
                <a:rPr lang="en-US" b="1" smtClean="0"/>
                <a:t>Next model by beginning of 2013</a:t>
              </a:r>
              <a:endParaRPr lang="en-US" b="1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303216" y="1071779"/>
              <a:ext cx="38964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smtClean="0"/>
                <a:t>8T-15m </a:t>
              </a:r>
              <a:r>
                <a:rPr lang="en-US" sz="2400" b="1" smtClean="0">
                  <a:latin typeface="Wingdings 3" pitchFamily="18" charset="2"/>
                </a:rPr>
                <a:t>a</a:t>
              </a:r>
              <a:r>
                <a:rPr lang="en-US" sz="2400" b="1" smtClean="0"/>
                <a:t> </a:t>
              </a:r>
              <a:r>
                <a:rPr lang="en-US" sz="24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11T-11m dipoles </a:t>
              </a:r>
              <a:endPara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1476736" y="0"/>
            <a:ext cx="6336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Upgrading LHC luminosity early 2020’s</a:t>
            </a:r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3504" y="548680"/>
            <a:ext cx="8882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smtClean="0"/>
              <a:t>Increase beam current </a:t>
            </a:r>
            <a:r>
              <a:rPr lang="en-US" sz="2400" b="1" smtClean="0">
                <a:latin typeface="Wingdings 3" pitchFamily="18" charset="2"/>
              </a:rPr>
              <a:t>a</a:t>
            </a:r>
            <a:r>
              <a:rPr lang="en-US" sz="2400" b="1" smtClean="0">
                <a:cs typeface="Times New Roman" pitchFamily="18" charset="0"/>
              </a:rPr>
              <a:t> protect SC dipole (diffracted protons)</a:t>
            </a:r>
            <a:endParaRPr lang="en-US" sz="2400" b="1"/>
          </a:p>
        </p:txBody>
      </p:sp>
      <p:sp>
        <p:nvSpPr>
          <p:cNvPr id="31" name="ZoneTexte 30"/>
          <p:cNvSpPr txBox="1"/>
          <p:nvPr/>
        </p:nvSpPr>
        <p:spPr>
          <a:xfrm>
            <a:off x="268120" y="943692"/>
            <a:ext cx="8421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smtClean="0"/>
              <a:t>Reduce beam size at IP </a:t>
            </a:r>
            <a:r>
              <a:rPr lang="en-US" sz="2400" b="1" smtClean="0">
                <a:latin typeface="Wingdings 3" pitchFamily="18" charset="2"/>
              </a:rPr>
              <a:t>a</a:t>
            </a:r>
            <a:r>
              <a:rPr lang="en-US" sz="2400" b="1" smtClean="0">
                <a:cs typeface="Times New Roman" pitchFamily="18" charset="0"/>
              </a:rPr>
              <a:t> Stronger focussing quads near IP </a:t>
            </a:r>
            <a:endParaRPr lang="en-US" sz="2400" b="1"/>
          </a:p>
        </p:txBody>
      </p:sp>
      <p:sp>
        <p:nvSpPr>
          <p:cNvPr id="35" name="Rectangle 34"/>
          <p:cNvSpPr/>
          <p:nvPr/>
        </p:nvSpPr>
        <p:spPr>
          <a:xfrm>
            <a:off x="5011866" y="5657671"/>
            <a:ext cx="41004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/>
              <a:t>Change Quadrupole Triplets</a:t>
            </a:r>
          </a:p>
          <a:p>
            <a:r>
              <a:rPr lang="en-US" sz="2400" b="1" smtClean="0"/>
              <a:t>200T/m, 70mm (~8T, &lt;6m&gt;)</a:t>
            </a:r>
          </a:p>
          <a:p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 3" pitchFamily="18" charset="2"/>
              </a:rPr>
              <a:t>a</a:t>
            </a:r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140T/m, 150mm (13T, 8m)</a:t>
            </a:r>
            <a:r>
              <a:rPr lang="en-US" sz="2400" b="1" smtClean="0"/>
              <a:t> </a:t>
            </a:r>
            <a:endParaRPr lang="en-US" sz="2400" b="1"/>
          </a:p>
        </p:txBody>
      </p:sp>
      <p:cxnSp>
        <p:nvCxnSpPr>
          <p:cNvPr id="11" name="Connecteur droit avec flèche 10"/>
          <p:cNvCxnSpPr>
            <a:stCxn id="35" idx="1"/>
          </p:cNvCxnSpPr>
          <p:nvPr/>
        </p:nvCxnSpPr>
        <p:spPr>
          <a:xfrm flipH="1" flipV="1">
            <a:off x="2898741" y="5944373"/>
            <a:ext cx="2113125" cy="313463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8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" grpId="0"/>
      <p:bldP spid="31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92696"/>
            <a:ext cx="6676419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Target parameters for </a:t>
            </a:r>
            <a:br>
              <a:rPr lang="en-US" smtClean="0"/>
            </a:br>
            <a:r>
              <a:rPr lang="en-US" smtClean="0"/>
              <a:t>HL-LHC run</a:t>
            </a:r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88416"/>
            <a:ext cx="6285811" cy="492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58" y="1792897"/>
            <a:ext cx="2703242" cy="4708981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Efficiency is defined as the ratio between the annual luminosity target of 250 fb</a:t>
            </a:r>
            <a:r>
              <a:rPr kumimoji="0" lang="en-US" b="1" i="0" u="none" strike="noStrike" kern="0" cap="none" spc="0" normalizeH="0" baseline="30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over the potential luminosity that can be reached with an ideal cycle run time with no stop for 150 days: t</a:t>
            </a:r>
            <a:r>
              <a:rPr kumimoji="0" lang="en-US" b="1" i="0" u="none" strike="noStrike" kern="0" cap="none" spc="0" normalizeH="0" baseline="-25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t</a:t>
            </a:r>
            <a:r>
              <a:rPr kumimoji="0" lang="en-US" b="1" i="0" u="none" strike="noStrike" kern="0" cap="none" spc="0" normalizeH="0" baseline="-25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+t</a:t>
            </a:r>
            <a:r>
              <a:rPr kumimoji="0" lang="en-US" b="1" i="0" u="none" strike="noStrike" kern="0" cap="none" spc="0" normalizeH="0" baseline="-25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+t</a:t>
            </a:r>
            <a:r>
              <a:rPr kumimoji="0" lang="en-US" b="1" i="0" u="none" strike="noStrike" kern="0" cap="none" spc="0" normalizeH="0" baseline="-25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The turnaround time after a beam dump is taken as 5 hours, t</a:t>
            </a:r>
            <a:r>
              <a:rPr kumimoji="0" lang="en-US" b="1" i="0" u="none" strike="noStrike" kern="0" cap="none" spc="0" normalizeH="0" baseline="-25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decay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3 h while t</a:t>
            </a:r>
            <a:r>
              <a:rPr kumimoji="0" lang="en-US" b="1" i="0" u="none" strike="noStrike" kern="0" cap="none" spc="0" normalizeH="0" baseline="-25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depends on the total beam current</a:t>
            </a:r>
            <a:endParaRPr kumimoji="0" lang="en-US" b="1" i="0" u="none" strike="noStrike" kern="0" cap="none" spc="0" normalizeH="0" baseline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20272" y="1335696"/>
            <a:ext cx="1944216" cy="4877553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860032" y="1288095"/>
            <a:ext cx="1872207" cy="4805201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" name="TextBox 6"/>
          <p:cNvSpPr txBox="1"/>
          <p:nvPr/>
        </p:nvSpPr>
        <p:spPr>
          <a:xfrm>
            <a:off x="4836826" y="6110744"/>
            <a:ext cx="893193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smtClean="0"/>
              <a:t>baseline</a:t>
            </a:r>
            <a:endParaRPr lang="en-US" sz="1600" b="1"/>
          </a:p>
        </p:txBody>
      </p:sp>
      <p:sp>
        <p:nvSpPr>
          <p:cNvPr id="11" name="Oval 10"/>
          <p:cNvSpPr/>
          <p:nvPr/>
        </p:nvSpPr>
        <p:spPr>
          <a:xfrm>
            <a:off x="4828605" y="2276872"/>
            <a:ext cx="633319" cy="288032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828605" y="2780928"/>
            <a:ext cx="716923" cy="576064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828604" y="5085184"/>
            <a:ext cx="610649" cy="288032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828604" y="1792897"/>
            <a:ext cx="610649" cy="288032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ll_cross-section_cronological_label_v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990600"/>
            <a:ext cx="6921500" cy="536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5"/>
          <p:cNvSpPr txBox="1"/>
          <p:nvPr/>
        </p:nvSpPr>
        <p:spPr>
          <a:xfrm>
            <a:off x="359532" y="4695439"/>
            <a:ext cx="1728192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400" b="1" dirty="0" smtClean="0"/>
              <a:t>G.L. Sabbi , LBNL</a:t>
            </a:r>
            <a:endParaRPr lang="en-GB" sz="1400" b="1" dirty="0"/>
          </a:p>
        </p:txBody>
      </p:sp>
      <p:pic>
        <p:nvPicPr>
          <p:cNvPr id="4" name="Picture 21" descr="assembly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6118192" y="4813689"/>
            <a:ext cx="3014908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6118192" y="4842201"/>
            <a:ext cx="317526" cy="244475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HQ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7281031" y="0"/>
            <a:ext cx="1773305" cy="4813689"/>
            <a:chOff x="6930089" y="0"/>
            <a:chExt cx="2124248" cy="518477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3511" r="21873"/>
            <a:stretch>
              <a:fillRect/>
            </a:stretch>
          </p:blipFill>
          <p:spPr bwMode="auto">
            <a:xfrm>
              <a:off x="6930089" y="0"/>
              <a:ext cx="2124248" cy="51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6930089" y="0"/>
              <a:ext cx="938386" cy="265202"/>
            </a:xfrm>
            <a:prstGeom prst="rect">
              <a:avLst/>
            </a:prstGeom>
            <a:solidFill>
              <a:schemeClr val="tx1"/>
            </a:solidFill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1600" b="1" dirty="0">
                  <a:solidFill>
                    <a:schemeClr val="bg2"/>
                  </a:solidFill>
                </a:rPr>
                <a:t>LQS-4m</a:t>
              </a: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360" y="129589"/>
            <a:ext cx="4873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97723" y="264967"/>
            <a:ext cx="6464205" cy="5059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4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200" dirty="0">
                <a:solidFill>
                  <a:srgbClr val="FF0000"/>
                </a:solidFill>
                <a:latin typeface="Bitstream Vera Serif"/>
              </a:rPr>
              <a:t>LARP </a:t>
            </a:r>
            <a:r>
              <a:rPr lang="en-GB" sz="3200" dirty="0" smtClean="0">
                <a:solidFill>
                  <a:srgbClr val="FF0000"/>
                </a:solidFill>
                <a:latin typeface="Bitstream Vera Serif"/>
              </a:rPr>
              <a:t>(US LHC program) Magnets</a:t>
            </a:r>
            <a:endParaRPr lang="en-GB" sz="3200" dirty="0">
              <a:solidFill>
                <a:srgbClr val="FF0000"/>
              </a:solidFill>
              <a:latin typeface="Bitstream Vera Serif"/>
            </a:endParaRPr>
          </a:p>
        </p:txBody>
      </p:sp>
      <p:sp>
        <p:nvSpPr>
          <p:cNvPr id="11" name="Flèche droite 10"/>
          <p:cNvSpPr/>
          <p:nvPr/>
        </p:nvSpPr>
        <p:spPr>
          <a:xfrm>
            <a:off x="4860032" y="4113076"/>
            <a:ext cx="22018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4860032" y="5589240"/>
            <a:ext cx="1100948" cy="222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4507457" y="5192504"/>
            <a:ext cx="17529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</a:rPr>
              <a:t>Test:~200T/m</a:t>
            </a:r>
          </a:p>
          <a:p>
            <a:endParaRPr lang="fr-FR" b="1" dirty="0" smtClean="0">
              <a:solidFill>
                <a:schemeClr val="bg2"/>
              </a:solidFill>
            </a:endParaRPr>
          </a:p>
          <a:p>
            <a:pPr algn="ctr"/>
            <a:r>
              <a:rPr lang="fr-FR" b="1" dirty="0" smtClean="0">
                <a:solidFill>
                  <a:schemeClr val="bg2"/>
                </a:solidFill>
              </a:rPr>
              <a:t>13T 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411760" y="5589240"/>
            <a:ext cx="1008112" cy="612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2564160" y="4113076"/>
            <a:ext cx="1008112" cy="612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4871454" y="3711068"/>
            <a:ext cx="16887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2"/>
                </a:solidFill>
              </a:rPr>
              <a:t>Test:~220T/m</a:t>
            </a:r>
          </a:p>
          <a:p>
            <a:endParaRPr lang="fr-FR" b="1" dirty="0" smtClean="0">
              <a:solidFill>
                <a:schemeClr val="bg2"/>
              </a:solidFill>
            </a:endParaRPr>
          </a:p>
          <a:p>
            <a:pPr algn="ctr"/>
            <a:r>
              <a:rPr lang="fr-FR" b="1" dirty="0" smtClean="0">
                <a:solidFill>
                  <a:schemeClr val="bg2"/>
                </a:solidFill>
              </a:rPr>
              <a:t>~11T 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4969889" y="3575538"/>
            <a:ext cx="1465829" cy="1119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4651000" y="5081407"/>
            <a:ext cx="1465829" cy="1119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415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0" y="351237"/>
            <a:ext cx="7421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 of Electrical Distribution Feedbox’s (DFBX)</a:t>
            </a:r>
            <a:endParaRPr lang="en-US" sz="2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6" name="Groupe 55"/>
          <p:cNvGrpSpPr/>
          <p:nvPr/>
        </p:nvGrpSpPr>
        <p:grpSpPr>
          <a:xfrm>
            <a:off x="5663240" y="1448780"/>
            <a:ext cx="3139371" cy="1761176"/>
            <a:chOff x="6096000" y="2755957"/>
            <a:chExt cx="3139371" cy="1761176"/>
          </a:xfrm>
        </p:grpSpPr>
        <p:cxnSp>
          <p:nvCxnSpPr>
            <p:cNvPr id="4" name="Straight Arrow Connector 4"/>
            <p:cNvCxnSpPr/>
            <p:nvPr/>
          </p:nvCxnSpPr>
          <p:spPr>
            <a:xfrm flipH="1">
              <a:off x="6628606" y="3033991"/>
              <a:ext cx="794" cy="449877"/>
            </a:xfrm>
            <a:prstGeom prst="straightConnector1">
              <a:avLst/>
            </a:prstGeom>
            <a:noFill/>
            <a:ln w="254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5"/>
            <p:cNvCxnSpPr/>
            <p:nvPr/>
          </p:nvCxnSpPr>
          <p:spPr>
            <a:xfrm>
              <a:off x="7009606" y="3033991"/>
              <a:ext cx="0" cy="449877"/>
            </a:xfrm>
            <a:prstGeom prst="straightConnector1">
              <a:avLst/>
            </a:prstGeom>
            <a:noFill/>
            <a:ln w="254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58"/>
            <p:cNvGrpSpPr/>
            <p:nvPr/>
          </p:nvGrpSpPr>
          <p:grpSpPr>
            <a:xfrm>
              <a:off x="6096000" y="3033991"/>
              <a:ext cx="3139371" cy="1176754"/>
              <a:chOff x="5867400" y="1569423"/>
              <a:chExt cx="3139371" cy="1176754"/>
            </a:xfrm>
            <a:noFill/>
          </p:grpSpPr>
          <p:sp>
            <p:nvSpPr>
              <p:cNvPr id="24" name="TextBox 24"/>
              <p:cNvSpPr txBox="1"/>
              <p:nvPr/>
            </p:nvSpPr>
            <p:spPr>
              <a:xfrm>
                <a:off x="8437384" y="2136577"/>
                <a:ext cx="569387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smtClean="0"/>
                  <a:t>IP5</a:t>
                </a:r>
                <a:endParaRPr lang="en-US" b="1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858000" y="2060377"/>
                <a:ext cx="990600" cy="6858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5"/>
              <p:cNvSpPr/>
              <p:nvPr/>
            </p:nvSpPr>
            <p:spPr>
              <a:xfrm>
                <a:off x="6400800" y="2060377"/>
                <a:ext cx="381000" cy="685800"/>
              </a:xfrm>
              <a:prstGeom prst="rect">
                <a:avLst/>
              </a:prstGeom>
              <a:solidFill>
                <a:srgbClr val="FF993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943600" y="2060377"/>
                <a:ext cx="381000" cy="6858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6858000" y="1569423"/>
                <a:ext cx="962123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smtClean="0"/>
                  <a:t>Q3,Q2,Q1</a:t>
                </a:r>
                <a:endParaRPr lang="en-US" sz="1400" b="1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6281752" y="1603177"/>
                <a:ext cx="673582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smtClean="0"/>
                  <a:t>DFBX</a:t>
                </a:r>
                <a:endParaRPr lang="en-US" sz="1400" b="1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5867400" y="1603177"/>
                <a:ext cx="404278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smtClean="0"/>
                  <a:t>D1</a:t>
                </a:r>
                <a:endParaRPr lang="en-US" sz="1400" b="1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6324600" y="2755957"/>
              <a:ext cx="5357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smtClean="0"/>
                <a:t>4.5 K</a:t>
              </a:r>
              <a:endParaRPr lang="en-US" sz="12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858000" y="2755957"/>
              <a:ext cx="5357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smtClean="0"/>
                <a:t>1.9 K</a:t>
              </a:r>
              <a:endParaRPr lang="en-US" sz="12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574829" y="4210745"/>
              <a:ext cx="5068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ym typeface="Symbol"/>
                </a:rPr>
                <a:t>3</a:t>
              </a:r>
              <a:r>
                <a:rPr lang="en-US" sz="1200" smtClean="0"/>
                <a:t> m</a:t>
              </a:r>
              <a:endParaRPr lang="en-US" sz="1200"/>
            </a:p>
          </p:txBody>
        </p:sp>
        <p:cxnSp>
          <p:nvCxnSpPr>
            <p:cNvPr id="13" name="Straight Arrow Connector 13"/>
            <p:cNvCxnSpPr/>
            <p:nvPr/>
          </p:nvCxnSpPr>
          <p:spPr>
            <a:xfrm>
              <a:off x="6574829" y="4515545"/>
              <a:ext cx="457200" cy="15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Picture 2" descr="D:\Amalia\Photoes_LHC\0608018_10.jpg"/>
          <p:cNvPicPr>
            <a:picLocks noChangeAspect="1" noChangeArrowheads="1"/>
          </p:cNvPicPr>
          <p:nvPr/>
        </p:nvPicPr>
        <p:blipFill>
          <a:blip r:embed="rId2" cstate="print"/>
          <a:srcRect r="20029"/>
          <a:stretch>
            <a:fillRect/>
          </a:stretch>
        </p:blipFill>
        <p:spPr bwMode="auto">
          <a:xfrm>
            <a:off x="3282461" y="1630913"/>
            <a:ext cx="1828800" cy="1530373"/>
          </a:xfrm>
          <a:prstGeom prst="rect">
            <a:avLst/>
          </a:prstGeom>
          <a:noFill/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04" y="1855236"/>
            <a:ext cx="20542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ZoneTexte 61"/>
          <p:cNvSpPr txBox="1"/>
          <p:nvPr/>
        </p:nvSpPr>
        <p:spPr>
          <a:xfrm>
            <a:off x="156321" y="812902"/>
            <a:ext cx="7366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 the tunnel, feed power from room temperature power converters to </a:t>
            </a:r>
          </a:p>
          <a:p>
            <a:r>
              <a:rPr lang="en-US" smtClean="0"/>
              <a:t>the « cold world » of LHC.  Actual LHC use short Nb-Ti links.</a:t>
            </a:r>
            <a:endParaRPr lang="en-US"/>
          </a:p>
        </p:txBody>
      </p:sp>
      <p:grpSp>
        <p:nvGrpSpPr>
          <p:cNvPr id="79" name="Groupe 78"/>
          <p:cNvGrpSpPr/>
          <p:nvPr/>
        </p:nvGrpSpPr>
        <p:grpSpPr>
          <a:xfrm>
            <a:off x="5820692" y="3642275"/>
            <a:ext cx="3403496" cy="3194911"/>
            <a:chOff x="5820692" y="3642275"/>
            <a:chExt cx="3403496" cy="3194911"/>
          </a:xfrm>
        </p:grpSpPr>
        <p:pic>
          <p:nvPicPr>
            <p:cNvPr id="70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20692" y="3965206"/>
              <a:ext cx="3204538" cy="2107175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1" name="Accolade ouvrante 70"/>
            <p:cNvSpPr/>
            <p:nvPr/>
          </p:nvSpPr>
          <p:spPr>
            <a:xfrm rot="5400000">
              <a:off x="8069267" y="3521128"/>
              <a:ext cx="137916" cy="1118874"/>
            </a:xfrm>
            <a:prstGeom prst="leftBrac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7370386" y="3642275"/>
              <a:ext cx="1535677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b="1" smtClean="0">
                  <a:solidFill>
                    <a:schemeClr val="bg2"/>
                  </a:solidFill>
                </a:rPr>
                <a:t>To be decided</a:t>
              </a:r>
              <a:endParaRPr lang="en-US" sz="1800" b="1">
                <a:solidFill>
                  <a:schemeClr val="bg2"/>
                </a:solidFill>
              </a:endParaRPr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5820692" y="6129300"/>
              <a:ext cx="34034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Note: LHC uses 1400 Bi-2223</a:t>
              </a:r>
            </a:p>
            <a:p>
              <a:r>
                <a:rPr lang="en-US" b="1" smtClean="0"/>
                <a:t>current leads</a:t>
              </a:r>
              <a:endParaRPr lang="en-US" b="1"/>
            </a:p>
          </p:txBody>
        </p:sp>
      </p:grpSp>
      <p:sp>
        <p:nvSpPr>
          <p:cNvPr id="74" name="ZoneTexte 73"/>
          <p:cNvSpPr txBox="1"/>
          <p:nvPr/>
        </p:nvSpPr>
        <p:spPr>
          <a:xfrm>
            <a:off x="215516" y="3180567"/>
            <a:ext cx="6732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Need to be protected against radiation and provide easier access</a:t>
            </a:r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3488196" y="0"/>
            <a:ext cx="1731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HTS links</a:t>
            </a:r>
            <a:endParaRPr lang="en-US" sz="28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0" name="Groupe 79"/>
          <p:cNvGrpSpPr/>
          <p:nvPr/>
        </p:nvGrpSpPr>
        <p:grpSpPr>
          <a:xfrm>
            <a:off x="215516" y="3501008"/>
            <a:ext cx="5508667" cy="3247585"/>
            <a:chOff x="215516" y="3534553"/>
            <a:chExt cx="5508667" cy="3247585"/>
          </a:xfrm>
        </p:grpSpPr>
        <p:pic>
          <p:nvPicPr>
            <p:cNvPr id="63" name="Picture 1" descr="POINT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5516" y="3965206"/>
              <a:ext cx="5508667" cy="2816932"/>
            </a:xfrm>
            <a:prstGeom prst="rect">
              <a:avLst/>
            </a:prstGeom>
          </p:spPr>
        </p:pic>
        <p:sp>
          <p:nvSpPr>
            <p:cNvPr id="69" name="TextBox 20"/>
            <p:cNvSpPr txBox="1"/>
            <p:nvPr/>
          </p:nvSpPr>
          <p:spPr>
            <a:xfrm>
              <a:off x="287524" y="4069245"/>
              <a:ext cx="2465740" cy="83099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chemeClr val="bg2"/>
                  </a:solidFill>
                </a:rPr>
                <a:t>2</a:t>
              </a:r>
              <a:r>
                <a:rPr lang="en-US" sz="2400" b="1" smtClean="0">
                  <a:solidFill>
                    <a:schemeClr val="bg2"/>
                  </a:solidFill>
                  <a:sym typeface="Symbol"/>
                </a:rPr>
                <a:t>100 kA</a:t>
              </a:r>
            </a:p>
            <a:p>
              <a:pPr algn="ctr"/>
              <a:r>
                <a:rPr lang="en-US" sz="2400" b="1" smtClean="0">
                  <a:solidFill>
                    <a:schemeClr val="bg2"/>
                  </a:solidFill>
                  <a:sym typeface="Symbol"/>
                </a:rPr>
                <a:t>~500m </a:t>
              </a:r>
              <a:r>
                <a:rPr lang="en-US" sz="2400" b="1" i="1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HTS links</a:t>
              </a:r>
              <a:endParaRPr lang="en-US" sz="2400" b="1" i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" name="Flèche droite 76"/>
            <p:cNvSpPr/>
            <p:nvPr/>
          </p:nvSpPr>
          <p:spPr>
            <a:xfrm>
              <a:off x="359532" y="3642275"/>
              <a:ext cx="504056" cy="184666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ZoneTexte 77"/>
            <p:cNvSpPr txBox="1"/>
            <p:nvPr/>
          </p:nvSpPr>
          <p:spPr>
            <a:xfrm>
              <a:off x="1194704" y="3534553"/>
              <a:ext cx="28216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Move DFBX  on surface</a:t>
              </a:r>
              <a:endParaRPr lang="en-US" b="1"/>
            </a:p>
          </p:txBody>
        </p:sp>
      </p:grpSp>
      <p:grpSp>
        <p:nvGrpSpPr>
          <p:cNvPr id="83" name="Groupe 82"/>
          <p:cNvGrpSpPr/>
          <p:nvPr/>
        </p:nvGrpSpPr>
        <p:grpSpPr>
          <a:xfrm>
            <a:off x="2643188" y="3209957"/>
            <a:ext cx="1614487" cy="2429170"/>
            <a:chOff x="2643188" y="3209957"/>
            <a:chExt cx="1614487" cy="2429170"/>
          </a:xfrm>
        </p:grpSpPr>
        <p:sp>
          <p:nvSpPr>
            <p:cNvPr id="81" name="Forme libre 80"/>
            <p:cNvSpPr/>
            <p:nvPr/>
          </p:nvSpPr>
          <p:spPr>
            <a:xfrm>
              <a:off x="2971800" y="3209957"/>
              <a:ext cx="1285875" cy="2429170"/>
            </a:xfrm>
            <a:custGeom>
              <a:avLst/>
              <a:gdLst>
                <a:gd name="connsiteX0" fmla="*/ 1285875 w 1285875"/>
                <a:gd name="connsiteY0" fmla="*/ 0 h 2100263"/>
                <a:gd name="connsiteX1" fmla="*/ 0 w 1285875"/>
                <a:gd name="connsiteY1" fmla="*/ 371475 h 2100263"/>
                <a:gd name="connsiteX2" fmla="*/ 14288 w 1285875"/>
                <a:gd name="connsiteY2" fmla="*/ 1914525 h 2100263"/>
                <a:gd name="connsiteX3" fmla="*/ 942975 w 1285875"/>
                <a:gd name="connsiteY3" fmla="*/ 2100263 h 2100263"/>
                <a:gd name="connsiteX4" fmla="*/ 957263 w 1285875"/>
                <a:gd name="connsiteY4" fmla="*/ 2085975 h 210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75" h="2100263">
                  <a:moveTo>
                    <a:pt x="1285875" y="0"/>
                  </a:moveTo>
                  <a:lnTo>
                    <a:pt x="0" y="371475"/>
                  </a:lnTo>
                  <a:lnTo>
                    <a:pt x="14288" y="1914525"/>
                  </a:lnTo>
                  <a:lnTo>
                    <a:pt x="942975" y="2100263"/>
                  </a:lnTo>
                  <a:lnTo>
                    <a:pt x="957263" y="2085975"/>
                  </a:lnTo>
                </a:path>
              </a:pathLst>
            </a:custGeom>
            <a:noFill/>
            <a:ln w="57150">
              <a:solidFill>
                <a:srgbClr val="57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orme libre 81"/>
            <p:cNvSpPr/>
            <p:nvPr/>
          </p:nvSpPr>
          <p:spPr>
            <a:xfrm>
              <a:off x="2643188" y="3209958"/>
              <a:ext cx="1343025" cy="2229144"/>
            </a:xfrm>
            <a:custGeom>
              <a:avLst/>
              <a:gdLst>
                <a:gd name="connsiteX0" fmla="*/ 1343025 w 1343025"/>
                <a:gd name="connsiteY0" fmla="*/ 0 h 1914525"/>
                <a:gd name="connsiteX1" fmla="*/ 257175 w 1343025"/>
                <a:gd name="connsiteY1" fmla="*/ 342900 h 1914525"/>
                <a:gd name="connsiteX2" fmla="*/ 257175 w 1343025"/>
                <a:gd name="connsiteY2" fmla="*/ 1914525 h 1914525"/>
                <a:gd name="connsiteX3" fmla="*/ 0 w 1343025"/>
                <a:gd name="connsiteY3" fmla="*/ 1857375 h 1914525"/>
                <a:gd name="connsiteX4" fmla="*/ 0 w 1343025"/>
                <a:gd name="connsiteY4" fmla="*/ 1857375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025" h="1914525">
                  <a:moveTo>
                    <a:pt x="1343025" y="0"/>
                  </a:moveTo>
                  <a:lnTo>
                    <a:pt x="257175" y="342900"/>
                  </a:lnTo>
                  <a:lnTo>
                    <a:pt x="257175" y="1914525"/>
                  </a:lnTo>
                  <a:lnTo>
                    <a:pt x="0" y="1857375"/>
                  </a:lnTo>
                  <a:lnTo>
                    <a:pt x="0" y="1857375"/>
                  </a:lnTo>
                </a:path>
              </a:pathLst>
            </a:custGeom>
            <a:noFill/>
            <a:ln w="57150">
              <a:solidFill>
                <a:srgbClr val="57C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59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69.jpg"/>
          <p:cNvPicPr>
            <a:picLocks noChangeAspect="1"/>
          </p:cNvPicPr>
          <p:nvPr/>
        </p:nvPicPr>
        <p:blipFill>
          <a:blip r:embed="rId2" cstate="print"/>
          <a:srcRect t="18000" b="12000"/>
          <a:stretch>
            <a:fillRect/>
          </a:stretch>
        </p:blipFill>
        <p:spPr>
          <a:xfrm>
            <a:off x="418815" y="906881"/>
            <a:ext cx="3555353" cy="1867579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5617610" y="2774460"/>
            <a:ext cx="2787418" cy="1559478"/>
            <a:chOff x="1443832" y="1524001"/>
            <a:chExt cx="2787418" cy="1559478"/>
          </a:xfrm>
        </p:grpSpPr>
        <p:pic>
          <p:nvPicPr>
            <p:cNvPr id="4" name="Picture 1" descr="\\cern.ch\dfs\Users\b\ballarin\Desktop\Link_NIT\Foto\IMG_0006.JPG"/>
            <p:cNvPicPr>
              <a:picLocks noChangeAspect="1"/>
            </p:cNvPicPr>
            <p:nvPr/>
          </p:nvPicPr>
          <p:blipFill>
            <a:blip r:embed="rId3" cstate="print"/>
            <a:srcRect l="16036" r="21889" b="25043"/>
            <a:stretch>
              <a:fillRect/>
            </a:stretch>
          </p:blipFill>
          <p:spPr bwMode="auto">
            <a:xfrm>
              <a:off x="2911043" y="1535364"/>
              <a:ext cx="1320207" cy="1198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7801" y="1524001"/>
              <a:ext cx="1220924" cy="1220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3"/>
            <p:cNvGrpSpPr/>
            <p:nvPr/>
          </p:nvGrpSpPr>
          <p:grpSpPr>
            <a:xfrm>
              <a:off x="1443832" y="2744925"/>
              <a:ext cx="1621692" cy="338554"/>
              <a:chOff x="2000311" y="5198893"/>
              <a:chExt cx="1860176" cy="338554"/>
            </a:xfrm>
          </p:grpSpPr>
          <p:cxnSp>
            <p:nvCxnSpPr>
              <p:cNvPr id="7" name="AutoShape 4"/>
              <p:cNvCxnSpPr>
                <a:cxnSpLocks noChangeShapeType="1"/>
              </p:cNvCxnSpPr>
              <p:nvPr/>
            </p:nvCxnSpPr>
            <p:spPr bwMode="auto">
              <a:xfrm>
                <a:off x="2004864" y="5537447"/>
                <a:ext cx="1321559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</p:cxnSp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2000311" y="5198893"/>
                <a:ext cx="186017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Φ = 62 mm</a:t>
                </a:r>
              </a:p>
            </p:txBody>
          </p:sp>
        </p:grp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4333938"/>
            <a:ext cx="4536504" cy="229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1"/>
          <p:cNvSpPr txBox="1"/>
          <p:nvPr/>
        </p:nvSpPr>
        <p:spPr>
          <a:xfrm>
            <a:off x="4756316" y="4354068"/>
            <a:ext cx="40347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Arial" pitchFamily="34" charset="0"/>
                <a:cs typeface="Arial" pitchFamily="34" charset="0"/>
              </a:rPr>
              <a:t>Nexan Cryoflex® line (20 m long semi-flexible cryostat of link) procured and installed in the CERN SM-18 laboratory</a:t>
            </a:r>
            <a:r>
              <a:rPr lang="en-US">
                <a:latin typeface="Arial" pitchFamily="34" charset="0"/>
                <a:cs typeface="Arial" pitchFamily="34" charset="0"/>
              </a:rPr>
              <a:t> </a:t>
            </a:r>
            <a:endParaRPr lang="en-US" smtClean="0">
              <a:latin typeface="Arial" pitchFamily="34" charset="0"/>
              <a:cs typeface="Arial" pitchFamily="34" charset="0"/>
            </a:endParaRPr>
          </a:p>
          <a:p>
            <a:r>
              <a:rPr lang="en-US" sz="2000" smtClean="0">
                <a:latin typeface="Arial" pitchFamily="34" charset="0"/>
                <a:cs typeface="Arial" pitchFamily="34" charset="0"/>
              </a:rPr>
              <a:t>20 kA – 4 to 80 K test </a:t>
            </a:r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5"/>
          <p:cNvSpPr txBox="1"/>
          <p:nvPr/>
        </p:nvSpPr>
        <p:spPr>
          <a:xfrm>
            <a:off x="147485" y="6471964"/>
            <a:ext cx="1829769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smtClean="0"/>
              <a:t>A. Ballarino, CERN</a:t>
            </a:r>
            <a:endParaRPr lang="en-US" sz="1400" b="1"/>
          </a:p>
        </p:txBody>
      </p:sp>
      <p:sp>
        <p:nvSpPr>
          <p:cNvPr id="15" name="Rectangle 14"/>
          <p:cNvSpPr/>
          <p:nvPr/>
        </p:nvSpPr>
        <p:spPr>
          <a:xfrm>
            <a:off x="2196492" y="0"/>
            <a:ext cx="5214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going HTS link test at CERN</a:t>
            </a:r>
            <a:endParaRPr lang="en-US" sz="28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959615" y="5955512"/>
            <a:ext cx="2986523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MgB</a:t>
            </a:r>
            <a:r>
              <a:rPr lang="en-US" sz="2400" b="1" baseline="-2500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400" b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YBCO… tests</a:t>
            </a:r>
          </a:p>
          <a:p>
            <a:r>
              <a:rPr lang="en-US" sz="2400" b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starting end 2012</a:t>
            </a:r>
            <a:endParaRPr lang="en-US" sz="24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9536" y="2934666"/>
            <a:ext cx="50529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smtClean="0"/>
              <a:t>Possible cable configuration for high current : </a:t>
            </a:r>
          </a:p>
          <a:p>
            <a:pPr algn="r"/>
            <a:r>
              <a:rPr lang="en-US" sz="2000" smtClean="0"/>
              <a:t>7 × 14 kA, 7 × 3 kA and 8 × 0.6 kA cables </a:t>
            </a:r>
          </a:p>
          <a:p>
            <a:pPr algn="r"/>
            <a:r>
              <a:rPr lang="en-US" sz="2000" smtClean="0"/>
              <a:t>Itot</a:t>
            </a:r>
            <a:r>
              <a:rPr lang="en-US" sz="2000" smtClean="0">
                <a:sym typeface="Symbol"/>
              </a:rPr>
              <a:t></a:t>
            </a:r>
            <a:r>
              <a:rPr lang="en-US" sz="2000" b="1" smtClean="0">
                <a:sym typeface="Symbol"/>
              </a:rPr>
              <a:t>120 kA @ 30 K</a:t>
            </a:r>
            <a:r>
              <a:rPr lang="en-US" sz="2000" b="1" smtClean="0"/>
              <a:t> </a:t>
            </a:r>
            <a:endParaRPr lang="en-US" sz="2000" b="1"/>
          </a:p>
        </p:txBody>
      </p:sp>
      <p:sp>
        <p:nvSpPr>
          <p:cNvPr id="18" name="ZoneTexte 17"/>
          <p:cNvSpPr txBox="1"/>
          <p:nvPr/>
        </p:nvSpPr>
        <p:spPr>
          <a:xfrm>
            <a:off x="418815" y="2406326"/>
            <a:ext cx="155844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HTS cabling</a:t>
            </a:r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184068" y="1196752"/>
            <a:ext cx="3230372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2m long MgB</a:t>
            </a:r>
            <a:r>
              <a:rPr lang="en-US" b="1" baseline="-25000" smtClean="0">
                <a:solidFill>
                  <a:schemeClr val="bg2"/>
                </a:solidFill>
              </a:rPr>
              <a:t>2</a:t>
            </a:r>
            <a:r>
              <a:rPr lang="en-US" b="1" smtClean="0">
                <a:solidFill>
                  <a:schemeClr val="bg2"/>
                </a:solidFill>
              </a:rPr>
              <a:t> cables tested</a:t>
            </a:r>
          </a:p>
          <a:p>
            <a:r>
              <a:rPr lang="en-US" b="1" smtClean="0">
                <a:solidFill>
                  <a:schemeClr val="bg2"/>
                </a:solidFill>
              </a:rPr>
              <a:t>at 2x4500A</a:t>
            </a:r>
            <a:endParaRPr lang="en-US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35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 rot="18901273">
            <a:off x="339383" y="4611484"/>
            <a:ext cx="1152128" cy="28803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80000">
                <a:schemeClr val="tx1">
                  <a:shade val="67500"/>
                  <a:satMod val="115000"/>
                </a:schemeClr>
              </a:gs>
              <a:gs pos="100000">
                <a:schemeClr val="accent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llipse 2"/>
          <p:cNvSpPr/>
          <p:nvPr/>
        </p:nvSpPr>
        <p:spPr>
          <a:xfrm rot="2760025" flipV="1">
            <a:off x="2503588" y="4606758"/>
            <a:ext cx="1152128" cy="288032"/>
          </a:xfrm>
          <a:prstGeom prst="ellipse">
            <a:avLst/>
          </a:prstGeom>
          <a:gradFill>
            <a:gsLst>
              <a:gs pos="0">
                <a:schemeClr val="tx1"/>
              </a:gs>
              <a:gs pos="80000">
                <a:schemeClr val="tx1">
                  <a:shade val="67500"/>
                  <a:satMod val="115000"/>
                </a:schemeClr>
              </a:gs>
              <a:gs pos="100000">
                <a:schemeClr val="accent4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 rot="18901273">
            <a:off x="328759" y="2338383"/>
            <a:ext cx="1152128" cy="28803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80000">
                <a:schemeClr val="tx1">
                  <a:shade val="67500"/>
                  <a:satMod val="115000"/>
                </a:schemeClr>
              </a:gs>
              <a:gs pos="100000">
                <a:schemeClr val="accent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e 4"/>
          <p:cNvSpPr/>
          <p:nvPr/>
        </p:nvSpPr>
        <p:spPr>
          <a:xfrm rot="2760025" flipV="1">
            <a:off x="2503587" y="2343752"/>
            <a:ext cx="1152128" cy="288032"/>
          </a:xfrm>
          <a:prstGeom prst="ellipse">
            <a:avLst/>
          </a:prstGeom>
          <a:gradFill>
            <a:gsLst>
              <a:gs pos="0">
                <a:schemeClr val="tx1"/>
              </a:gs>
              <a:gs pos="80000">
                <a:schemeClr val="tx1">
                  <a:shade val="67500"/>
                  <a:satMod val="115000"/>
                </a:schemeClr>
              </a:gs>
              <a:gs pos="100000">
                <a:schemeClr val="accent4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glow rad="1016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3383868" y="36724"/>
            <a:ext cx="2961003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Crab » Crossing</a:t>
            </a:r>
            <a:endParaRPr lang="en-US" sz="2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3583413" y="4729394"/>
            <a:ext cx="5500929" cy="1868590"/>
            <a:chOff x="3583413" y="4729394"/>
            <a:chExt cx="5500929" cy="1868590"/>
          </a:xfrm>
        </p:grpSpPr>
        <p:pic>
          <p:nvPicPr>
            <p:cNvPr id="7" name="Picture 2" descr="Untitled.png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413" y="4750774"/>
              <a:ext cx="5482734" cy="18472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5"/>
            <p:cNvSpPr txBox="1">
              <a:spLocks noChangeArrowheads="1"/>
            </p:cNvSpPr>
            <p:nvPr/>
          </p:nvSpPr>
          <p:spPr bwMode="auto">
            <a:xfrm>
              <a:off x="5545824" y="4729394"/>
              <a:ext cx="3538518" cy="52322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smtClean="0">
                  <a:solidFill>
                    <a:schemeClr val="bg2"/>
                  </a:solidFill>
                  <a:effectLst/>
                  <a:sym typeface="Wingdings"/>
                </a:rPr>
                <a:t>Z </a:t>
              </a:r>
              <a:r>
                <a:rPr lang="en-US" sz="1400" smtClean="0">
                  <a:solidFill>
                    <a:schemeClr val="bg2"/>
                  </a:solidFill>
                  <a:effectLst/>
                  <a:latin typeface="Lucida Grande"/>
                  <a:ea typeface="Lucida Grande"/>
                  <a:cs typeface="Lucida Grande"/>
                  <a:sym typeface="Wingdings"/>
                </a:rPr>
                <a:t>μμ</a:t>
              </a:r>
              <a:r>
                <a:rPr lang="en-US" sz="1400" smtClean="0">
                  <a:solidFill>
                    <a:schemeClr val="bg2"/>
                  </a:solidFill>
                  <a:effectLst/>
                  <a:sym typeface="Wingdings"/>
                </a:rPr>
                <a:t> event from 2012 data with 25 reconstructed vertices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273834" y="619572"/>
            <a:ext cx="8853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Improving further the luminosity by better overlap of the 2 beams</a:t>
            </a:r>
            <a:endParaRPr lang="en-US" sz="2400" b="1"/>
          </a:p>
        </p:txBody>
      </p:sp>
      <p:sp>
        <p:nvSpPr>
          <p:cNvPr id="14" name="ZoneTexte 13"/>
          <p:cNvSpPr txBox="1"/>
          <p:nvPr/>
        </p:nvSpPr>
        <p:spPr>
          <a:xfrm>
            <a:off x="3743908" y="4021508"/>
            <a:ext cx="4708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Also help to adjust the luminosity to ease </a:t>
            </a:r>
          </a:p>
          <a:p>
            <a:r>
              <a:rPr lang="en-US" b="1" smtClean="0"/>
              <a:t>experiments’  life (Luminosity levelling)</a:t>
            </a:r>
            <a:endParaRPr lang="en-US" b="1"/>
          </a:p>
        </p:txBody>
      </p:sp>
      <p:grpSp>
        <p:nvGrpSpPr>
          <p:cNvPr id="20" name="Groupe 19"/>
          <p:cNvGrpSpPr/>
          <p:nvPr/>
        </p:nvGrpSpPr>
        <p:grpSpPr>
          <a:xfrm>
            <a:off x="4017206" y="1172756"/>
            <a:ext cx="5207777" cy="2851155"/>
            <a:chOff x="4017206" y="1172756"/>
            <a:chExt cx="5207777" cy="2851155"/>
          </a:xfrm>
        </p:grpSpPr>
        <p:sp>
          <p:nvSpPr>
            <p:cNvPr id="13" name="Flèche droite 12"/>
            <p:cNvSpPr/>
            <p:nvPr/>
          </p:nvSpPr>
          <p:spPr>
            <a:xfrm rot="18612701">
              <a:off x="3585497" y="2107619"/>
              <a:ext cx="1240321" cy="37690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4211960" y="1172756"/>
              <a:ext cx="5013023" cy="2851155"/>
              <a:chOff x="4211960" y="1172756"/>
              <a:chExt cx="5013023" cy="2851155"/>
            </a:xfrm>
          </p:grpSpPr>
          <p:sp>
            <p:nvSpPr>
              <p:cNvPr id="11" name="Rectangle 10">
                <a:hlinkClick r:id="rId3" action="ppaction://hlinksldjump"/>
              </p:cNvPr>
              <p:cNvSpPr/>
              <p:nvPr/>
            </p:nvSpPr>
            <p:spPr>
              <a:xfrm>
                <a:off x="4211960" y="3008248"/>
                <a:ext cx="486443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en-US" b="1" smtClean="0"/>
                  <a:t>Effort at SLAC-ODO and in BNL, USA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b="1" smtClean="0"/>
                  <a:t>Effort in Daresbury (Cockcroft Institute and STCF) with CERN.</a:t>
                </a:r>
                <a:endParaRPr lang="en-US" b="1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222799" y="1172756"/>
                <a:ext cx="4572000" cy="83099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 b="1" smtClean="0"/>
                  <a:t>SC RF «Crab» Cavity, for p-beam rotation  </a:t>
                </a:r>
                <a:r>
                  <a:rPr lang="en-US" sz="2400" b="1" smtClean="0">
                    <a:solidFill>
                      <a:srgbClr val="C00000"/>
                    </a:solidFill>
                  </a:rPr>
                  <a:t>at fs level!</a:t>
                </a:r>
                <a:endParaRPr lang="en-US" sz="2400" b="1"/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4526453" y="2106101"/>
                <a:ext cx="4698530" cy="83099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chemeClr val="bg2"/>
                    </a:solidFill>
                  </a:rPr>
                  <a:t>Technology pioneered successfully</a:t>
                </a:r>
              </a:p>
              <a:p>
                <a:r>
                  <a:rPr lang="en-US" sz="2400" b="1" smtClean="0">
                    <a:solidFill>
                      <a:schemeClr val="bg2"/>
                    </a:solidFill>
                  </a:rPr>
                  <a:t>on KEKB, Japan</a:t>
                </a:r>
                <a:endParaRPr lang="en-US" sz="2400" b="1">
                  <a:solidFill>
                    <a:schemeClr val="bg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886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944E-6 L 0.11771 -0.147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73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20259E-6 L -0.11632 -0.148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6" y="-74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56059E-6 L -0.22934 -0.298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6" y="-1494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58557E-7 L 0.23177 -0.29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0" y="-147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700000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700000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4" grpId="1" animBg="1"/>
      <p:bldP spid="5" grpId="1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3" y="1244238"/>
            <a:ext cx="3365754" cy="155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80" y="1004518"/>
            <a:ext cx="2838907" cy="212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14"/>
          <p:cNvSpPr txBox="1"/>
          <p:nvPr/>
        </p:nvSpPr>
        <p:spPr>
          <a:xfrm>
            <a:off x="539552" y="838186"/>
            <a:ext cx="1870933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smtClean="0"/>
              <a:t>UK - Cockcroft </a:t>
            </a:r>
            <a:endParaRPr lang="en-US" b="1"/>
          </a:p>
        </p:txBody>
      </p:sp>
      <p:sp>
        <p:nvSpPr>
          <p:cNvPr id="5" name="TextBox 15"/>
          <p:cNvSpPr txBox="1"/>
          <p:nvPr/>
        </p:nvSpPr>
        <p:spPr>
          <a:xfrm>
            <a:off x="6788147" y="770740"/>
            <a:ext cx="164697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smtClean="0"/>
              <a:t>USA (ODU)</a:t>
            </a:r>
            <a:endParaRPr lang="en-US" b="1"/>
          </a:p>
        </p:txBody>
      </p:sp>
      <p:sp>
        <p:nvSpPr>
          <p:cNvPr id="6" name="ZoneTexte 5"/>
          <p:cNvSpPr txBox="1"/>
          <p:nvPr/>
        </p:nvSpPr>
        <p:spPr>
          <a:xfrm>
            <a:off x="2230465" y="36724"/>
            <a:ext cx="5197128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Progress in SC « Crab » Cavities</a:t>
            </a:r>
            <a:endParaRPr lang="en-US" sz="2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2"/>
          <p:cNvGrpSpPr/>
          <p:nvPr/>
        </p:nvGrpSpPr>
        <p:grpSpPr>
          <a:xfrm>
            <a:off x="4674606" y="3865280"/>
            <a:ext cx="4320480" cy="2882282"/>
            <a:chOff x="457200" y="3968750"/>
            <a:chExt cx="4667250" cy="348297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50" y="3968750"/>
              <a:ext cx="4572000" cy="3482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457200" y="6888163"/>
              <a:ext cx="1871663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123000"/>
                </a:lnSpc>
              </a:pPr>
              <a:r>
                <a:rPr lang="en-US">
                  <a:solidFill>
                    <a:srgbClr val="0000FF"/>
                  </a:solidFill>
                  <a:latin typeface="LMSans10" pitchFamily="32" charset="0"/>
                </a:rPr>
                <a:t>Y. Yakovlev et al.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3597380" y="1265539"/>
            <a:ext cx="21259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/>
              <a:t>Several types</a:t>
            </a:r>
          </a:p>
          <a:p>
            <a:pPr algn="ctr"/>
            <a:r>
              <a:rPr lang="en-US" sz="2400" b="1" smtClean="0"/>
              <a:t>of prototypes </a:t>
            </a:r>
          </a:p>
          <a:p>
            <a:pPr algn="ctr"/>
            <a:r>
              <a:rPr lang="en-US" sz="2400" b="1" smtClean="0"/>
              <a:t>being designed</a:t>
            </a:r>
          </a:p>
          <a:p>
            <a:pPr algn="ctr"/>
            <a:r>
              <a:rPr lang="en-US" sz="2400" b="1" smtClean="0"/>
              <a:t>and made…</a:t>
            </a:r>
            <a:endParaRPr lang="en-US" sz="2400" b="1"/>
          </a:p>
        </p:txBody>
      </p:sp>
      <p:grpSp>
        <p:nvGrpSpPr>
          <p:cNvPr id="11" name="Group 5"/>
          <p:cNvGrpSpPr/>
          <p:nvPr/>
        </p:nvGrpSpPr>
        <p:grpSpPr>
          <a:xfrm>
            <a:off x="14883" y="3978259"/>
            <a:ext cx="3680498" cy="2599948"/>
            <a:chOff x="5664200" y="598144"/>
            <a:chExt cx="4114800" cy="3364256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4200" y="1093788"/>
              <a:ext cx="4114800" cy="2514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7105732" y="3535363"/>
              <a:ext cx="2303462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123000"/>
                </a:lnSpc>
              </a:pPr>
              <a:r>
                <a:rPr lang="en-US">
                  <a:solidFill>
                    <a:schemeClr val="tx1"/>
                  </a:solidFill>
                  <a:latin typeface="LMSans10" pitchFamily="32" charset="0"/>
                </a:rPr>
                <a:t>~250 mm outer radius</a:t>
              </a: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7820025" y="598144"/>
              <a:ext cx="1441450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123000"/>
                </a:lnSpc>
              </a:pPr>
              <a:r>
                <a:rPr lang="en-US">
                  <a:solidFill>
                    <a:schemeClr val="tx1"/>
                  </a:solidFill>
                  <a:latin typeface="LMSans10" pitchFamily="32" charset="0"/>
                </a:rPr>
                <a:t>L. Xiao et al.</a:t>
              </a: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4829029" y="3408965"/>
            <a:ext cx="3552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… as well as cryomodule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315762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31640" y="80628"/>
            <a:ext cx="7186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smtClean="0">
                <a:solidFill>
                  <a:prstClr val="white"/>
                </a:solidFill>
                <a:latin typeface="Calibri"/>
              </a:rPr>
              <a:t>e</a:t>
            </a:r>
            <a:r>
              <a:rPr lang="en-US" sz="3200" b="1" baseline="30000" smtClean="0">
                <a:solidFill>
                  <a:prstClr val="white"/>
                </a:solidFill>
                <a:latin typeface="Calibri"/>
              </a:rPr>
              <a:t>+</a:t>
            </a:r>
            <a:r>
              <a:rPr lang="en-US" sz="3200" b="1" smtClean="0">
                <a:solidFill>
                  <a:prstClr val="white"/>
                </a:solidFill>
                <a:latin typeface="Calibri"/>
              </a:rPr>
              <a:t>e</a:t>
            </a:r>
            <a:r>
              <a:rPr lang="en-US" sz="3200" b="1" baseline="30000" smtClean="0">
                <a:solidFill>
                  <a:prstClr val="white"/>
                </a:solidFill>
                <a:latin typeface="Calibri"/>
              </a:rPr>
              <a:t>-</a:t>
            </a:r>
            <a:r>
              <a:rPr lang="en-US" sz="3200" b="1" smtClean="0">
                <a:solidFill>
                  <a:prstClr val="white"/>
                </a:solidFill>
                <a:latin typeface="Calibri"/>
              </a:rPr>
              <a:t> colliders «clean HIGGS FACTORIES»  </a:t>
            </a:r>
            <a:endParaRPr lang="en-US" sz="3200" b="1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1863498043"/>
              </p:ext>
            </p:extLst>
          </p:nvPr>
        </p:nvGraphicFramePr>
        <p:xfrm>
          <a:off x="251520" y="838537"/>
          <a:ext cx="8784976" cy="5802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llipse 4"/>
          <p:cNvSpPr/>
          <p:nvPr/>
        </p:nvSpPr>
        <p:spPr>
          <a:xfrm>
            <a:off x="2843808" y="665403"/>
            <a:ext cx="4608512" cy="13234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/>
          <p:cNvSpPr/>
          <p:nvPr/>
        </p:nvSpPr>
        <p:spPr>
          <a:xfrm>
            <a:off x="4211960" y="4401108"/>
            <a:ext cx="4608512" cy="7473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9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/>
              <a:t>12/09/12 Krakow – ESG                                                                     C.Biscari - "High Energy Accelerators" </a:t>
            </a:r>
            <a:endParaRPr lang="en-US"/>
          </a:p>
        </p:txBody>
      </p:sp>
      <p:pic>
        <p:nvPicPr>
          <p:cNvPr id="7" name="図 2" descr="ILC2009_cavity_LowRe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080" y="-5524"/>
            <a:ext cx="9697674" cy="6863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9506" y="182883"/>
            <a:ext cx="70367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smtClean="0">
                <a:solidFill>
                  <a:srgbClr val="FFFF00"/>
                </a:solidFill>
              </a:rPr>
              <a:t>ILC Gradient:</a:t>
            </a:r>
            <a:r>
              <a:rPr lang="en-US" sz="3200" b="1" dirty="0" smtClean="0">
                <a:solidFill>
                  <a:srgbClr val="FFFFFF"/>
                </a:solidFill>
              </a:rPr>
              <a:t> Primary Cost Driver</a:t>
            </a:r>
          </a:p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FF"/>
                </a:solidFill>
              </a:rPr>
              <a:t>	</a:t>
            </a:r>
            <a:r>
              <a:rPr lang="en-US" sz="3200" b="1" dirty="0" smtClean="0">
                <a:solidFill>
                  <a:srgbClr val="FFFFFF"/>
                </a:solidFill>
              </a:rPr>
              <a:t>Linac and Civil: ~75% cost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8484" y="4896974"/>
            <a:ext cx="45480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smtClean="0">
                <a:solidFill>
                  <a:srgbClr val="FFFF00"/>
                </a:solidFill>
              </a:rPr>
              <a:t>R &amp; D objectives:</a:t>
            </a:r>
            <a:r>
              <a:rPr lang="en-US" sz="3200" b="1" dirty="0" smtClean="0">
                <a:solidFill>
                  <a:srgbClr val="FFFFFF"/>
                </a:solidFill>
              </a:rPr>
              <a:t> </a:t>
            </a:r>
          </a:p>
          <a:p>
            <a:pPr marL="514350" indent="-514350" defTabSz="914400" eaLnBrk="0" fontAlgn="ctr" hangingPunct="0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sz="3200" b="1" dirty="0" smtClean="0">
                <a:solidFill>
                  <a:srgbClr val="FFFFFF"/>
                </a:solidFill>
              </a:rPr>
              <a:t>SC High </a:t>
            </a:r>
            <a:r>
              <a:rPr lang="en-US" sz="3200" b="1" dirty="0">
                <a:solidFill>
                  <a:srgbClr val="FFFFFF"/>
                </a:solidFill>
              </a:rPr>
              <a:t>G</a:t>
            </a:r>
            <a:r>
              <a:rPr lang="en-US" sz="3200" b="1" dirty="0" smtClean="0">
                <a:solidFill>
                  <a:srgbClr val="FFFFFF"/>
                </a:solidFill>
              </a:rPr>
              <a:t>radient</a:t>
            </a:r>
          </a:p>
          <a:p>
            <a:pPr marL="514350" indent="-514350" defTabSz="914400" eaLnBrk="0" fontAlgn="ctr" hangingPunct="0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sz="3200" b="1" dirty="0" smtClean="0">
                <a:solidFill>
                  <a:srgbClr val="FFFFFF"/>
                </a:solidFill>
              </a:rPr>
              <a:t>Transfer technology </a:t>
            </a:r>
          </a:p>
          <a:p>
            <a:pPr marL="514350" indent="-514350" defTabSz="914400" eaLnBrk="0" fontAlgn="ctr" hangingPunct="0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sz="3200" b="1" dirty="0" smtClean="0">
                <a:solidFill>
                  <a:srgbClr val="FFFFFF"/>
                </a:solidFill>
              </a:rPr>
              <a:t>Industrialization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1540" y="3573016"/>
            <a:ext cx="890496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 defTabSz="914400" eaLnBrk="0" fontAlgn="ctr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Feasibility almost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demonstrated (TDR being prepared)</a:t>
            </a:r>
          </a:p>
          <a:p>
            <a:pPr marL="457200" indent="-457200" defTabSz="914400" eaLnBrk="0" fontAlgn="ctr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b="1" u="sng" dirty="0" smtClean="0">
                <a:solidFill>
                  <a:srgbClr val="0000CC"/>
                </a:solidFill>
                <a:latin typeface="+mj-lt"/>
                <a:cs typeface="Arial" pitchFamily="34" charset="0"/>
              </a:rPr>
              <a:t>Challenge: deploy and industrialize technology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in </a:t>
            </a:r>
            <a:r>
              <a:rPr lang="en-US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each </a:t>
            </a:r>
            <a:r>
              <a:rPr lang="en-US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region</a:t>
            </a:r>
            <a:endParaRPr lang="en-US" sz="2400" b="1" i="1" u="sng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457200" indent="-457200" defTabSz="914400" eaLnBrk="0" fontAlgn="ctr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Prepare for </a:t>
            </a:r>
            <a:r>
              <a:rPr lang="en-US" sz="2400" b="1" i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project approval </a:t>
            </a:r>
            <a:r>
              <a:rPr lang="en-US" sz="2400" b="1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process </a:t>
            </a:r>
            <a:r>
              <a:rPr lang="en-US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in each region</a:t>
            </a:r>
          </a:p>
        </p:txBody>
      </p:sp>
      <p:sp>
        <p:nvSpPr>
          <p:cNvPr id="11" name="Rectangle 10"/>
          <p:cNvSpPr>
            <a:spLocks noGrp="1" noChangeArrowheads="1"/>
          </p:cNvSpPr>
          <p:nvPr/>
        </p:nvSpPr>
        <p:spPr bwMode="auto">
          <a:xfrm>
            <a:off x="199506" y="1260101"/>
            <a:ext cx="4228478" cy="216613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rgbClr val="0033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it-IT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Well extablished SC </a:t>
            </a:r>
            <a:r>
              <a:rPr lang="it-IT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RF </a:t>
            </a:r>
            <a:r>
              <a:rPr lang="it-IT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technology </a:t>
            </a:r>
            <a:r>
              <a:rPr lang="it-IT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(FLASH</a:t>
            </a:r>
            <a:r>
              <a:rPr lang="it-IT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XFEL…)</a:t>
            </a:r>
          </a:p>
          <a:p>
            <a:pPr>
              <a:lnSpc>
                <a:spcPct val="90000"/>
              </a:lnSpc>
            </a:pPr>
            <a:r>
              <a:rPr lang="it-IT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it-IT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avities (1.3 </a:t>
            </a:r>
            <a:r>
              <a:rPr lang="it-IT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GHz, 31.5 </a:t>
            </a:r>
            <a:r>
              <a:rPr lang="it-IT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MV/m)</a:t>
            </a:r>
            <a:endParaRPr lang="it-IT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it-IT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Phase I(II) </a:t>
            </a:r>
            <a:r>
              <a:rPr lang="it-IT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at </a:t>
            </a:r>
            <a:r>
              <a:rPr lang="it-IT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0.25(0.5) </a:t>
            </a:r>
            <a:r>
              <a:rPr lang="it-IT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TeV </a:t>
            </a:r>
            <a:r>
              <a:rPr lang="it-IT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CM (Maximum </a:t>
            </a:r>
            <a:r>
              <a:rPr lang="it-IT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energy 1 </a:t>
            </a:r>
            <a:r>
              <a:rPr lang="it-IT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TeV) </a:t>
            </a:r>
            <a:endParaRPr lang="it-IT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it-IT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GDE (Global Design Effort) - International </a:t>
            </a:r>
            <a:r>
              <a:rPr lang="it-IT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collaboration</a:t>
            </a:r>
            <a:endParaRPr lang="it-IT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Documents and Settings\aleksan\Local Settings\Temporary Internet Files\Content.IE5\FLH367PX\MC90043466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869" y="5372209"/>
            <a:ext cx="603966" cy="55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ocuments and Settings\aleksan\Local Settings\Temporary Internet Files\Content.IE5\FLH367PX\MC90043466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844" y="5891020"/>
            <a:ext cx="603966" cy="55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Documents and Settings\aleksan\Local Settings\Temporary Internet Files\Content.IE5\FLH367PX\MC90043466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299" y="6346091"/>
            <a:ext cx="603966" cy="55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04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3260377" y="756336"/>
            <a:ext cx="5859019" cy="3662780"/>
            <a:chOff x="628650" y="1038570"/>
            <a:chExt cx="7867961" cy="5333130"/>
          </a:xfrm>
        </p:grpSpPr>
        <p:sp>
          <p:nvSpPr>
            <p:cNvPr id="4" name="ZoneTexte 3"/>
            <p:cNvSpPr txBox="1"/>
            <p:nvPr/>
          </p:nvSpPr>
          <p:spPr>
            <a:xfrm>
              <a:off x="1259632" y="1052736"/>
              <a:ext cx="6015426" cy="1926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+mj-lt"/>
                <a:buAutoNum type="arabicPeriod"/>
              </a:pPr>
              <a:r>
                <a:rPr lang="en-US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Upgrade LHC luminosity</a:t>
              </a:r>
            </a:p>
            <a:p>
              <a:pPr marL="914400" lvl="1" indent="-457200">
                <a:buFont typeface="Arial" pitchFamily="34" charset="0"/>
                <a:buChar char="•"/>
              </a:pPr>
              <a:r>
                <a:rPr lang="en-US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Improve current and focussing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Build a dedicated « Higgs factory »</a:t>
              </a:r>
            </a:p>
            <a:p>
              <a:pPr marL="914400" lvl="1" indent="-457200">
                <a:buFont typeface="Arial" pitchFamily="34" charset="0"/>
                <a:buChar char="•"/>
              </a:pPr>
              <a:r>
                <a:rPr lang="en-US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e+e- linear or circular collider</a:t>
              </a:r>
              <a:endPara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" y="1038570"/>
              <a:ext cx="7829550" cy="533313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/>
          </p:spPr>
        </p:pic>
        <p:cxnSp>
          <p:nvCxnSpPr>
            <p:cNvPr id="6" name="Straight Connector 8"/>
            <p:cNvCxnSpPr/>
            <p:nvPr/>
          </p:nvCxnSpPr>
          <p:spPr bwMode="auto">
            <a:xfrm>
              <a:off x="3348990" y="2251710"/>
              <a:ext cx="3863340" cy="13144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Arrow Connector 9"/>
            <p:cNvCxnSpPr/>
            <p:nvPr/>
          </p:nvCxnSpPr>
          <p:spPr bwMode="auto">
            <a:xfrm>
              <a:off x="7212330" y="3566160"/>
              <a:ext cx="73152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" name="Straight Arrow Connector 10"/>
            <p:cNvCxnSpPr/>
            <p:nvPr/>
          </p:nvCxnSpPr>
          <p:spPr bwMode="auto">
            <a:xfrm>
              <a:off x="5848350" y="3055620"/>
              <a:ext cx="20955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Box 11"/>
            <p:cNvSpPr txBox="1"/>
            <p:nvPr/>
          </p:nvSpPr>
          <p:spPr>
            <a:xfrm>
              <a:off x="7338059" y="3078480"/>
              <a:ext cx="1158552" cy="537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smtClean="0">
                  <a:solidFill>
                    <a:srgbClr val="FF0000"/>
                  </a:solidFill>
                  <a:latin typeface="Times New Roman"/>
                </a:rPr>
                <a:t>+~15%</a:t>
              </a:r>
              <a:endParaRPr lang="en-US" sz="1800">
                <a:solidFill>
                  <a:srgbClr val="FF0000"/>
                </a:solidFill>
                <a:latin typeface="Times New Roman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4590546" y="356226"/>
            <a:ext cx="31761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/>
              <a:t>Gradient Range Yield Gain</a:t>
            </a:r>
            <a:endParaRPr lang="en-US" b="1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8" y="55263"/>
            <a:ext cx="2894206" cy="533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320298"/>
              </p:ext>
            </p:extLst>
          </p:nvPr>
        </p:nvGraphicFramePr>
        <p:xfrm>
          <a:off x="3881893" y="4419116"/>
          <a:ext cx="443278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6331"/>
                <a:gridCol w="864096"/>
                <a:gridCol w="86235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Energy  CM (GeV)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250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500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Luminosity (x10</a:t>
                      </a:r>
                      <a:r>
                        <a:rPr lang="en-US" b="1" baseline="30000" noProof="0" smtClean="0">
                          <a:solidFill>
                            <a:schemeClr val="bg2"/>
                          </a:solidFill>
                        </a:rPr>
                        <a:t>34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cm</a:t>
                      </a:r>
                      <a:r>
                        <a:rPr lang="en-US" b="1" baseline="30000" noProof="0" smtClean="0">
                          <a:solidFill>
                            <a:schemeClr val="bg2"/>
                          </a:solidFill>
                        </a:rPr>
                        <a:t>-2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s</a:t>
                      </a:r>
                      <a:r>
                        <a:rPr lang="en-US" b="1" baseline="30000" noProof="0" smtClean="0">
                          <a:solidFill>
                            <a:schemeClr val="bg2"/>
                          </a:solidFill>
                        </a:rPr>
                        <a:t>-1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en-US" b="1" baseline="30000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0.75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1.8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Beam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 size (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b="1" baseline="-25000" noProof="0" smtClean="0">
                          <a:solidFill>
                            <a:schemeClr val="bg2"/>
                          </a:solidFill>
                        </a:rPr>
                        <a:t>x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/</a:t>
                      </a:r>
                      <a:r>
                        <a:rPr lang="en-US" b="1" baseline="0" noProof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b="1" baseline="-25000" noProof="0" smtClean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US" b="1" baseline="0" noProof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nm)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730/</a:t>
                      </a:r>
                      <a:r>
                        <a:rPr lang="en-US" b="1" noProof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US" b="1" noProof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470/</a:t>
                      </a:r>
                      <a:r>
                        <a:rPr lang="en-US" b="1" noProof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b="1" noProof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Pulse duration (ms)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0.75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0.75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Beam power (MW)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5.2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10,5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Total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 AC power (MW)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rgbClr val="FF0000"/>
                          </a:solidFill>
                        </a:rPr>
                        <a:t>128</a:t>
                      </a:r>
                      <a:endParaRPr lang="en-US" b="1" noProof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162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3527884" y="53159"/>
            <a:ext cx="8691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smtClean="0">
                <a:solidFill>
                  <a:srgbClr val="FFFF00"/>
                </a:solidFill>
              </a:rPr>
              <a:t>ILC</a:t>
            </a:r>
            <a:endParaRPr lang="en-US" sz="3200"/>
          </a:p>
        </p:txBody>
      </p:sp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92458"/>
              </p:ext>
            </p:extLst>
          </p:nvPr>
        </p:nvGraphicFramePr>
        <p:xfrm>
          <a:off x="0" y="5340176"/>
          <a:ext cx="3568689" cy="147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6331"/>
                <a:gridCol w="862358"/>
              </a:tblGrid>
              <a:tr h="118812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Cavity Gradient (MV/m)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31.5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118812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#9-Cell cavities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rgbClr val="FF0000"/>
                          </a:solidFill>
                        </a:rPr>
                        <a:t>~16000</a:t>
                      </a:r>
                      <a:endParaRPr lang="en-US" b="1" noProof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#Cryomodules (2K)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rgbClr val="FF0000"/>
                          </a:solidFill>
                        </a:rPr>
                        <a:t>~1800</a:t>
                      </a:r>
                      <a:endParaRPr lang="en-US" b="1" noProof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#RF units (10MW Kly)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~560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157959" y="4219061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500GeV</a:t>
            </a:r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128365" y="1180760"/>
            <a:ext cx="930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~30km</a:t>
            </a:r>
            <a:endParaRPr lang="en-US" b="1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igb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3038"/>
            <a:ext cx="2481263" cy="41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187825" y="3814763"/>
            <a:ext cx="3611563" cy="1657350"/>
            <a:chOff x="2638" y="2403"/>
            <a:chExt cx="2275" cy="1044"/>
          </a:xfrm>
        </p:grpSpPr>
        <p:sp>
          <p:nvSpPr>
            <p:cNvPr id="10276" name="Text Box 5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721" y="2455"/>
              <a:ext cx="2192" cy="698"/>
            </a:xfrm>
            <a:prstGeom prst="rect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FFCC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800" b="1" dirty="0" err="1"/>
                <a:t>Symmetries</a:t>
              </a:r>
              <a:r>
                <a:rPr lang="fr-FR" sz="1800" b="1" dirty="0"/>
                <a:t> break (&lt;</a:t>
              </a:r>
              <a:r>
                <a:rPr lang="fr-FR" sz="1800" b="1" dirty="0" err="1"/>
                <a:t>nanosecond</a:t>
              </a:r>
              <a:r>
                <a:rPr lang="fr-FR" sz="1800" b="1" dirty="0"/>
                <a:t>)</a:t>
              </a:r>
            </a:p>
            <a:p>
              <a:pPr eaLnBrk="1" hangingPunct="1">
                <a:buFontTx/>
                <a:buChar char="•"/>
              </a:pPr>
              <a:r>
                <a:rPr lang="fr-FR" sz="1600" b="1" dirty="0"/>
                <a:t> </a:t>
              </a:r>
              <a:r>
                <a:rPr lang="fr-FR" sz="1600" b="1" dirty="0" err="1"/>
                <a:t>Various</a:t>
              </a:r>
              <a:r>
                <a:rPr lang="fr-FR" sz="1600" b="1" dirty="0"/>
                <a:t> interactions </a:t>
              </a:r>
              <a:r>
                <a:rPr lang="fr-FR" sz="1600" b="1" dirty="0" err="1"/>
                <a:t>appear</a:t>
              </a:r>
              <a:endParaRPr lang="fr-FR" sz="1600" b="1" dirty="0"/>
            </a:p>
            <a:p>
              <a:pPr eaLnBrk="1" hangingPunct="1">
                <a:buFontTx/>
                <a:buChar char="•"/>
              </a:pPr>
              <a:r>
                <a:rPr lang="fr-FR" sz="1600" b="1" dirty="0"/>
                <a:t> </a:t>
              </a:r>
              <a:r>
                <a:rPr lang="fr-FR" sz="1600" b="1" dirty="0" err="1"/>
                <a:t>Antimatter</a:t>
              </a:r>
              <a:r>
                <a:rPr lang="fr-FR" sz="1600" b="1" dirty="0"/>
                <a:t> </a:t>
              </a:r>
              <a:r>
                <a:rPr lang="fr-FR" sz="1600" b="1" dirty="0" err="1" smtClean="0"/>
                <a:t>disappears</a:t>
              </a:r>
              <a:endParaRPr lang="fr-FR" sz="1600" b="1" dirty="0"/>
            </a:p>
            <a:p>
              <a:pPr eaLnBrk="1" hangingPunct="1">
                <a:buFontTx/>
                <a:buChar char="•"/>
              </a:pPr>
              <a:r>
                <a:rPr lang="fr-FR" sz="1600" b="1" dirty="0"/>
                <a:t> </a:t>
              </a:r>
              <a:r>
                <a:rPr lang="fr-FR" sz="1600" b="1" dirty="0" err="1"/>
                <a:t>Particles</a:t>
              </a:r>
              <a:r>
                <a:rPr lang="fr-FR" sz="1600" b="1" dirty="0"/>
                <a:t> </a:t>
              </a:r>
              <a:r>
                <a:rPr lang="fr-FR" sz="1600" b="1" dirty="0" err="1"/>
                <a:t>acquire</a:t>
              </a:r>
              <a:r>
                <a:rPr lang="fr-FR" sz="1600" b="1" dirty="0"/>
                <a:t> mass</a:t>
              </a:r>
              <a:endParaRPr lang="fr-FR" sz="1800" b="1" dirty="0"/>
            </a:p>
          </p:txBody>
        </p:sp>
        <p:sp>
          <p:nvSpPr>
            <p:cNvPr id="10277" name="AutoShape 6"/>
            <p:cNvSpPr>
              <a:spLocks/>
            </p:cNvSpPr>
            <p:nvPr/>
          </p:nvSpPr>
          <p:spPr bwMode="auto">
            <a:xfrm rot="-1193467">
              <a:off x="2638" y="2403"/>
              <a:ext cx="91" cy="1044"/>
            </a:xfrm>
            <a:prstGeom prst="rightBrace">
              <a:avLst>
                <a:gd name="adj1" fmla="val 95604"/>
                <a:gd name="adj2" fmla="val 50000"/>
              </a:avLst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767138" y="3141663"/>
            <a:ext cx="3302000" cy="693737"/>
            <a:chOff x="2373" y="1979"/>
            <a:chExt cx="2080" cy="437"/>
          </a:xfrm>
        </p:grpSpPr>
        <p:sp>
          <p:nvSpPr>
            <p:cNvPr id="10274" name="Text Box 8"/>
            <p:cNvSpPr txBox="1">
              <a:spLocks noChangeArrowheads="1"/>
            </p:cNvSpPr>
            <p:nvPr/>
          </p:nvSpPr>
          <p:spPr bwMode="auto">
            <a:xfrm>
              <a:off x="2426" y="1979"/>
              <a:ext cx="2027" cy="388"/>
            </a:xfrm>
            <a:prstGeom prst="rect">
              <a:avLst/>
            </a:prstGeom>
            <a:gradFill rotWithShape="1">
              <a:gsLst>
                <a:gs pos="0">
                  <a:srgbClr val="FF494D"/>
                </a:gs>
                <a:gs pos="100000">
                  <a:srgbClr val="FF7C8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800" b="1"/>
                <a:t>Baryogénese (some 10s)</a:t>
              </a:r>
            </a:p>
            <a:p>
              <a:pPr eaLnBrk="1" hangingPunct="1">
                <a:buFontTx/>
                <a:buChar char="•"/>
              </a:pPr>
              <a:r>
                <a:rPr lang="fr-FR" sz="1600" b="1"/>
                <a:t> Protons and neutrons are formed</a:t>
              </a:r>
            </a:p>
          </p:txBody>
        </p:sp>
        <p:sp>
          <p:nvSpPr>
            <p:cNvPr id="10275" name="AutoShape 9"/>
            <p:cNvSpPr>
              <a:spLocks/>
            </p:cNvSpPr>
            <p:nvPr/>
          </p:nvSpPr>
          <p:spPr bwMode="auto">
            <a:xfrm rot="-1193467">
              <a:off x="2373" y="1997"/>
              <a:ext cx="68" cy="419"/>
            </a:xfrm>
            <a:prstGeom prst="rightBrace">
              <a:avLst>
                <a:gd name="adj1" fmla="val 51348"/>
                <a:gd name="adj2" fmla="val 50000"/>
              </a:avLst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384550" y="2205038"/>
            <a:ext cx="1797050" cy="693737"/>
            <a:chOff x="2373" y="1979"/>
            <a:chExt cx="1132" cy="437"/>
          </a:xfrm>
        </p:grpSpPr>
        <p:sp>
          <p:nvSpPr>
            <p:cNvPr id="10272" name="Text Box 11"/>
            <p:cNvSpPr txBox="1">
              <a:spLocks noChangeArrowheads="1"/>
            </p:cNvSpPr>
            <p:nvPr/>
          </p:nvSpPr>
          <p:spPr bwMode="auto">
            <a:xfrm>
              <a:off x="2426" y="1979"/>
              <a:ext cx="1079" cy="388"/>
            </a:xfrm>
            <a:prstGeom prst="rect">
              <a:avLst/>
            </a:prstGeom>
            <a:gradFill rotWithShape="1">
              <a:gsLst>
                <a:gs pos="0">
                  <a:srgbClr val="EE70EE"/>
                </a:gs>
                <a:gs pos="100000">
                  <a:srgbClr val="FF7C8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800" b="1"/>
                <a:t>Nucléosynthèse</a:t>
              </a:r>
            </a:p>
            <a:p>
              <a:pPr eaLnBrk="1" hangingPunct="1">
                <a:buFontTx/>
                <a:buChar char="•"/>
              </a:pPr>
              <a:r>
                <a:rPr lang="fr-FR" sz="1600" b="1"/>
                <a:t> Nuclei form </a:t>
              </a:r>
            </a:p>
          </p:txBody>
        </p:sp>
        <p:sp>
          <p:nvSpPr>
            <p:cNvPr id="10273" name="AutoShape 12"/>
            <p:cNvSpPr>
              <a:spLocks/>
            </p:cNvSpPr>
            <p:nvPr/>
          </p:nvSpPr>
          <p:spPr bwMode="auto">
            <a:xfrm rot="-1193467">
              <a:off x="2373" y="1997"/>
              <a:ext cx="68" cy="419"/>
            </a:xfrm>
            <a:prstGeom prst="rightBrace">
              <a:avLst>
                <a:gd name="adj1" fmla="val 51348"/>
                <a:gd name="adj2" fmla="val 50000"/>
              </a:avLst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3132138" y="1304925"/>
            <a:ext cx="4716462" cy="909638"/>
            <a:chOff x="1973" y="822"/>
            <a:chExt cx="2971" cy="573"/>
          </a:xfrm>
        </p:grpSpPr>
        <p:sp>
          <p:nvSpPr>
            <p:cNvPr id="10270" name="Text Box 14"/>
            <p:cNvSpPr txBox="1">
              <a:spLocks noChangeArrowheads="1"/>
            </p:cNvSpPr>
            <p:nvPr/>
          </p:nvSpPr>
          <p:spPr bwMode="auto">
            <a:xfrm>
              <a:off x="2018" y="822"/>
              <a:ext cx="2926" cy="543"/>
            </a:xfrm>
            <a:prstGeom prst="rect">
              <a:avLst/>
            </a:prstGeom>
            <a:gradFill rotWithShape="1">
              <a:gsLst>
                <a:gs pos="0">
                  <a:srgbClr val="009BE8"/>
                </a:gs>
                <a:gs pos="100000">
                  <a:srgbClr val="81D5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800" b="1" dirty="0"/>
                <a:t>Our Univers </a:t>
              </a:r>
              <a:r>
                <a:rPr lang="fr-FR" sz="1800" b="1" dirty="0" err="1"/>
                <a:t>is</a:t>
              </a:r>
              <a:r>
                <a:rPr lang="fr-FR" sz="1800" b="1" dirty="0"/>
                <a:t> on </a:t>
              </a:r>
              <a:r>
                <a:rPr lang="fr-FR" sz="1800" b="1" dirty="0" err="1"/>
                <a:t>its</a:t>
              </a:r>
              <a:r>
                <a:rPr lang="fr-FR" sz="1800" b="1" dirty="0"/>
                <a:t> </a:t>
              </a:r>
              <a:r>
                <a:rPr lang="fr-FR" sz="1800" b="1" dirty="0" err="1"/>
                <a:t>way</a:t>
              </a:r>
              <a:endParaRPr lang="fr-FR" sz="1800" b="1" dirty="0"/>
            </a:p>
            <a:p>
              <a:pPr eaLnBrk="1" hangingPunct="1">
                <a:buFontTx/>
                <a:buChar char="•"/>
              </a:pPr>
              <a:r>
                <a:rPr lang="fr-FR" sz="1600" b="1" dirty="0"/>
                <a:t> </a:t>
              </a:r>
              <a:r>
                <a:rPr lang="fr-FR" sz="1600" b="1" dirty="0" err="1"/>
                <a:t>Atoms</a:t>
              </a:r>
              <a:r>
                <a:rPr lang="fr-FR" sz="1600" b="1" dirty="0"/>
                <a:t> </a:t>
              </a:r>
              <a:r>
                <a:rPr lang="fr-FR" sz="1600" b="1" dirty="0" err="1"/>
                <a:t>form</a:t>
              </a:r>
              <a:endParaRPr lang="fr-FR" sz="1600" b="1" dirty="0"/>
            </a:p>
            <a:p>
              <a:pPr eaLnBrk="1" hangingPunct="1">
                <a:buFontTx/>
                <a:buChar char="•"/>
              </a:pPr>
              <a:r>
                <a:rPr lang="fr-FR" sz="1600" b="1" dirty="0"/>
                <a:t> Transparent </a:t>
              </a:r>
              <a:r>
                <a:rPr lang="fr-FR" sz="1600" b="1" dirty="0" err="1"/>
                <a:t>Universe</a:t>
              </a:r>
              <a:r>
                <a:rPr lang="fr-FR" sz="1600" b="1" dirty="0"/>
                <a:t> (</a:t>
              </a:r>
              <a:r>
                <a:rPr lang="fr-FR" sz="1600" b="1" dirty="0" err="1"/>
                <a:t>our</a:t>
              </a:r>
              <a:r>
                <a:rPr lang="fr-FR" sz="1600" b="1" dirty="0"/>
                <a:t> horizon 380 000 </a:t>
              </a:r>
              <a:r>
                <a:rPr lang="fr-FR" sz="1600" b="1" dirty="0" err="1"/>
                <a:t>year</a:t>
              </a:r>
              <a:r>
                <a:rPr lang="fr-FR" sz="1600" b="1" dirty="0"/>
                <a:t>) </a:t>
              </a:r>
            </a:p>
          </p:txBody>
        </p:sp>
        <p:sp>
          <p:nvSpPr>
            <p:cNvPr id="10271" name="AutoShape 15"/>
            <p:cNvSpPr>
              <a:spLocks/>
            </p:cNvSpPr>
            <p:nvPr/>
          </p:nvSpPr>
          <p:spPr bwMode="auto">
            <a:xfrm rot="-1193467">
              <a:off x="1973" y="981"/>
              <a:ext cx="45" cy="414"/>
            </a:xfrm>
            <a:prstGeom prst="rightBrace">
              <a:avLst>
                <a:gd name="adj1" fmla="val 76667"/>
                <a:gd name="adj2" fmla="val 50000"/>
              </a:avLst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30736" name="Picture 16" descr="ani_atom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24892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2841625" y="404813"/>
            <a:ext cx="2716213" cy="1152525"/>
            <a:chOff x="1790" y="255"/>
            <a:chExt cx="1711" cy="726"/>
          </a:xfrm>
        </p:grpSpPr>
        <p:sp>
          <p:nvSpPr>
            <p:cNvPr id="10268" name="Text Box 18"/>
            <p:cNvSpPr txBox="1">
              <a:spLocks noChangeArrowheads="1"/>
            </p:cNvSpPr>
            <p:nvPr/>
          </p:nvSpPr>
          <p:spPr bwMode="auto">
            <a:xfrm>
              <a:off x="1814" y="255"/>
              <a:ext cx="1687" cy="543"/>
            </a:xfrm>
            <a:prstGeom prst="rect">
              <a:avLst/>
            </a:prstGeom>
            <a:gradFill rotWithShape="1">
              <a:gsLst>
                <a:gs pos="0">
                  <a:srgbClr val="0081C2"/>
                </a:gs>
                <a:gs pos="100000">
                  <a:srgbClr val="009BE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800" b="1" dirty="0"/>
                <a:t>Cosmos </a:t>
              </a:r>
              <a:r>
                <a:rPr lang="fr-FR" sz="1800" b="1" dirty="0" err="1"/>
                <a:t>is</a:t>
              </a:r>
              <a:r>
                <a:rPr lang="fr-FR" sz="1800" b="1" dirty="0"/>
                <a:t> </a:t>
              </a:r>
            </a:p>
            <a:p>
              <a:pPr eaLnBrk="1" hangingPunct="1">
                <a:buFontTx/>
                <a:buChar char="•"/>
              </a:pPr>
              <a:r>
                <a:rPr lang="fr-FR" sz="1600" b="1" dirty="0"/>
                <a:t> Stars are </a:t>
              </a:r>
              <a:r>
                <a:rPr lang="fr-FR" sz="1600" b="1" dirty="0" err="1"/>
                <a:t>born</a:t>
              </a:r>
              <a:r>
                <a:rPr lang="fr-FR" sz="1600" b="1" dirty="0"/>
                <a:t>, live and die</a:t>
              </a:r>
            </a:p>
            <a:p>
              <a:pPr eaLnBrk="1" hangingPunct="1">
                <a:buFontTx/>
                <a:buChar char="•"/>
              </a:pPr>
              <a:r>
                <a:rPr lang="fr-FR" sz="1600" b="1" dirty="0"/>
                <a:t> … and life </a:t>
              </a:r>
              <a:r>
                <a:rPr lang="fr-FR" sz="1600" b="1" dirty="0" err="1"/>
                <a:t>appears</a:t>
              </a:r>
              <a:endParaRPr lang="fr-FR" sz="1600" b="1" dirty="0"/>
            </a:p>
          </p:txBody>
        </p:sp>
        <p:sp>
          <p:nvSpPr>
            <p:cNvPr id="10269" name="AutoShape 19"/>
            <p:cNvSpPr>
              <a:spLocks/>
            </p:cNvSpPr>
            <p:nvPr/>
          </p:nvSpPr>
          <p:spPr bwMode="auto">
            <a:xfrm rot="-1193467">
              <a:off x="1790" y="392"/>
              <a:ext cx="47" cy="589"/>
            </a:xfrm>
            <a:prstGeom prst="rightBrace">
              <a:avLst>
                <a:gd name="adj1" fmla="val 104433"/>
                <a:gd name="adj2" fmla="val 50000"/>
              </a:avLst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3743325" y="2781300"/>
            <a:ext cx="4605338" cy="369888"/>
          </a:xfrm>
          <a:prstGeom prst="rect">
            <a:avLst/>
          </a:prstGeom>
          <a:gradFill rotWithShape="1">
            <a:gsLst>
              <a:gs pos="0">
                <a:srgbClr val="ED7C43"/>
              </a:gs>
              <a:gs pos="100000">
                <a:srgbClr val="E7837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 b="1"/>
              <a:t>Neutrinos escape from dense universe (1 mn)</a:t>
            </a:r>
          </a:p>
        </p:txBody>
      </p:sp>
      <p:sp>
        <p:nvSpPr>
          <p:cNvPr id="30741" name="Oval 21"/>
          <p:cNvSpPr>
            <a:spLocks noChangeArrowheads="1"/>
          </p:cNvSpPr>
          <p:nvPr/>
        </p:nvSpPr>
        <p:spPr bwMode="auto">
          <a:xfrm>
            <a:off x="2555875" y="3573463"/>
            <a:ext cx="1139825" cy="1071562"/>
          </a:xfrm>
          <a:prstGeom prst="ellipse">
            <a:avLst/>
          </a:prstGeom>
          <a:solidFill>
            <a:srgbClr val="FF33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2860675" y="3497263"/>
            <a:ext cx="382588" cy="519112"/>
            <a:chOff x="4800" y="912"/>
            <a:chExt cx="241" cy="327"/>
          </a:xfrm>
        </p:grpSpPr>
        <p:sp>
          <p:nvSpPr>
            <p:cNvPr id="10266" name="Oval 23"/>
            <p:cNvSpPr>
              <a:spLocks noChangeArrowheads="1"/>
            </p:cNvSpPr>
            <p:nvPr/>
          </p:nvSpPr>
          <p:spPr bwMode="auto">
            <a:xfrm>
              <a:off x="4800" y="1008"/>
              <a:ext cx="228" cy="196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67" name="Text Box 24"/>
            <p:cNvSpPr txBox="1">
              <a:spLocks noChangeArrowheads="1"/>
            </p:cNvSpPr>
            <p:nvPr/>
          </p:nvSpPr>
          <p:spPr bwMode="auto">
            <a:xfrm>
              <a:off x="4800" y="912"/>
              <a:ext cx="24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800" b="1"/>
                <a:t>u</a:t>
              </a:r>
              <a:endParaRPr lang="fr-FR" sz="2400"/>
            </a:p>
          </p:txBody>
        </p:sp>
      </p:grp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2708275" y="3954463"/>
            <a:ext cx="382588" cy="519112"/>
            <a:chOff x="4704" y="1200"/>
            <a:chExt cx="241" cy="327"/>
          </a:xfrm>
        </p:grpSpPr>
        <p:sp>
          <p:nvSpPr>
            <p:cNvPr id="10264" name="Oval 26"/>
            <p:cNvSpPr>
              <a:spLocks noChangeArrowheads="1"/>
            </p:cNvSpPr>
            <p:nvPr/>
          </p:nvSpPr>
          <p:spPr bwMode="auto">
            <a:xfrm>
              <a:off x="4704" y="1296"/>
              <a:ext cx="228" cy="196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65" name="Text Box 27"/>
            <p:cNvSpPr txBox="1">
              <a:spLocks noChangeArrowheads="1"/>
            </p:cNvSpPr>
            <p:nvPr/>
          </p:nvSpPr>
          <p:spPr bwMode="auto">
            <a:xfrm>
              <a:off x="4704" y="1200"/>
              <a:ext cx="24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800" b="1"/>
                <a:t>u</a:t>
              </a:r>
              <a:endParaRPr lang="fr-FR" sz="2400"/>
            </a:p>
          </p:txBody>
        </p:sp>
      </p:grp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3241675" y="3878263"/>
            <a:ext cx="382588" cy="519112"/>
            <a:chOff x="5040" y="1152"/>
            <a:chExt cx="241" cy="327"/>
          </a:xfrm>
        </p:grpSpPr>
        <p:sp>
          <p:nvSpPr>
            <p:cNvPr id="10262" name="Oval 29"/>
            <p:cNvSpPr>
              <a:spLocks noChangeArrowheads="1"/>
            </p:cNvSpPr>
            <p:nvPr/>
          </p:nvSpPr>
          <p:spPr bwMode="auto">
            <a:xfrm>
              <a:off x="5040" y="1248"/>
              <a:ext cx="228" cy="196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63" name="Text Box 30"/>
            <p:cNvSpPr txBox="1">
              <a:spLocks noChangeArrowheads="1"/>
            </p:cNvSpPr>
            <p:nvPr/>
          </p:nvSpPr>
          <p:spPr bwMode="auto">
            <a:xfrm>
              <a:off x="5040" y="1152"/>
              <a:ext cx="24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800" b="1"/>
                <a:t>d</a:t>
              </a:r>
              <a:endParaRPr lang="fr-FR" sz="2400"/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3390900" y="3654425"/>
            <a:ext cx="4710113" cy="2654300"/>
            <a:chOff x="2136" y="2251"/>
            <a:chExt cx="2967" cy="1672"/>
          </a:xfrm>
        </p:grpSpPr>
        <p:sp>
          <p:nvSpPr>
            <p:cNvPr id="10259" name="Oval 32"/>
            <p:cNvSpPr>
              <a:spLocks noChangeArrowheads="1"/>
            </p:cNvSpPr>
            <p:nvPr/>
          </p:nvSpPr>
          <p:spPr bwMode="auto">
            <a:xfrm>
              <a:off x="2427" y="2251"/>
              <a:ext cx="2676" cy="95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60" name="Text Box 33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136" y="3477"/>
              <a:ext cx="2955" cy="446"/>
            </a:xfrm>
            <a:prstGeom prst="rect">
              <a:avLst/>
            </a:prstGeom>
            <a:solidFill>
              <a:srgbClr val="EE70EE">
                <a:alpha val="67842"/>
              </a:srgbClr>
            </a:solidFill>
            <a:ln w="9525">
              <a:solidFill>
                <a:srgbClr val="00CC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fr-FR" dirty="0" err="1">
                  <a:latin typeface="Comic Sans MS" pitchFamily="66" charset="0"/>
                </a:rPr>
                <a:t>Particle</a:t>
              </a:r>
              <a:r>
                <a:rPr lang="fr-FR" dirty="0">
                  <a:latin typeface="Comic Sans MS" pitchFamily="66" charset="0"/>
                </a:rPr>
                <a:t> </a:t>
              </a:r>
              <a:r>
                <a:rPr lang="fr-FR" dirty="0" err="1">
                  <a:latin typeface="Comic Sans MS" pitchFamily="66" charset="0"/>
                </a:rPr>
                <a:t>Physics</a:t>
              </a:r>
              <a:r>
                <a:rPr lang="fr-FR" dirty="0">
                  <a:latin typeface="Comic Sans MS" pitchFamily="66" charset="0"/>
                </a:rPr>
                <a:t> </a:t>
              </a:r>
              <a:r>
                <a:rPr lang="fr-FR" dirty="0" err="1">
                  <a:latin typeface="Comic Sans MS" pitchFamily="66" charset="0"/>
                </a:rPr>
                <a:t>is</a:t>
              </a:r>
              <a:r>
                <a:rPr lang="fr-FR" dirty="0">
                  <a:latin typeface="Comic Sans MS" pitchFamily="66" charset="0"/>
                </a:rPr>
                <a:t> all about </a:t>
              </a:r>
              <a:r>
                <a:rPr lang="fr-FR" dirty="0" err="1">
                  <a:latin typeface="Comic Sans MS" pitchFamily="66" charset="0"/>
                </a:rPr>
                <a:t>this</a:t>
              </a:r>
              <a:r>
                <a:rPr lang="fr-FR" dirty="0">
                  <a:latin typeface="Comic Sans MS" pitchFamily="66" charset="0"/>
                </a:rPr>
                <a:t> first </a:t>
              </a:r>
            </a:p>
            <a:p>
              <a:pPr algn="ctr" eaLnBrk="1" hangingPunct="1"/>
              <a:r>
                <a:rPr lang="fr-FR" dirty="0">
                  <a:latin typeface="Comic Sans MS" pitchFamily="66" charset="0"/>
                </a:rPr>
                <a:t>« nanoseconde » </a:t>
              </a:r>
              <a:endParaRPr lang="en-US" dirty="0">
                <a:latin typeface="Comic Sans MS" pitchFamily="66" charset="0"/>
              </a:endParaRPr>
            </a:p>
          </p:txBody>
        </p:sp>
        <p:sp>
          <p:nvSpPr>
            <p:cNvPr id="10261" name="Line 34"/>
            <p:cNvSpPr>
              <a:spLocks noChangeShapeType="1"/>
            </p:cNvSpPr>
            <p:nvPr/>
          </p:nvSpPr>
          <p:spPr bwMode="auto">
            <a:xfrm flipV="1">
              <a:off x="3742" y="3204"/>
              <a:ext cx="0" cy="2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6" name="ZoneTexte 1"/>
          <p:cNvSpPr txBox="1">
            <a:spLocks noChangeArrowheads="1"/>
          </p:cNvSpPr>
          <p:nvPr/>
        </p:nvSpPr>
        <p:spPr bwMode="auto">
          <a:xfrm>
            <a:off x="3105377" y="-14514"/>
            <a:ext cx="3381054" cy="46166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fr-FR" sz="2400" b="1" dirty="0" err="1" smtClean="0"/>
              <a:t>Universe</a:t>
            </a:r>
            <a:r>
              <a:rPr lang="fr-FR" sz="2400" b="1" dirty="0" smtClean="0"/>
              <a:t> Story in a </a:t>
            </a:r>
            <a:r>
              <a:rPr lang="fr-FR" sz="2400" b="1" dirty="0" err="1" smtClean="0"/>
              <a:t>slide</a:t>
            </a:r>
            <a:endParaRPr lang="fr-FR" sz="2400" b="1" dirty="0" smtClean="0"/>
          </a:p>
        </p:txBody>
      </p:sp>
      <p:sp>
        <p:nvSpPr>
          <p:cNvPr id="11" name="ZoneTexte 10"/>
          <p:cNvSpPr txBox="1"/>
          <p:nvPr/>
        </p:nvSpPr>
        <p:spPr>
          <a:xfrm>
            <a:off x="8559091" y="5659360"/>
            <a:ext cx="585417" cy="2539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050" b="1" dirty="0" smtClean="0">
                <a:solidFill>
                  <a:schemeClr val="bg1"/>
                </a:solidFill>
              </a:rPr>
              <a:t>10</a:t>
            </a:r>
            <a:r>
              <a:rPr lang="fr-FR" sz="1050" b="1" baseline="30000" dirty="0" smtClean="0">
                <a:solidFill>
                  <a:schemeClr val="bg1"/>
                </a:solidFill>
              </a:rPr>
              <a:t>-35</a:t>
            </a:r>
            <a:r>
              <a:rPr lang="fr-FR" sz="1050" b="1" dirty="0" smtClean="0">
                <a:solidFill>
                  <a:schemeClr val="bg1"/>
                </a:solidFill>
              </a:rPr>
              <a:t> m</a:t>
            </a:r>
            <a:endParaRPr lang="fr-FR" sz="1050" b="1" dirty="0">
              <a:solidFill>
                <a:schemeClr val="bg1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8571182" y="4291055"/>
            <a:ext cx="585417" cy="2539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050" b="1" dirty="0" smtClean="0">
                <a:solidFill>
                  <a:schemeClr val="bg1"/>
                </a:solidFill>
              </a:rPr>
              <a:t>10</a:t>
            </a:r>
            <a:r>
              <a:rPr lang="fr-FR" sz="1050" b="1" baseline="30000" dirty="0" smtClean="0">
                <a:solidFill>
                  <a:schemeClr val="bg1"/>
                </a:solidFill>
              </a:rPr>
              <a:t>-18</a:t>
            </a:r>
            <a:r>
              <a:rPr lang="fr-FR" sz="1050" b="1" dirty="0" smtClean="0">
                <a:solidFill>
                  <a:schemeClr val="bg1"/>
                </a:solidFill>
              </a:rPr>
              <a:t> m</a:t>
            </a:r>
            <a:endParaRPr lang="fr-FR" sz="1050" b="1" dirty="0">
              <a:solidFill>
                <a:schemeClr val="bg1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8571182" y="4939280"/>
            <a:ext cx="585417" cy="2539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050" b="1" dirty="0" smtClean="0">
                <a:solidFill>
                  <a:schemeClr val="bg1"/>
                </a:solidFill>
              </a:rPr>
              <a:t>10</a:t>
            </a:r>
            <a:r>
              <a:rPr lang="fr-FR" sz="1050" b="1" baseline="30000" dirty="0" smtClean="0">
                <a:solidFill>
                  <a:schemeClr val="bg1"/>
                </a:solidFill>
              </a:rPr>
              <a:t>-31</a:t>
            </a:r>
            <a:r>
              <a:rPr lang="fr-FR" sz="1050" b="1" dirty="0" smtClean="0">
                <a:solidFill>
                  <a:schemeClr val="bg1"/>
                </a:solidFill>
              </a:rPr>
              <a:t> m</a:t>
            </a:r>
            <a:endParaRPr lang="fr-FR" sz="1050" b="1" dirty="0">
              <a:solidFill>
                <a:schemeClr val="bg1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8558583" y="3573016"/>
            <a:ext cx="585417" cy="2539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050" b="1" dirty="0" smtClean="0">
                <a:solidFill>
                  <a:schemeClr val="bg1"/>
                </a:solidFill>
              </a:rPr>
              <a:t>10</a:t>
            </a:r>
            <a:r>
              <a:rPr lang="fr-FR" sz="1050" b="1" baseline="30000" dirty="0" smtClean="0">
                <a:solidFill>
                  <a:schemeClr val="bg1"/>
                </a:solidFill>
              </a:rPr>
              <a:t>-13</a:t>
            </a:r>
            <a:r>
              <a:rPr lang="fr-FR" sz="1050" b="1" dirty="0" smtClean="0">
                <a:solidFill>
                  <a:schemeClr val="bg1"/>
                </a:solidFill>
              </a:rPr>
              <a:t> m</a:t>
            </a:r>
            <a:endParaRPr lang="fr-FR" sz="1050" b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742598" y="6273316"/>
            <a:ext cx="3320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Symmetric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Universe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»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0" grpId="0" animBg="1"/>
      <p:bldP spid="30741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world-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212850"/>
            <a:ext cx="9039225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 idx="4294967295"/>
          </p:nvPr>
        </p:nvSpPr>
        <p:spPr>
          <a:xfrm>
            <a:off x="1581150" y="188640"/>
            <a:ext cx="5511130" cy="639763"/>
          </a:xfrm>
        </p:spPr>
        <p:txBody>
          <a:bodyPr/>
          <a:lstStyle/>
          <a:p>
            <a:r>
              <a:rPr lang="en-GB" sz="3600" dirty="0"/>
              <a:t>Global SCRF Technology</a:t>
            </a:r>
          </a:p>
        </p:txBody>
      </p:sp>
      <p:sp>
        <p:nvSpPr>
          <p:cNvPr id="20" name="Slide Number Placeholder 3"/>
          <p:cNvSpPr txBox="1">
            <a:spLocks noGrp="1"/>
          </p:cNvSpPr>
          <p:nvPr/>
        </p:nvSpPr>
        <p:spPr bwMode="auto">
          <a:xfrm>
            <a:off x="6553200" y="6400800"/>
            <a:ext cx="1905000" cy="2921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fld id="{D0FBD897-4DBA-40EF-8386-5AB02F7A8A29}" type="slidenum">
              <a:rPr lang="en-GB" sz="1400">
                <a:solidFill>
                  <a:srgbClr val="000000"/>
                </a:solidFill>
                <a:latin typeface="Arial" charset="0"/>
                <a:cs typeface="Arial Unicode MS" pitchFamily="34" charset="-128"/>
              </a:rPr>
              <a:pPr algn="r" eaLnBrk="0" hangingPunct="0">
                <a:defRPr/>
              </a:pPr>
              <a:t>30</a:t>
            </a:fld>
            <a:endParaRPr lang="en-GB" sz="1400">
              <a:solidFill>
                <a:srgbClr val="000000"/>
              </a:solidFill>
              <a:latin typeface="Arial" charset="0"/>
              <a:cs typeface="Arial Unicode MS" pitchFamily="34" charset="-128"/>
            </a:endParaRPr>
          </a:p>
        </p:txBody>
      </p:sp>
      <p:sp>
        <p:nvSpPr>
          <p:cNvPr id="21" name="TextBox 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650163" y="2317750"/>
            <a:ext cx="579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/>
            <a:r>
              <a:rPr lang="en-GB" sz="3600" dirty="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  <a:sym typeface="ZapfDingbats" pitchFamily="82" charset="2"/>
              </a:rPr>
              <a:t></a:t>
            </a:r>
            <a:endParaRPr lang="en-GB" sz="3600" dirty="0" smtClean="0">
              <a:solidFill>
                <a:srgbClr val="00B05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7612063" y="2098675"/>
            <a:ext cx="1401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/>
            <a:r>
              <a:rPr lang="en-GB" sz="180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</a:rPr>
              <a:t>KEK, Japan</a:t>
            </a: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1001713" y="2109788"/>
            <a:ext cx="5794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/>
            <a:r>
              <a:rPr lang="en-GB" sz="360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  <a:sym typeface="ZapfDingbats" pitchFamily="82" charset="2"/>
              </a:rPr>
              <a:t></a:t>
            </a:r>
            <a:endParaRPr lang="en-GB" sz="3600" smtClean="0">
              <a:solidFill>
                <a:srgbClr val="00B05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49213" y="1955800"/>
            <a:ext cx="1338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/>
            <a:r>
              <a:rPr lang="en-GB" sz="180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</a:rPr>
              <a:t>FNAL, ANL</a:t>
            </a: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446088" y="2506663"/>
            <a:ext cx="5794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/>
            <a:r>
              <a:rPr lang="en-GB" sz="360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  <a:sym typeface="ZapfDingbats" pitchFamily="82" charset="2"/>
              </a:rPr>
              <a:t></a:t>
            </a:r>
            <a:endParaRPr lang="en-GB" sz="3600" smtClean="0">
              <a:solidFill>
                <a:srgbClr val="00B05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" name="TextBox 14"/>
          <p:cNvSpPr txBox="1">
            <a:spLocks noChangeArrowheads="1"/>
          </p:cNvSpPr>
          <p:nvPr/>
        </p:nvSpPr>
        <p:spPr bwMode="auto">
          <a:xfrm>
            <a:off x="150813" y="2314575"/>
            <a:ext cx="78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/>
            <a:r>
              <a:rPr lang="en-GB" sz="180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</a:rPr>
              <a:t>SLAC</a:t>
            </a:r>
          </a:p>
        </p:txBody>
      </p:sp>
      <p:sp>
        <p:nvSpPr>
          <p:cNvPr id="27" name="TextBox 15"/>
          <p:cNvSpPr txBox="1">
            <a:spLocks noChangeArrowheads="1"/>
          </p:cNvSpPr>
          <p:nvPr/>
        </p:nvSpPr>
        <p:spPr bwMode="auto">
          <a:xfrm>
            <a:off x="1397000" y="2273300"/>
            <a:ext cx="579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/>
            <a:r>
              <a:rPr lang="en-GB" sz="360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  <a:sym typeface="ZapfDingbats" pitchFamily="82" charset="2"/>
              </a:rPr>
              <a:t></a:t>
            </a:r>
            <a:endParaRPr lang="en-GB" sz="3600" smtClean="0">
              <a:solidFill>
                <a:srgbClr val="00B05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" name="TextBox 16"/>
          <p:cNvSpPr txBox="1">
            <a:spLocks noChangeArrowheads="1"/>
          </p:cNvSpPr>
          <p:nvPr/>
        </p:nvSpPr>
        <p:spPr bwMode="auto">
          <a:xfrm>
            <a:off x="1757363" y="2220913"/>
            <a:ext cx="73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/>
            <a:r>
              <a:rPr lang="en-GB" sz="180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</a:rPr>
              <a:t>JLAB</a:t>
            </a:r>
          </a:p>
        </p:txBody>
      </p:sp>
      <p:sp>
        <p:nvSpPr>
          <p:cNvPr id="29" name="TextBox 17"/>
          <p:cNvSpPr txBox="1">
            <a:spLocks noChangeArrowheads="1"/>
          </p:cNvSpPr>
          <p:nvPr/>
        </p:nvSpPr>
        <p:spPr bwMode="auto">
          <a:xfrm>
            <a:off x="1357313" y="2039938"/>
            <a:ext cx="5794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/>
            <a:r>
              <a:rPr lang="en-GB" sz="360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  <a:sym typeface="ZapfDingbats" pitchFamily="82" charset="2"/>
              </a:rPr>
              <a:t></a:t>
            </a:r>
            <a:endParaRPr lang="en-GB" sz="3600" smtClean="0">
              <a:solidFill>
                <a:srgbClr val="00B05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" name="TextBox 18"/>
          <p:cNvSpPr txBox="1">
            <a:spLocks noChangeArrowheads="1"/>
          </p:cNvSpPr>
          <p:nvPr/>
        </p:nvSpPr>
        <p:spPr bwMode="auto">
          <a:xfrm>
            <a:off x="1717675" y="198755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/>
            <a:r>
              <a:rPr lang="en-GB" sz="180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</a:rPr>
              <a:t>Cornell</a:t>
            </a:r>
          </a:p>
        </p:txBody>
      </p:sp>
      <p:grpSp>
        <p:nvGrpSpPr>
          <p:cNvPr id="31" name="Group 27"/>
          <p:cNvGrpSpPr>
            <a:grpSpLocks/>
          </p:cNvGrpSpPr>
          <p:nvPr/>
        </p:nvGrpSpPr>
        <p:grpSpPr bwMode="auto">
          <a:xfrm>
            <a:off x="3417888" y="2003425"/>
            <a:ext cx="2767012" cy="971550"/>
            <a:chOff x="3417888" y="2003425"/>
            <a:chExt cx="2767012" cy="971550"/>
          </a:xfrm>
        </p:grpSpPr>
        <p:sp>
          <p:nvSpPr>
            <p:cNvPr id="32" name="TextBox 25"/>
            <p:cNvSpPr txBox="1">
              <a:spLocks noChangeArrowheads="1"/>
            </p:cNvSpPr>
            <p:nvPr/>
          </p:nvSpPr>
          <p:spPr bwMode="auto">
            <a:xfrm>
              <a:off x="4411663" y="2003425"/>
              <a:ext cx="8128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ctr" hangingPunct="0"/>
              <a:r>
                <a:rPr lang="en-GB" sz="1800" smtClean="0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rPr>
                <a:t>DESY</a:t>
              </a:r>
            </a:p>
          </p:txBody>
        </p:sp>
        <p:sp>
          <p:nvSpPr>
            <p:cNvPr id="33" name="TextBox 27"/>
            <p:cNvSpPr txBox="1">
              <a:spLocks noChangeArrowheads="1"/>
            </p:cNvSpPr>
            <p:nvPr/>
          </p:nvSpPr>
          <p:spPr bwMode="auto">
            <a:xfrm>
              <a:off x="3417888" y="2257425"/>
              <a:ext cx="8763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ctr" hangingPunct="0"/>
              <a:r>
                <a:rPr lang="en-GB" sz="1800" smtClean="0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rPr>
                <a:t>LAL</a:t>
              </a:r>
            </a:p>
            <a:p>
              <a:pPr eaLnBrk="0" fontAlgn="ctr" hangingPunct="0"/>
              <a:r>
                <a:rPr lang="en-GB" sz="1800" smtClean="0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rPr>
                <a:t>Saclay</a:t>
              </a:r>
            </a:p>
          </p:txBody>
        </p:sp>
        <p:sp>
          <p:nvSpPr>
            <p:cNvPr id="34" name="TextBox 29"/>
            <p:cNvSpPr txBox="1">
              <a:spLocks noChangeArrowheads="1"/>
            </p:cNvSpPr>
            <p:nvPr/>
          </p:nvSpPr>
          <p:spPr bwMode="auto">
            <a:xfrm>
              <a:off x="4846638" y="2605088"/>
              <a:ext cx="133826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ctr" hangingPunct="0"/>
              <a:r>
                <a:rPr lang="en-GB" sz="1800" smtClean="0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rPr>
                <a:t>INFN Milan</a:t>
              </a:r>
            </a:p>
          </p:txBody>
        </p:sp>
      </p:grp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800" y="4644622"/>
            <a:ext cx="2495550" cy="203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62363" y="3418809"/>
            <a:ext cx="2425700" cy="201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10" descr="http://www.interactions.org/imagebank/images/DE0081M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72377" y="4924446"/>
            <a:ext cx="1360488" cy="2046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TextBox 6"/>
          <p:cNvSpPr txBox="1">
            <a:spLocks noChangeArrowheads="1"/>
          </p:cNvSpPr>
          <p:nvPr/>
        </p:nvSpPr>
        <p:spPr bwMode="auto">
          <a:xfrm>
            <a:off x="4440397" y="2640806"/>
            <a:ext cx="579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/>
            <a:r>
              <a:rPr lang="en-GB" sz="3600" dirty="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  <a:sym typeface="ZapfDingbats" pitchFamily="82" charset="2"/>
              </a:rPr>
              <a:t></a:t>
            </a:r>
            <a:endParaRPr lang="en-GB" sz="3600" dirty="0" smtClean="0">
              <a:solidFill>
                <a:srgbClr val="00B05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594" y="3148775"/>
            <a:ext cx="3648075" cy="161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4" descr="http://www.interactions.org/imagebank/images/CO0045T.jp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6844" y="188640"/>
            <a:ext cx="1143000" cy="147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" descr="http://www.interactions.org/imagebank/images/KE0103M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981" y="2857045"/>
            <a:ext cx="310515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6"/>
          <p:cNvSpPr txBox="1">
            <a:spLocks noChangeArrowheads="1"/>
          </p:cNvSpPr>
          <p:nvPr/>
        </p:nvSpPr>
        <p:spPr bwMode="auto">
          <a:xfrm>
            <a:off x="4077272" y="2371852"/>
            <a:ext cx="579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/>
            <a:r>
              <a:rPr lang="en-GB" sz="3600" dirty="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  <a:sym typeface="ZapfDingbats" pitchFamily="82" charset="2"/>
              </a:rPr>
              <a:t></a:t>
            </a:r>
            <a:endParaRPr lang="en-GB" sz="3600" dirty="0" smtClean="0">
              <a:solidFill>
                <a:srgbClr val="00B05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3" name="TextBox 6"/>
          <p:cNvSpPr txBox="1">
            <a:spLocks noChangeArrowheads="1"/>
          </p:cNvSpPr>
          <p:nvPr/>
        </p:nvSpPr>
        <p:spPr bwMode="auto">
          <a:xfrm>
            <a:off x="4369213" y="2139950"/>
            <a:ext cx="579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/>
            <a:r>
              <a:rPr lang="en-GB" sz="3600" dirty="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  <a:sym typeface="ZapfDingbats" pitchFamily="82" charset="2"/>
              </a:rPr>
              <a:t></a:t>
            </a:r>
            <a:endParaRPr lang="en-GB" sz="3600" dirty="0" smtClean="0">
              <a:solidFill>
                <a:srgbClr val="00B05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4" name="Picture 2" descr="http://www.interactions.org/imagebank/images/KE0105M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92280" y="-36512"/>
            <a:ext cx="1487487" cy="223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8615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/>
        </p:nvSpPr>
        <p:spPr>
          <a:xfrm>
            <a:off x="207875" y="145546"/>
            <a:ext cx="63859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3200" b="1" dirty="0" smtClean="0"/>
              <a:t>Two Candidate Sites in </a:t>
            </a:r>
            <a:br>
              <a:rPr kumimoji="1" lang="en-US" altLang="ja-JP" sz="3200" b="1" dirty="0" smtClean="0"/>
            </a:br>
            <a:r>
              <a:rPr lang="en-US" altLang="ja-JP" sz="3200" b="1" dirty="0" smtClean="0"/>
              <a:t>Japanese mountainous locations</a:t>
            </a:r>
            <a:endParaRPr kumimoji="1" lang="ja-JP" altLang="en-US" sz="3200" b="1" dirty="0"/>
          </a:p>
        </p:txBody>
      </p:sp>
      <p:pic>
        <p:nvPicPr>
          <p:cNvPr id="3" name="コンテンツ プレースホルダー 3"/>
          <p:cNvPicPr>
            <a:picLocks noGrp="1" noChangeAspect="1"/>
          </p:cNvPicPr>
          <p:nvPr/>
        </p:nvPicPr>
        <p:blipFill>
          <a:blip r:embed="rId3"/>
          <a:srcRect t="-1325" b="-1325"/>
          <a:stretch>
            <a:fillRect/>
          </a:stretch>
        </p:blipFill>
        <p:spPr>
          <a:xfrm>
            <a:off x="207875" y="1441226"/>
            <a:ext cx="8229600" cy="4525963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4" name="テキスト ボックス 4"/>
          <p:cNvSpPr txBox="1"/>
          <p:nvPr/>
        </p:nvSpPr>
        <p:spPr>
          <a:xfrm>
            <a:off x="258676" y="3083263"/>
            <a:ext cx="10777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SEFURI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5" name="コンテンツ プレースホルダー 6"/>
          <p:cNvPicPr>
            <a:picLocks noChangeAspect="1"/>
          </p:cNvPicPr>
          <p:nvPr/>
        </p:nvPicPr>
        <p:blipFill rotWithShape="1">
          <a:blip r:embed="rId4" cstate="print"/>
          <a:srcRect t="279" b="-654"/>
          <a:stretch/>
        </p:blipFill>
        <p:spPr>
          <a:xfrm>
            <a:off x="1468912" y="2105836"/>
            <a:ext cx="2277035" cy="1596269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6" name="コンテンツ プレースホルダー 5"/>
          <p:cNvPicPr>
            <a:picLocks noChangeAspect="1"/>
          </p:cNvPicPr>
          <p:nvPr/>
        </p:nvPicPr>
        <p:blipFill rotWithShape="1">
          <a:blip r:embed="rId5"/>
          <a:srcRect l="47240" t="4302" r="5556" b="4302"/>
          <a:stretch/>
        </p:blipFill>
        <p:spPr>
          <a:xfrm>
            <a:off x="7019096" y="4531833"/>
            <a:ext cx="1748121" cy="2036688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8" name="図 8" descr="IMG_115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81" y="5210743"/>
            <a:ext cx="1538940" cy="1154205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9" name="図 9" descr="DSC0265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02" y="1976104"/>
            <a:ext cx="1316842" cy="987631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12" name="図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831" y="350277"/>
            <a:ext cx="1860379" cy="1349083"/>
          </a:xfrm>
          <a:prstGeom prst="rect">
            <a:avLst/>
          </a:prstGeom>
        </p:spPr>
      </p:pic>
      <p:sp>
        <p:nvSpPr>
          <p:cNvPr id="13" name="テキスト ボックス 13"/>
          <p:cNvSpPr txBox="1"/>
          <p:nvPr/>
        </p:nvSpPr>
        <p:spPr>
          <a:xfrm>
            <a:off x="8543642" y="859746"/>
            <a:ext cx="416391" cy="276999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200" dirty="0" smtClean="0"/>
              <a:t>5 m</a:t>
            </a:r>
            <a:endParaRPr kumimoji="1" lang="ja-JP" altLang="en-US" sz="1200" dirty="0"/>
          </a:p>
        </p:txBody>
      </p:sp>
      <p:cxnSp>
        <p:nvCxnSpPr>
          <p:cNvPr id="14" name="直線矢印コネクタ 14"/>
          <p:cNvCxnSpPr/>
          <p:nvPr/>
        </p:nvCxnSpPr>
        <p:spPr>
          <a:xfrm>
            <a:off x="8588468" y="609775"/>
            <a:ext cx="7471" cy="7490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363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772213"/>
              </p:ext>
            </p:extLst>
          </p:nvPr>
        </p:nvGraphicFramePr>
        <p:xfrm>
          <a:off x="3353473" y="4419116"/>
          <a:ext cx="550300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645"/>
                <a:gridCol w="897721"/>
                <a:gridCol w="897721"/>
                <a:gridCol w="89591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Energy  CM (GeV)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90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240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350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Luminosity (x10</a:t>
                      </a:r>
                      <a:r>
                        <a:rPr lang="en-US" b="1" baseline="30000" noProof="0" smtClean="0">
                          <a:solidFill>
                            <a:schemeClr val="bg2"/>
                          </a:solidFill>
                        </a:rPr>
                        <a:t>34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cm</a:t>
                      </a:r>
                      <a:r>
                        <a:rPr lang="en-US" b="1" baseline="30000" noProof="0" smtClean="0">
                          <a:solidFill>
                            <a:schemeClr val="bg2"/>
                          </a:solidFill>
                        </a:rPr>
                        <a:t>-2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s</a:t>
                      </a:r>
                      <a:r>
                        <a:rPr lang="en-US" b="1" baseline="30000" noProof="0" smtClean="0">
                          <a:solidFill>
                            <a:schemeClr val="bg2"/>
                          </a:solidFill>
                        </a:rPr>
                        <a:t>-1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en-US" b="1" baseline="30000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100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~5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~0.7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Cavity Gradient (MV/m)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20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20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20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#5-cell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 SC cavities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100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300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600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Total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 AC power (MW)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100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100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100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68" y="721492"/>
            <a:ext cx="5089601" cy="34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7"/>
          <p:cNvSpPr txBox="1"/>
          <p:nvPr/>
        </p:nvSpPr>
        <p:spPr>
          <a:xfrm>
            <a:off x="199506" y="182883"/>
            <a:ext cx="8656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i="1" smtClean="0">
                <a:solidFill>
                  <a:srgbClr val="FFFF00"/>
                </a:solidFill>
              </a:rPr>
              <a:t>TLEP Ring e</a:t>
            </a:r>
            <a:r>
              <a:rPr lang="en-US" sz="3200" b="1" i="1" baseline="30000" smtClean="0">
                <a:solidFill>
                  <a:srgbClr val="FFFF00"/>
                </a:solidFill>
              </a:rPr>
              <a:t>+</a:t>
            </a:r>
            <a:r>
              <a:rPr lang="en-US" sz="3200" b="1" i="1" smtClean="0">
                <a:solidFill>
                  <a:srgbClr val="FFFF00"/>
                </a:solidFill>
              </a:rPr>
              <a:t>e</a:t>
            </a:r>
            <a:r>
              <a:rPr lang="en-US" sz="3200" b="1" i="1" baseline="30000" smtClean="0">
                <a:solidFill>
                  <a:srgbClr val="FFFF00"/>
                </a:solidFill>
              </a:rPr>
              <a:t>-</a:t>
            </a:r>
            <a:r>
              <a:rPr lang="en-US" sz="3200" b="1" i="1" smtClean="0">
                <a:solidFill>
                  <a:srgbClr val="FFFF00"/>
                </a:solidFill>
              </a:rPr>
              <a:t> collider: </a:t>
            </a:r>
            <a:r>
              <a:rPr lang="en-US" sz="3200" b="1" smtClean="0">
                <a:solidFill>
                  <a:srgbClr val="FFFFFF"/>
                </a:solidFill>
              </a:rPr>
              <a:t>Primary Cost Driver Tunnel: ~70% cost</a:t>
            </a:r>
            <a:endParaRPr lang="en-US" sz="3200" b="1">
              <a:solidFill>
                <a:srgbClr val="FFFFFF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325309" y="2600908"/>
            <a:ext cx="1622560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80 km tunnel</a:t>
            </a:r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292080" y="1448780"/>
            <a:ext cx="1311578" cy="40011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LEP/LHC</a:t>
            </a:r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1549" y="1482462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Building on existing technologies and experience (LEP, KEKB, PEPII…)</a:t>
            </a:r>
            <a:endParaRPr lang="en-US" sz="2400" b="1"/>
          </a:p>
        </p:txBody>
      </p:sp>
      <p:sp>
        <p:nvSpPr>
          <p:cNvPr id="8" name="ZoneTexte 7"/>
          <p:cNvSpPr txBox="1"/>
          <p:nvPr/>
        </p:nvSpPr>
        <p:spPr>
          <a:xfrm>
            <a:off x="257129" y="5085184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Could cover a wide range of energy up to 350 Gev collision energy.</a:t>
            </a:r>
            <a:endParaRPr lang="en-US" sz="2400" b="1"/>
          </a:p>
        </p:txBody>
      </p:sp>
      <p:sp>
        <p:nvSpPr>
          <p:cNvPr id="9" name="ZoneTexte 8"/>
          <p:cNvSpPr txBox="1"/>
          <p:nvPr/>
        </p:nvSpPr>
        <p:spPr>
          <a:xfrm>
            <a:off x="257129" y="3126625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Using SC cavities</a:t>
            </a:r>
            <a:endParaRPr lang="en-US" sz="2400" b="1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49" y="3717032"/>
            <a:ext cx="2531771" cy="12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96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43708" y="50020"/>
            <a:ext cx="4753865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 – antiparticle Asymmetry</a:t>
            </a:r>
            <a:endParaRPr lang="en-US" sz="24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17634" y="637897"/>
            <a:ext cx="7419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Any interaction able to differentiate a particle and its antiparticle?</a:t>
            </a:r>
            <a:endParaRPr lang="en-US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717634" y="1099558"/>
            <a:ext cx="8063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Essential to generate a Universe dominated by matter (over antimatter)!</a:t>
            </a:r>
            <a:endParaRPr 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/>
              <p:cNvSpPr txBox="1"/>
              <p:nvPr/>
            </p:nvSpPr>
            <p:spPr>
              <a:xfrm>
                <a:off x="506187" y="3458010"/>
                <a:ext cx="8233921" cy="541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𝒆</m:t>
                    </m:r>
                    <m:r>
                      <a:rPr lang="en-US" sz="2400" b="1" i="1" smtClean="0">
                        <a:latin typeface="Cambria Math"/>
                      </a:rPr>
                      <m:t>.</m:t>
                    </m:r>
                    <m:r>
                      <a:rPr lang="en-US" sz="2400" b="1" i="1" smtClean="0">
                        <a:latin typeface="Cambria Math"/>
                      </a:rPr>
                      <m:t>𝒈</m:t>
                    </m:r>
                    <m:r>
                      <a:rPr lang="en-US" sz="2400" b="1" i="1" smtClean="0">
                        <a:latin typeface="Cambria Math"/>
                      </a:rPr>
                      <m:t>.  </m:t>
                    </m:r>
                    <m:sSup>
                      <m:sSupPr>
                        <m:ctrlPr>
                          <a:rPr lang="en-US" sz="2400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/>
                          </a:rPr>
                          <m:t>𝑩</m:t>
                        </m:r>
                      </m:e>
                      <m:sup>
                        <m:r>
                          <a:rPr lang="en-US" sz="2400" b="1" i="1" smtClean="0">
                            <a:latin typeface="Cambria Math"/>
                          </a:rPr>
                          <m:t>𝟎</m:t>
                        </m:r>
                      </m:sup>
                    </m:sSup>
                    <m:r>
                      <a:rPr lang="en-US" sz="2400" b="1" i="1" smtClean="0">
                        <a:latin typeface="Cambria Math"/>
                      </a:rPr>
                      <m:t>(</m:t>
                    </m:r>
                    <m:bar>
                      <m:barPr>
                        <m:pos m:val="top"/>
                        <m:ctrlPr>
                          <a:rPr lang="en-US" sz="2400" b="1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sz="2400" b="1" i="1" smtClean="0">
                            <a:latin typeface="Cambria Math"/>
                          </a:rPr>
                          <m:t>𝒃</m:t>
                        </m:r>
                      </m:e>
                    </m:bar>
                    <m:r>
                      <a:rPr lang="en-US" sz="2400" b="1" i="1" smtClean="0">
                        <a:latin typeface="Cambria Math"/>
                      </a:rPr>
                      <m:t>𝒅</m:t>
                    </m:r>
                    <m:r>
                      <a:rPr lang="en-US" sz="2400" b="1" i="1" smtClean="0">
                        <a:latin typeface="Cambria Math"/>
                      </a:rPr>
                      <m:t>)→</m:t>
                    </m:r>
                    <m:sSup>
                      <m:sSupPr>
                        <m:ctrlPr>
                          <a:rPr lang="en-US" sz="2400" b="1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𝑲</m:t>
                        </m:r>
                      </m:e>
                      <m:sup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r>
                      <a:rPr lang="en-US" sz="2400" b="1" i="1" smtClean="0">
                        <a:latin typeface="Cambria Math"/>
                        <a:ea typeface="Cambria Math"/>
                      </a:rPr>
                      <m:t>(</m:t>
                    </m:r>
                    <m:bar>
                      <m:barPr>
                        <m:pos m:val="top"/>
                        <m:ctrlPr>
                          <a:rPr lang="en-US" sz="2400" b="1" i="1" smtClean="0">
                            <a:latin typeface="Cambria Math"/>
                            <a:ea typeface="Cambria Math"/>
                          </a:rPr>
                        </m:ctrlPr>
                      </m:barPr>
                      <m:e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𝒔</m:t>
                        </m:r>
                      </m:e>
                    </m:bar>
                    <m:r>
                      <a:rPr lang="en-US" sz="2400" b="1" i="1">
                        <a:latin typeface="Cambria Math"/>
                        <a:ea typeface="Cambria Math"/>
                      </a:rPr>
                      <m:t>𝒖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)</m:t>
                    </m:r>
                    <m:sSup>
                      <m:sSupPr>
                        <m:ctrlPr>
                          <a:rPr lang="en-US" sz="2400" b="1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𝝅</m:t>
                        </m:r>
                      </m:e>
                      <m:sup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  <m:r>
                      <a:rPr lang="en-US" sz="2400" b="1" i="1" smtClean="0">
                        <a:latin typeface="Cambria Math"/>
                        <a:ea typeface="Cambria Math"/>
                      </a:rPr>
                      <m:t>(</m:t>
                    </m:r>
                    <m:bar>
                      <m:barPr>
                        <m:pos m:val="top"/>
                        <m:ctrlPr>
                          <a:rPr lang="en-US" sz="2400" b="1" i="1" smtClean="0">
                            <a:latin typeface="Cambria Math"/>
                            <a:ea typeface="Cambria Math"/>
                          </a:rPr>
                        </m:ctrlPr>
                      </m:barPr>
                      <m:e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𝒖</m:t>
                        </m:r>
                      </m:e>
                    </m:ba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𝒅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)&gt;</m:t>
                    </m:r>
                  </m:oMath>
                </a14:m>
                <a:r>
                  <a:rPr lang="en-US" sz="2400" b="1"/>
                  <a:t>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b="1" i="1" smtClean="0">
                            <a:latin typeface="Cambria Math"/>
                          </a:rPr>
                        </m:ctrlPr>
                      </m:barPr>
                      <m:e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𝑩</m:t>
                            </m:r>
                          </m:e>
                          <m:sup>
                            <m:r>
                              <a:rPr lang="en-US" sz="2400" b="1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𝟎</m:t>
                            </m:r>
                          </m:sup>
                        </m:sSup>
                      </m:e>
                    </m:bar>
                    <m:r>
                      <a:rPr lang="en-US" sz="2400" b="1" i="1" smtClean="0">
                        <a:latin typeface="Cambria Math"/>
                      </a:rPr>
                      <m:t> </m:t>
                    </m:r>
                    <m:r>
                      <a:rPr lang="en-US" sz="2400" b="1" i="1">
                        <a:latin typeface="Cambria Math"/>
                      </a:rPr>
                      <m:t>(</m:t>
                    </m:r>
                    <m:r>
                      <a:rPr lang="en-US" sz="2400" b="1" i="1" smtClean="0">
                        <a:latin typeface="Cambria Math"/>
                      </a:rPr>
                      <m:t>𝒃</m:t>
                    </m:r>
                    <m:bar>
                      <m:barPr>
                        <m:pos m:val="top"/>
                        <m:ctrlPr>
                          <a:rPr lang="en-US" sz="2400" b="1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sz="2400" b="1" i="1">
                            <a:latin typeface="Cambria Math"/>
                          </a:rPr>
                          <m:t>𝒅</m:t>
                        </m:r>
                      </m:e>
                    </m:bar>
                    <m:r>
                      <a:rPr lang="en-US" sz="2400" b="1" i="1">
                        <a:latin typeface="Cambria Math"/>
                      </a:rPr>
                      <m:t>)→</m:t>
                    </m:r>
                    <m:sSup>
                      <m:sSupPr>
                        <m:ctrlPr>
                          <a:rPr lang="en-US" sz="2400" b="1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𝑲</m:t>
                        </m:r>
                      </m:e>
                      <m:sup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  <m:r>
                      <a:rPr lang="en-US" sz="2400" b="1" i="1">
                        <a:latin typeface="Cambria Math"/>
                        <a:ea typeface="Cambria Math"/>
                      </a:rPr>
                      <m:t>(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𝒔</m:t>
                    </m:r>
                    <m:bar>
                      <m:barPr>
                        <m:pos m:val="top"/>
                        <m:ctrlPr>
                          <a:rPr lang="en-US" sz="2400" b="1" i="1" smtClean="0">
                            <a:latin typeface="Cambria Math"/>
                            <a:ea typeface="Cambria Math"/>
                          </a:rPr>
                        </m:ctrlPr>
                      </m:barPr>
                      <m:e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𝒖</m:t>
                        </m:r>
                      </m:e>
                    </m:bar>
                    <m:r>
                      <a:rPr lang="en-US" sz="2400" b="1" i="1">
                        <a:latin typeface="Cambria Math"/>
                        <a:ea typeface="Cambria Math"/>
                      </a:rPr>
                      <m:t>)</m:t>
                    </m:r>
                    <m:sSup>
                      <m:sSupPr>
                        <m:ctrlPr>
                          <a:rPr lang="en-US" sz="2400" b="1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/>
                            <a:ea typeface="Cambria Math"/>
                          </a:rPr>
                          <m:t>𝝅</m:t>
                        </m:r>
                      </m:e>
                      <m:sup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r>
                      <a:rPr lang="en-US" sz="2400" b="1" i="1">
                        <a:latin typeface="Cambria Math"/>
                        <a:ea typeface="Cambria Math"/>
                      </a:rPr>
                      <m:t>(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𝒖</m:t>
                    </m:r>
                    <m:bar>
                      <m:barPr>
                        <m:pos m:val="top"/>
                        <m:ctrlPr>
                          <a:rPr lang="en-US" sz="2400" b="1" i="1" smtClean="0">
                            <a:latin typeface="Cambria Math"/>
                            <a:ea typeface="Cambria Math"/>
                          </a:rPr>
                        </m:ctrlPr>
                      </m:barPr>
                      <m:e>
                        <m:r>
                          <a:rPr lang="en-US" sz="2400" b="1" i="1" smtClean="0">
                            <a:latin typeface="Cambria Math"/>
                            <a:ea typeface="Cambria Math"/>
                          </a:rPr>
                          <m:t>𝒅</m:t>
                        </m:r>
                      </m:e>
                    </m:bar>
                  </m:oMath>
                </a14:m>
                <a:r>
                  <a:rPr lang="en-US" sz="2400" b="1" smtClean="0"/>
                  <a:t>)</a:t>
                </a:r>
                <a:endParaRPr lang="en-US" sz="2400" b="1"/>
              </a:p>
            </p:txBody>
          </p:sp>
        </mc:Choice>
        <mc:Fallback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187" y="3458010"/>
                <a:ext cx="8233921" cy="541559"/>
              </a:xfrm>
              <a:prstGeom prst="rect">
                <a:avLst/>
              </a:prstGeom>
              <a:blipFill rotWithShape="1">
                <a:blip r:embed="rId2"/>
                <a:stretch>
                  <a:fillRect r="-1036" b="-247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/>
          <p:cNvSpPr txBox="1"/>
          <p:nvPr/>
        </p:nvSpPr>
        <p:spPr>
          <a:xfrm>
            <a:off x="711941" y="1628800"/>
            <a:ext cx="7100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Phenomenon initially observed in </a:t>
            </a:r>
            <a:r>
              <a:rPr lang="en-US" sz="2400" b="1" i="1" dirty="0" smtClean="0"/>
              <a:t>s</a:t>
            </a:r>
            <a:r>
              <a:rPr lang="en-US" b="1" dirty="0" smtClean="0"/>
              <a:t> quark decays in 1964 but underlying process was not experimentally understood </a:t>
            </a:r>
            <a:endParaRPr lang="en-US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770430" y="2624497"/>
            <a:ext cx="7546829" cy="830997"/>
          </a:xfrm>
          <a:prstGeom prst="rect">
            <a:avLst/>
          </a:prstGeom>
          <a:solidFill>
            <a:srgbClr val="FFFFCC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Observation of dissymmetric behavior  in 2001 in </a:t>
            </a:r>
            <a:r>
              <a:rPr lang="en-US" sz="2400" b="1" i="1" smtClean="0">
                <a:solidFill>
                  <a:schemeClr val="bg2"/>
                </a:solidFill>
              </a:rPr>
              <a:t>b</a:t>
            </a:r>
            <a:r>
              <a:rPr lang="en-US" b="1" smtClean="0">
                <a:solidFill>
                  <a:schemeClr val="bg2"/>
                </a:solidFill>
              </a:rPr>
              <a:t> quark decays (BaBar, Belle) </a:t>
            </a:r>
            <a:r>
              <a:rPr lang="en-US" b="1" smtClean="0">
                <a:solidFill>
                  <a:schemeClr val="bg2"/>
                </a:solidFill>
                <a:latin typeface="Wingdings 3" pitchFamily="18" charset="2"/>
              </a:rPr>
              <a:t>a</a:t>
            </a:r>
            <a:r>
              <a:rPr lang="en-US" b="1" smtClean="0">
                <a:solidFill>
                  <a:schemeClr val="bg2"/>
                </a:solidFill>
                <a:cs typeface="Times New Roman" pitchFamily="18" charset="0"/>
              </a:rPr>
              <a:t> </a:t>
            </a:r>
            <a:r>
              <a:rPr lang="en-US" sz="2400" b="1" i="1" u="sng" smtClean="0">
                <a:solidFill>
                  <a:srgbClr val="FF0000"/>
                </a:solidFill>
                <a:cs typeface="Times New Roman" pitchFamily="18" charset="0"/>
              </a:rPr>
              <a:t>Electroweak interactions</a:t>
            </a:r>
            <a:r>
              <a:rPr lang="en-US" sz="2400" b="1" i="1" smtClean="0">
                <a:solidFill>
                  <a:schemeClr val="bg2"/>
                </a:solidFill>
                <a:cs typeface="Times New Roman" pitchFamily="18" charset="0"/>
              </a:rPr>
              <a:t> </a:t>
            </a:r>
            <a:r>
              <a:rPr lang="en-US" b="1" smtClean="0">
                <a:solidFill>
                  <a:schemeClr val="bg2"/>
                </a:solidFill>
                <a:cs typeface="Times New Roman" pitchFamily="18" charset="0"/>
              </a:rPr>
              <a:t>are responsible</a:t>
            </a:r>
            <a:endParaRPr lang="en-US" b="1">
              <a:solidFill>
                <a:schemeClr val="bg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/>
              <p:cNvSpPr txBox="1"/>
              <p:nvPr/>
            </p:nvSpPr>
            <p:spPr>
              <a:xfrm>
                <a:off x="2410457" y="4014714"/>
                <a:ext cx="3818096" cy="461665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𝒑𝒂𝒓𝒕𝒊𝒄𝒍𝒆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𝒂𝒏𝒕𝒊𝒑𝒂𝒓𝒕𝒊𝒄𝒍𝒆</m:t>
                      </m:r>
                    </m:oMath>
                  </m:oMathPara>
                </a14:m>
                <a:endParaRPr 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0457" y="4014714"/>
                <a:ext cx="3818096" cy="461665"/>
              </a:xfrm>
              <a:prstGeom prst="rect">
                <a:avLst/>
              </a:prstGeom>
              <a:blipFill rotWithShape="1">
                <a:blip r:embed="rId3"/>
                <a:stretch>
                  <a:fillRect r="-95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534223" y="4663884"/>
            <a:ext cx="7180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Explained through interference mechanisms because: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smtClean="0"/>
              <a:t>Physical quarks are superpositions of flavor states </a:t>
            </a:r>
            <a:endParaRPr lang="en-US" sz="2400" b="1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ZoneTexte 32"/>
              <p:cNvSpPr txBox="1"/>
              <p:nvPr/>
            </p:nvSpPr>
            <p:spPr>
              <a:xfrm>
                <a:off x="2225771" y="5465965"/>
                <a:ext cx="3950890" cy="4664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e.g.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"</m:t>
                        </m:r>
                        <m:r>
                          <a:rPr lang="en-US" i="1">
                            <a:latin typeface="Cambria Math"/>
                          </a:rPr>
                          <m:t>𝑏</m:t>
                        </m:r>
                        <m:r>
                          <a:rPr lang="en-US" b="0" i="1" smtClean="0">
                            <a:latin typeface="Cambria Math"/>
                          </a:rPr>
                          <m:t>"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𝑝h𝑦𝑠</m:t>
                        </m:r>
                      </m:sup>
                    </m:sSubSup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</m:sub>
                    </m:sSub>
                  </m:oMath>
                </a14:m>
                <a:endParaRPr lang="en-US"/>
              </a:p>
            </p:txBody>
          </p:sp>
        </mc:Choice>
        <mc:Fallback>
          <p:sp>
            <p:nvSpPr>
              <p:cNvPr id="33" name="ZoneTexte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771" y="5465965"/>
                <a:ext cx="3950890" cy="466474"/>
              </a:xfrm>
              <a:prstGeom prst="rect">
                <a:avLst/>
              </a:prstGeom>
              <a:blipFill rotWithShape="1">
                <a:blip r:embed="rId4"/>
                <a:stretch>
                  <a:fillRect l="-1543" b="-1973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ZoneTexte 33"/>
              <p:cNvSpPr txBox="1"/>
              <p:nvPr/>
            </p:nvSpPr>
            <p:spPr>
              <a:xfrm>
                <a:off x="537075" y="5842574"/>
                <a:ext cx="483658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400" b="1" smtClean="0"/>
                  <a:t>All quark masses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  <a:ea typeface="Cambria Math"/>
                      </a:rPr>
                      <m:t>≠</m:t>
                    </m:r>
                    <m:r>
                      <a:rPr lang="en-US" sz="2400" b="1" i="1" smtClean="0">
                        <a:latin typeface="Cambria Math"/>
                        <a:ea typeface="Cambria Math"/>
                      </a:rPr>
                      <m:t>𝟎</m:t>
                    </m:r>
                  </m:oMath>
                </a14:m>
                <a:endParaRPr lang="en-US" sz="2400" b="1" smtClean="0"/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400" b="1" smtClean="0">
                    <a:latin typeface="Symbol" pitchFamily="18" charset="2"/>
                  </a:rPr>
                  <a:t>$ </a:t>
                </a:r>
                <a:r>
                  <a:rPr lang="en-US" sz="2400" b="1"/>
                  <a:t>a</a:t>
                </a:r>
                <a:r>
                  <a:rPr lang="en-US" sz="2400" b="1" smtClean="0"/>
                  <a:t>t least 3 families of quarks !!! </a:t>
                </a:r>
                <a:endParaRPr lang="en-US" sz="2400" b="1"/>
              </a:p>
            </p:txBody>
          </p:sp>
        </mc:Choice>
        <mc:Fallback>
          <p:sp>
            <p:nvSpPr>
              <p:cNvPr id="34" name="ZoneText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75" y="5842574"/>
                <a:ext cx="4836580" cy="830997"/>
              </a:xfrm>
              <a:prstGeom prst="rect">
                <a:avLst/>
              </a:prstGeom>
              <a:blipFill rotWithShape="1">
                <a:blip r:embed="rId5"/>
                <a:stretch>
                  <a:fillRect l="-1637" t="-5839" r="-882" b="-153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ZoneTexte 34"/>
          <p:cNvSpPr txBox="1"/>
          <p:nvPr/>
        </p:nvSpPr>
        <p:spPr>
          <a:xfrm rot="18606332">
            <a:off x="7464860" y="5379238"/>
            <a:ext cx="1827744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to </a:t>
            </a:r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H</a:t>
            </a:r>
            <a:endParaRPr lang="en-US" sz="24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36" name="Accolade fermante 35"/>
          <p:cNvSpPr/>
          <p:nvPr/>
        </p:nvSpPr>
        <p:spPr>
          <a:xfrm>
            <a:off x="7613463" y="5229200"/>
            <a:ext cx="198897" cy="1028872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5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ZoneTexte 41"/>
          <p:cNvSpPr txBox="1"/>
          <p:nvPr/>
        </p:nvSpPr>
        <p:spPr>
          <a:xfrm>
            <a:off x="217810" y="188640"/>
            <a:ext cx="7954589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Unfortunately the particle/antiparticle asymmetry generated at the electroweak scale by the SM in quark sector is too small to explain matter/antimatter asymmetry in Universe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5150" name="Picture 30" descr="D:\TEMP\TIARA\TIARA talks\conference\ASC-2012\photo\Furious-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211" y="80441"/>
            <a:ext cx="1087111" cy="123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ZoneTexte 42"/>
          <p:cNvSpPr txBox="1"/>
          <p:nvPr/>
        </p:nvSpPr>
        <p:spPr>
          <a:xfrm>
            <a:off x="308912" y="1844824"/>
            <a:ext cx="4630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May be different in lepton sector?</a:t>
            </a:r>
            <a:endParaRPr lang="en-US" sz="2400" b="1"/>
          </a:p>
        </p:txBody>
      </p:sp>
      <p:sp>
        <p:nvSpPr>
          <p:cNvPr id="44" name="ZoneTexte 43"/>
          <p:cNvSpPr txBox="1"/>
          <p:nvPr/>
        </p:nvSpPr>
        <p:spPr>
          <a:xfrm>
            <a:off x="1151620" y="1376772"/>
            <a:ext cx="618188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Good news is however that mechanisms exist in Nature</a:t>
            </a:r>
            <a:endParaRPr lang="en-US" b="1">
              <a:solidFill>
                <a:schemeClr val="bg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ZoneTexte 46"/>
              <p:cNvSpPr txBox="1"/>
              <p:nvPr/>
            </p:nvSpPr>
            <p:spPr>
              <a:xfrm>
                <a:off x="431540" y="2310979"/>
                <a:ext cx="856895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400" b="1" smtClean="0"/>
                  <a:t>Physical </a:t>
                </a:r>
                <a:r>
                  <a:rPr lang="en-US" sz="2400" b="1" smtClean="0"/>
                  <a:t>neutrinos </a:t>
                </a:r>
                <a:r>
                  <a:rPr lang="en-US" sz="2400" b="1"/>
                  <a:t>are superpositions of flavor </a:t>
                </a:r>
                <a:r>
                  <a:rPr lang="en-US" sz="2400" b="1" smtClean="0"/>
                  <a:t>states (neutrino mixing observed with cosmics, reactors and accel.)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400" b="1" smtClean="0">
                    <a:latin typeface="Symbol" pitchFamily="18" charset="2"/>
                  </a:rPr>
                  <a:t>$ </a:t>
                </a:r>
                <a:r>
                  <a:rPr lang="en-US" sz="2400" b="1"/>
                  <a:t>a</a:t>
                </a:r>
                <a:r>
                  <a:rPr lang="en-US" sz="2400" b="1" smtClean="0"/>
                  <a:t>t least 3 families of leptons !!!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400" b="1" smtClean="0"/>
                  <a:t>All </a:t>
                </a:r>
                <a:r>
                  <a:rPr lang="en-US" sz="2400" b="1"/>
                  <a:t>lepton masses possibly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  <a:ea typeface="Cambria Math"/>
                      </a:rPr>
                      <m:t>≠</m:t>
                    </m:r>
                    <m:r>
                      <a:rPr lang="en-US" sz="2400" b="1" i="1">
                        <a:latin typeface="Cambria Math"/>
                        <a:ea typeface="Cambria Math"/>
                      </a:rPr>
                      <m:t>𝟎</m:t>
                    </m:r>
                  </m:oMath>
                </a14:m>
                <a:endParaRPr lang="en-US" sz="2400" b="1"/>
              </a:p>
            </p:txBody>
          </p:sp>
        </mc:Choice>
        <mc:Fallback>
          <p:sp>
            <p:nvSpPr>
              <p:cNvPr id="47" name="ZoneTexte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40" y="2310979"/>
                <a:ext cx="8568951" cy="1569660"/>
              </a:xfrm>
              <a:prstGeom prst="rect">
                <a:avLst/>
              </a:prstGeom>
              <a:blipFill rotWithShape="1">
                <a:blip r:embed="rId3"/>
                <a:stretch>
                  <a:fillRect l="-996" t="-3101" b="-77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51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311" y="1808820"/>
            <a:ext cx="1302189" cy="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Groupe 44"/>
          <p:cNvGrpSpPr/>
          <p:nvPr/>
        </p:nvGrpSpPr>
        <p:grpSpPr>
          <a:xfrm>
            <a:off x="603968" y="4253750"/>
            <a:ext cx="2104167" cy="1475118"/>
            <a:chOff x="619793" y="4759002"/>
            <a:chExt cx="2104167" cy="1475118"/>
          </a:xfrm>
        </p:grpSpPr>
        <p:grpSp>
          <p:nvGrpSpPr>
            <p:cNvPr id="51" name="Groupe 50"/>
            <p:cNvGrpSpPr/>
            <p:nvPr/>
          </p:nvGrpSpPr>
          <p:grpSpPr>
            <a:xfrm>
              <a:off x="619793" y="4759002"/>
              <a:ext cx="2104167" cy="1475118"/>
              <a:chOff x="2767890" y="5252312"/>
              <a:chExt cx="2104167" cy="1475118"/>
            </a:xfrm>
          </p:grpSpPr>
          <p:grpSp>
            <p:nvGrpSpPr>
              <p:cNvPr id="52" name="Groupe 51"/>
              <p:cNvGrpSpPr/>
              <p:nvPr/>
            </p:nvGrpSpPr>
            <p:grpSpPr>
              <a:xfrm>
                <a:off x="2767890" y="5252312"/>
                <a:ext cx="2104167" cy="1475118"/>
                <a:chOff x="2367697" y="2367254"/>
                <a:chExt cx="2104167" cy="1475118"/>
              </a:xfrm>
            </p:grpSpPr>
            <p:sp>
              <p:nvSpPr>
                <p:cNvPr id="54" name="Rectangle 53"/>
                <p:cNvSpPr/>
                <p:nvPr/>
              </p:nvSpPr>
              <p:spPr>
                <a:xfrm>
                  <a:off x="2367697" y="2367254"/>
                  <a:ext cx="2104167" cy="147511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2"/>
                    </a:solidFill>
                  </a:endParaRPr>
                </a:p>
              </p:txBody>
            </p:sp>
            <p:grpSp>
              <p:nvGrpSpPr>
                <p:cNvPr id="55" name="Groupe 54"/>
                <p:cNvGrpSpPr/>
                <p:nvPr/>
              </p:nvGrpSpPr>
              <p:grpSpPr>
                <a:xfrm>
                  <a:off x="3286753" y="2460327"/>
                  <a:ext cx="1169286" cy="1366170"/>
                  <a:chOff x="3864794" y="3309035"/>
                  <a:chExt cx="1169286" cy="1366170"/>
                </a:xfrm>
              </p:grpSpPr>
              <p:cxnSp>
                <p:nvCxnSpPr>
                  <p:cNvPr id="57" name="Connecteur droit 56"/>
                  <p:cNvCxnSpPr/>
                  <p:nvPr/>
                </p:nvCxnSpPr>
                <p:spPr>
                  <a:xfrm>
                    <a:off x="4181036" y="4000636"/>
                    <a:ext cx="648072" cy="72008"/>
                  </a:xfrm>
                  <a:prstGeom prst="line">
                    <a:avLst/>
                  </a:prstGeom>
                  <a:ln w="19050">
                    <a:solidFill>
                      <a:schemeClr val="bg2"/>
                    </a:solidFill>
                    <a:prstDash val="solid"/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ZoneTexte 58"/>
                  <p:cNvSpPr txBox="1"/>
                  <p:nvPr/>
                </p:nvSpPr>
                <p:spPr>
                  <a:xfrm>
                    <a:off x="3864794" y="3309035"/>
                    <a:ext cx="383438" cy="4001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>
                        <a:solidFill>
                          <a:schemeClr val="bg2"/>
                        </a:solidFill>
                      </a:rPr>
                      <a:t>H</a:t>
                    </a:r>
                    <a:endParaRPr lang="en-US" b="1">
                      <a:solidFill>
                        <a:schemeClr val="bg2"/>
                      </a:solidFill>
                    </a:endParaRPr>
                  </a:p>
                </p:txBody>
              </p:sp>
              <p:sp>
                <p:nvSpPr>
                  <p:cNvPr id="60" name="ZoneTexte 59"/>
                  <p:cNvSpPr txBox="1"/>
                  <p:nvPr/>
                </p:nvSpPr>
                <p:spPr>
                  <a:xfrm>
                    <a:off x="3955703" y="4275095"/>
                    <a:ext cx="327334" cy="4001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>
                        <a:solidFill>
                          <a:schemeClr val="bg2"/>
                        </a:solidFill>
                        <a:latin typeface="Symbol" pitchFamily="18" charset="2"/>
                      </a:rPr>
                      <a:t>n</a:t>
                    </a:r>
                    <a:endParaRPr lang="en-US" b="1">
                      <a:solidFill>
                        <a:schemeClr val="bg2"/>
                      </a:solidFill>
                      <a:latin typeface="Symbol" pitchFamily="18" charset="2"/>
                    </a:endParaRPr>
                  </a:p>
                </p:txBody>
              </p:sp>
              <p:sp>
                <p:nvSpPr>
                  <p:cNvPr id="61" name="ZoneTexte 60"/>
                  <p:cNvSpPr txBox="1"/>
                  <p:nvPr/>
                </p:nvSpPr>
                <p:spPr>
                  <a:xfrm>
                    <a:off x="4706746" y="3723590"/>
                    <a:ext cx="327334" cy="4001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>
                        <a:solidFill>
                          <a:schemeClr val="bg2"/>
                        </a:solidFill>
                        <a:latin typeface="Symbol" pitchFamily="18" charset="2"/>
                      </a:rPr>
                      <a:t>n</a:t>
                    </a:r>
                    <a:endParaRPr lang="en-US" b="1">
                      <a:solidFill>
                        <a:schemeClr val="bg2"/>
                      </a:solidFill>
                      <a:latin typeface="Symbol" pitchFamily="18" charset="2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ZoneTexte 55"/>
                    <p:cNvSpPr txBox="1"/>
                    <p:nvPr/>
                  </p:nvSpPr>
                  <p:spPr>
                    <a:xfrm>
                      <a:off x="2407012" y="2992306"/>
                      <a:ext cx="1297984" cy="400110"/>
                    </a:xfrm>
                    <a:prstGeom prst="rect">
                      <a:avLst/>
                    </a:prstGeom>
                    <a:solidFill>
                      <a:srgbClr val="FFFFCC"/>
                    </a:solidFill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</a:rPr>
                                  <m:t>𝝂</m:t>
                                </m:r>
                              </m:sub>
                            </m:sSub>
                            <m:r>
                              <a:rPr lang="en-US" b="1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</a:rPr>
                              <m:t>∝</m:t>
                            </m:r>
                            <m:r>
                              <a:rPr lang="en-US" b="1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</a:rPr>
                              <m:t>𝒀𝒗</m:t>
                            </m:r>
                            <m:r>
                              <a:rPr lang="en-US" b="1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oMath>
                        </m:oMathPara>
                      </a14:m>
                      <a:endParaRPr lang="en-US" b="1">
                        <a:solidFill>
                          <a:schemeClr val="bg2"/>
                        </a:solidFill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56" name="ZoneTexte 5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07012" y="2992306"/>
                      <a:ext cx="1297984" cy="400110"/>
                    </a:xfrm>
                    <a:prstGeom prst="rect">
                      <a:avLst/>
                    </a:prstGeom>
                    <a:blipFill rotWithShape="1">
                      <a:blip r:embed="rId5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53" name="Connecteur droit 52"/>
              <p:cNvCxnSpPr/>
              <p:nvPr/>
            </p:nvCxnSpPr>
            <p:spPr>
              <a:xfrm>
                <a:off x="3655275" y="5540655"/>
                <a:ext cx="390953" cy="523225"/>
              </a:xfrm>
              <a:prstGeom prst="line">
                <a:avLst/>
              </a:prstGeom>
              <a:ln w="19050">
                <a:solidFill>
                  <a:schemeClr val="bg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Connecteur droit 61"/>
            <p:cNvCxnSpPr/>
            <p:nvPr/>
          </p:nvCxnSpPr>
          <p:spPr>
            <a:xfrm>
              <a:off x="1886032" y="5570570"/>
              <a:ext cx="0" cy="540060"/>
            </a:xfrm>
            <a:prstGeom prst="line">
              <a:avLst/>
            </a:prstGeom>
            <a:ln w="19050">
              <a:solidFill>
                <a:schemeClr val="bg2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58" name="ZoneTexte 5157"/>
          <p:cNvSpPr txBox="1"/>
          <p:nvPr/>
        </p:nvSpPr>
        <p:spPr>
          <a:xfrm>
            <a:off x="291895" y="3926780"/>
            <a:ext cx="1394934" cy="40011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Scenario 1 </a:t>
            </a:r>
            <a:endParaRPr lang="en-US" b="1">
              <a:solidFill>
                <a:schemeClr val="bg2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217810" y="6129300"/>
            <a:ext cx="8665694" cy="830997"/>
            <a:chOff x="217810" y="6309320"/>
            <a:chExt cx="8665694" cy="830997"/>
          </a:xfrm>
        </p:grpSpPr>
        <p:sp>
          <p:nvSpPr>
            <p:cNvPr id="5156" name="ZoneTexte 5155"/>
            <p:cNvSpPr txBox="1"/>
            <p:nvPr/>
          </p:nvSpPr>
          <p:spPr>
            <a:xfrm>
              <a:off x="878492" y="6309320"/>
              <a:ext cx="80050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/>
                <a:t>Search for asymmetric behavior of neutrino vs antineutrino</a:t>
              </a:r>
            </a:p>
            <a:p>
              <a:r>
                <a:rPr lang="en-US" sz="2400" b="1" smtClean="0"/>
                <a:t>Search for heavy neutrinos (at high energy accelerators)</a:t>
              </a:r>
              <a:endParaRPr lang="en-US" sz="2400" b="1"/>
            </a:p>
          </p:txBody>
        </p:sp>
        <p:sp>
          <p:nvSpPr>
            <p:cNvPr id="5160" name="Flèche droite rayée 5159"/>
            <p:cNvSpPr/>
            <p:nvPr/>
          </p:nvSpPr>
          <p:spPr>
            <a:xfrm>
              <a:off x="217810" y="6453336"/>
              <a:ext cx="537766" cy="353249"/>
            </a:xfrm>
            <a:prstGeom prst="stripedRightArrow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6689616" y="3596229"/>
            <a:ext cx="2245375" cy="2568671"/>
            <a:chOff x="6689616" y="3776249"/>
            <a:chExt cx="2245375" cy="2568671"/>
          </a:xfrm>
        </p:grpSpPr>
        <p:pic>
          <p:nvPicPr>
            <p:cNvPr id="5155" name="Picture 3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9616" y="4424003"/>
              <a:ext cx="2173745" cy="1429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57" name="ZoneTexte 5156"/>
            <p:cNvSpPr txBox="1"/>
            <p:nvPr/>
          </p:nvSpPr>
          <p:spPr>
            <a:xfrm>
              <a:off x="6705295" y="5637034"/>
              <a:ext cx="2229696" cy="707886"/>
            </a:xfrm>
            <a:prstGeom prst="rect">
              <a:avLst/>
            </a:prstGeom>
            <a:solidFill>
              <a:srgbClr val="FFFFCC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smtClean="0">
                  <a:solidFill>
                    <a:schemeClr val="bg2"/>
                  </a:solidFill>
                </a:rPr>
                <a:t>New particles @ high energy scale</a:t>
              </a:r>
              <a:endParaRPr lang="en-US" b="1">
                <a:solidFill>
                  <a:schemeClr val="bg2"/>
                </a:solidFill>
              </a:endParaRP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6730205" y="3776249"/>
              <a:ext cx="2092565" cy="707886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smtClean="0">
                  <a:solidFill>
                    <a:schemeClr val="bg2"/>
                  </a:solidFill>
                  <a:latin typeface="Symbol" pitchFamily="18" charset="2"/>
                </a:rPr>
                <a:t>n</a:t>
              </a:r>
              <a:r>
                <a:rPr lang="en-US" b="1" smtClean="0">
                  <a:solidFill>
                    <a:schemeClr val="bg2"/>
                  </a:solidFill>
                </a:rPr>
                <a:t> are their own antiparticle</a:t>
              </a:r>
              <a:endParaRPr lang="en-US" b="1">
                <a:solidFill>
                  <a:schemeClr val="bg2"/>
                </a:solidFill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3768463" y="3897052"/>
            <a:ext cx="2342151" cy="2376264"/>
            <a:chOff x="3768463" y="3897052"/>
            <a:chExt cx="2342151" cy="2376264"/>
          </a:xfrm>
        </p:grpSpPr>
        <p:grpSp>
          <p:nvGrpSpPr>
            <p:cNvPr id="4" name="Groupe 3"/>
            <p:cNvGrpSpPr/>
            <p:nvPr/>
          </p:nvGrpSpPr>
          <p:grpSpPr>
            <a:xfrm>
              <a:off x="3768463" y="3897052"/>
              <a:ext cx="2342151" cy="2376264"/>
              <a:chOff x="3768463" y="4077072"/>
              <a:chExt cx="2342151" cy="2376264"/>
            </a:xfrm>
          </p:grpSpPr>
          <p:grpSp>
            <p:nvGrpSpPr>
              <p:cNvPr id="5154" name="Groupe 5153"/>
              <p:cNvGrpSpPr/>
              <p:nvPr/>
            </p:nvGrpSpPr>
            <p:grpSpPr>
              <a:xfrm>
                <a:off x="3768463" y="4424002"/>
                <a:ext cx="2342151" cy="1494653"/>
                <a:chOff x="3973671" y="4988600"/>
                <a:chExt cx="2342151" cy="1494653"/>
              </a:xfrm>
            </p:grpSpPr>
            <p:sp>
              <p:nvSpPr>
                <p:cNvPr id="69" name="Rectangle 68"/>
                <p:cNvSpPr/>
                <p:nvPr/>
              </p:nvSpPr>
              <p:spPr>
                <a:xfrm>
                  <a:off x="4195104" y="4988600"/>
                  <a:ext cx="2104167" cy="147511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2"/>
                    </a:solidFill>
                  </a:endParaRPr>
                </a:p>
              </p:txBody>
            </p:sp>
            <p:grpSp>
              <p:nvGrpSpPr>
                <p:cNvPr id="70" name="Groupe 69"/>
                <p:cNvGrpSpPr/>
                <p:nvPr/>
              </p:nvGrpSpPr>
              <p:grpSpPr>
                <a:xfrm>
                  <a:off x="5237445" y="5079888"/>
                  <a:ext cx="1078377" cy="1403365"/>
                  <a:chOff x="3955703" y="3271840"/>
                  <a:chExt cx="1078377" cy="1403365"/>
                </a:xfrm>
              </p:grpSpPr>
              <p:sp>
                <p:nvSpPr>
                  <p:cNvPr id="73" name="ZoneTexte 72"/>
                  <p:cNvSpPr txBox="1"/>
                  <p:nvPr/>
                </p:nvSpPr>
                <p:spPr>
                  <a:xfrm>
                    <a:off x="4091318" y="3271840"/>
                    <a:ext cx="383438" cy="4001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>
                        <a:solidFill>
                          <a:schemeClr val="bg2"/>
                        </a:solidFill>
                      </a:rPr>
                      <a:t>H</a:t>
                    </a:r>
                    <a:endParaRPr lang="en-US" b="1">
                      <a:solidFill>
                        <a:schemeClr val="bg2"/>
                      </a:solidFill>
                    </a:endParaRPr>
                  </a:p>
                </p:txBody>
              </p:sp>
              <p:sp>
                <p:nvSpPr>
                  <p:cNvPr id="74" name="ZoneTexte 73"/>
                  <p:cNvSpPr txBox="1"/>
                  <p:nvPr/>
                </p:nvSpPr>
                <p:spPr>
                  <a:xfrm>
                    <a:off x="3955703" y="4275095"/>
                    <a:ext cx="327334" cy="4001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>
                        <a:solidFill>
                          <a:schemeClr val="bg2"/>
                        </a:solidFill>
                        <a:latin typeface="Symbol" pitchFamily="18" charset="2"/>
                      </a:rPr>
                      <a:t>n</a:t>
                    </a:r>
                    <a:endParaRPr lang="en-US" b="1">
                      <a:solidFill>
                        <a:schemeClr val="bg2"/>
                      </a:solidFill>
                      <a:latin typeface="Symbol" pitchFamily="18" charset="2"/>
                    </a:endParaRPr>
                  </a:p>
                </p:txBody>
              </p:sp>
              <p:sp>
                <p:nvSpPr>
                  <p:cNvPr id="75" name="ZoneTexte 74"/>
                  <p:cNvSpPr txBox="1"/>
                  <p:nvPr/>
                </p:nvSpPr>
                <p:spPr>
                  <a:xfrm>
                    <a:off x="4706746" y="3723590"/>
                    <a:ext cx="327334" cy="4001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>
                        <a:solidFill>
                          <a:schemeClr val="bg2"/>
                        </a:solidFill>
                        <a:latin typeface="Symbol" pitchFamily="18" charset="2"/>
                      </a:rPr>
                      <a:t>n</a:t>
                    </a:r>
                    <a:endParaRPr lang="en-US" b="1">
                      <a:solidFill>
                        <a:schemeClr val="bg2"/>
                      </a:solidFill>
                      <a:latin typeface="Symbol" pitchFamily="18" charset="2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1" name="ZoneTexte 70"/>
                    <p:cNvSpPr txBox="1"/>
                    <p:nvPr/>
                  </p:nvSpPr>
                  <p:spPr>
                    <a:xfrm>
                      <a:off x="3973671" y="5557543"/>
                      <a:ext cx="1586460" cy="715773"/>
                    </a:xfrm>
                    <a:prstGeom prst="rect">
                      <a:avLst/>
                    </a:prstGeom>
                    <a:solidFill>
                      <a:srgbClr val="FFFFCC"/>
                    </a:solidFill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</a:rPr>
                                  <m:t>𝝂</m:t>
                                </m:r>
                              </m:sub>
                            </m:sSub>
                            <m:r>
                              <a:rPr lang="en-US" b="1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</a:rPr>
                              <m:t>∝</m:t>
                            </m:r>
                            <m:sSup>
                              <m:sSupPr>
                                <m:ctrlPr>
                                  <a:rPr lang="en-US" b="1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</a:rPr>
                                  <m:t>𝒀</m:t>
                                </m:r>
                              </m:e>
                              <m:sup>
                                <m:r>
                                  <a:rPr lang="en-US" b="1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</a:rPr>
                                  <m:t>𝟐</m:t>
                                </m:r>
                              </m:sup>
                            </m:sSup>
                            <m:f>
                              <m:fPr>
                                <m:ctrlPr>
                                  <a:rPr lang="en-US" b="1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b="1" i="1" smtClean="0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𝒗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𝟐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b="1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</a:rPr>
                                  <m:t>𝚲</m:t>
                                </m:r>
                              </m:den>
                            </m:f>
                            <m:r>
                              <a:rPr lang="en-US" b="1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oMath>
                        </m:oMathPara>
                      </a14:m>
                      <a:endParaRPr lang="en-US" b="1">
                        <a:solidFill>
                          <a:schemeClr val="bg2"/>
                        </a:solidFill>
                        <a:latin typeface="+mj-lt"/>
                      </a:endParaRPr>
                    </a:p>
                  </p:txBody>
                </p:sp>
              </mc:Choice>
              <mc:Fallback xmlns="">
                <p:sp>
                  <p:nvSpPr>
                    <p:cNvPr id="71" name="ZoneTexte 7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73671" y="5557543"/>
                      <a:ext cx="1586460" cy="715773"/>
                    </a:xfrm>
                    <a:prstGeom prst="rect">
                      <a:avLst/>
                    </a:prstGeom>
                    <a:blipFill rotWithShape="1">
                      <a:blip r:embed="rId7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68" name="Connecteur droit 67"/>
                <p:cNvCxnSpPr/>
                <p:nvPr/>
              </p:nvCxnSpPr>
              <p:spPr>
                <a:xfrm>
                  <a:off x="5401112" y="5159829"/>
                  <a:ext cx="72330" cy="640339"/>
                </a:xfrm>
                <a:prstGeom prst="line">
                  <a:avLst/>
                </a:prstGeom>
                <a:ln w="19050">
                  <a:solidFill>
                    <a:schemeClr val="bg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necteur droit 65"/>
                <p:cNvCxnSpPr/>
                <p:nvPr/>
              </p:nvCxnSpPr>
              <p:spPr>
                <a:xfrm>
                  <a:off x="5461343" y="5800168"/>
                  <a:ext cx="0" cy="540060"/>
                </a:xfrm>
                <a:prstGeom prst="line">
                  <a:avLst/>
                </a:prstGeom>
                <a:ln w="19050">
                  <a:solidFill>
                    <a:schemeClr val="bg2"/>
                  </a:solidFill>
                  <a:prstDash val="solid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necteur droit 77"/>
                <p:cNvCxnSpPr/>
                <p:nvPr/>
              </p:nvCxnSpPr>
              <p:spPr>
                <a:xfrm>
                  <a:off x="4939539" y="5368919"/>
                  <a:ext cx="489591" cy="449216"/>
                </a:xfrm>
                <a:prstGeom prst="line">
                  <a:avLst/>
                </a:prstGeom>
                <a:ln w="19050">
                  <a:solidFill>
                    <a:schemeClr val="bg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ZoneTexte 81"/>
                <p:cNvSpPr txBox="1"/>
                <p:nvPr/>
              </p:nvSpPr>
              <p:spPr>
                <a:xfrm>
                  <a:off x="4819658" y="5131528"/>
                  <a:ext cx="383438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smtClean="0">
                      <a:solidFill>
                        <a:schemeClr val="bg2"/>
                      </a:solidFill>
                    </a:rPr>
                    <a:t>H</a:t>
                  </a:r>
                  <a:endParaRPr lang="en-US" b="1">
                    <a:solidFill>
                      <a:schemeClr val="bg2"/>
                    </a:solidFill>
                  </a:endParaRPr>
                </a:p>
              </p:txBody>
            </p:sp>
          </p:grpSp>
          <p:sp>
            <p:nvSpPr>
              <p:cNvPr id="88" name="ZoneTexte 87"/>
              <p:cNvSpPr txBox="1"/>
              <p:nvPr/>
            </p:nvSpPr>
            <p:spPr>
              <a:xfrm>
                <a:off x="3772918" y="4077072"/>
                <a:ext cx="1394934" cy="400110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smtClean="0">
                    <a:solidFill>
                      <a:schemeClr val="bg2"/>
                    </a:solidFill>
                  </a:rPr>
                  <a:t>Scenario 2 </a:t>
                </a:r>
                <a:endParaRPr lang="en-US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5159" name="ZoneTexte 5158"/>
              <p:cNvSpPr txBox="1"/>
              <p:nvPr/>
            </p:nvSpPr>
            <p:spPr>
              <a:xfrm>
                <a:off x="4002811" y="5807005"/>
                <a:ext cx="2078336" cy="64633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800" b="1" smtClean="0">
                    <a:solidFill>
                      <a:schemeClr val="bg2"/>
                    </a:solidFill>
                  </a:rPr>
                  <a:t>Not possible with charged fermions</a:t>
                </a:r>
                <a:endParaRPr lang="en-US" sz="1800" b="1">
                  <a:solidFill>
                    <a:schemeClr val="bg2"/>
                  </a:solidFill>
                </a:endParaRPr>
              </a:p>
            </p:txBody>
          </p:sp>
        </p:grpSp>
        <p:cxnSp>
          <p:nvCxnSpPr>
            <p:cNvPr id="48" name="Connecteur droit 47"/>
            <p:cNvCxnSpPr/>
            <p:nvPr/>
          </p:nvCxnSpPr>
          <p:spPr>
            <a:xfrm>
              <a:off x="5256135" y="5090934"/>
              <a:ext cx="648072" cy="72008"/>
            </a:xfrm>
            <a:prstGeom prst="line">
              <a:avLst/>
            </a:prstGeom>
            <a:ln w="19050">
              <a:solidFill>
                <a:schemeClr val="bg2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064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295636" y="-1"/>
            <a:ext cx="6365076" cy="46166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neutrino</a:t>
            </a:r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superBeams toward </a:t>
            </a:r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sz="2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factories</a:t>
            </a:r>
            <a:endParaRPr lang="en-US" sz="24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23" y="461664"/>
            <a:ext cx="839152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-11623" y="1616502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  <a:latin typeface="+mj-lt"/>
              </a:rPr>
              <a:t>Multi</a:t>
            </a:r>
            <a:r>
              <a:rPr lang="en-US" sz="3200" b="1" smtClean="0">
                <a:solidFill>
                  <a:srgbClr val="C00000"/>
                </a:solidFill>
                <a:latin typeface="+mj-lt"/>
              </a:rPr>
              <a:t>-</a:t>
            </a:r>
            <a:r>
              <a:rPr lang="en-US" sz="3200" b="1" smtClean="0">
                <a:solidFill>
                  <a:srgbClr val="C00000"/>
                </a:solidFill>
                <a:latin typeface="Algerian" pitchFamily="82" charset="0"/>
              </a:rPr>
              <a:t>MW</a:t>
            </a:r>
            <a:endParaRPr lang="en-US" sz="3200" b="1">
              <a:solidFill>
                <a:srgbClr val="C00000"/>
              </a:solidFill>
              <a:latin typeface="Algerian" pitchFamily="82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0" y="2084554"/>
            <a:ext cx="1869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/>
              <a:t>SC cavities</a:t>
            </a:r>
            <a:endParaRPr lang="en-US" sz="2800" b="1"/>
          </a:p>
        </p:txBody>
      </p:sp>
      <p:sp>
        <p:nvSpPr>
          <p:cNvPr id="3" name="ZoneTexte 2"/>
          <p:cNvSpPr txBox="1"/>
          <p:nvPr/>
        </p:nvSpPr>
        <p:spPr>
          <a:xfrm>
            <a:off x="332623" y="722789"/>
            <a:ext cx="1423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5-10 GeV</a:t>
            </a:r>
            <a:endParaRPr lang="en-US" sz="2400" b="1"/>
          </a:p>
        </p:txBody>
      </p:sp>
      <p:sp>
        <p:nvSpPr>
          <p:cNvPr id="6" name="Ellipse 5"/>
          <p:cNvSpPr/>
          <p:nvPr/>
        </p:nvSpPr>
        <p:spPr>
          <a:xfrm>
            <a:off x="4537891" y="1544058"/>
            <a:ext cx="403656" cy="7296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4" descr="PastedGraphic-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2" y="3465004"/>
            <a:ext cx="8947547" cy="1821656"/>
          </a:xfrm>
          <a:prstGeom prst="rect">
            <a:avLst/>
          </a:prstGeom>
          <a:solidFill>
            <a:srgbClr val="FFFFCC"/>
          </a:solidFill>
        </p:spPr>
      </p:pic>
      <p:sp>
        <p:nvSpPr>
          <p:cNvPr id="10" name="Double flèche horizontale 9"/>
          <p:cNvSpPr/>
          <p:nvPr/>
        </p:nvSpPr>
        <p:spPr>
          <a:xfrm>
            <a:off x="4047477" y="5188145"/>
            <a:ext cx="2952328" cy="396044"/>
          </a:xfrm>
          <a:prstGeom prst="left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smtClean="0"/>
              <a:t>~2 K</a:t>
            </a:r>
            <a:endParaRPr lang="en-US" b="1" i="1"/>
          </a:p>
        </p:txBody>
      </p:sp>
      <p:sp>
        <p:nvSpPr>
          <p:cNvPr id="11" name="Double flèche horizontale 10"/>
          <p:cNvSpPr/>
          <p:nvPr/>
        </p:nvSpPr>
        <p:spPr>
          <a:xfrm>
            <a:off x="987137" y="5188145"/>
            <a:ext cx="2952328" cy="396044"/>
          </a:xfrm>
          <a:prstGeom prst="leftRightArrow">
            <a:avLst/>
          </a:prstGeom>
          <a:solidFill>
            <a:srgbClr val="CC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smtClean="0"/>
              <a:t>~300K</a:t>
            </a:r>
            <a:endParaRPr lang="en-US" b="1" i="1"/>
          </a:p>
        </p:txBody>
      </p:sp>
      <p:sp>
        <p:nvSpPr>
          <p:cNvPr id="12" name="ZoneTexte 11"/>
          <p:cNvSpPr txBox="1"/>
          <p:nvPr/>
        </p:nvSpPr>
        <p:spPr>
          <a:xfrm>
            <a:off x="6819785" y="3726949"/>
            <a:ext cx="1055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C00000"/>
                </a:solidFill>
                <a:latin typeface="Algerian" pitchFamily="82" charset="0"/>
              </a:rPr>
              <a:t>5MW</a:t>
            </a:r>
            <a:endParaRPr lang="en-US" sz="3200" b="1">
              <a:solidFill>
                <a:srgbClr val="C00000"/>
              </a:solidFill>
              <a:latin typeface="Algerian" pitchFamily="82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327397" y="3465004"/>
            <a:ext cx="1908212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accent2"/>
                </a:solidFill>
                <a:latin typeface="Algerian" pitchFamily="82" charset="0"/>
              </a:rPr>
              <a:t>ESS</a:t>
            </a:r>
            <a:endParaRPr lang="en-US" sz="3200" b="1">
              <a:solidFill>
                <a:schemeClr val="accent2"/>
              </a:solidFill>
              <a:latin typeface="Algerian" pitchFamily="82" charset="0"/>
            </a:endParaRPr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441667"/>
              </p:ext>
            </p:extLst>
          </p:nvPr>
        </p:nvGraphicFramePr>
        <p:xfrm>
          <a:off x="4078998" y="5520613"/>
          <a:ext cx="5076056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9775"/>
                <a:gridCol w="1272513"/>
                <a:gridCol w="1188132"/>
                <a:gridCol w="1295636"/>
              </a:tblGrid>
              <a:tr h="194149">
                <a:tc>
                  <a:txBody>
                    <a:bodyPr/>
                    <a:lstStyle/>
                    <a:p>
                      <a:r>
                        <a:rPr lang="en-US" sz="1600" noProof="0" smtClean="0"/>
                        <a:t>Cavity type</a:t>
                      </a:r>
                      <a:endParaRPr lang="en-US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smtClean="0"/>
                        <a:t>Gradient</a:t>
                      </a:r>
                      <a:endParaRPr lang="en-US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smtClean="0"/>
                        <a:t>#cav.(cell)</a:t>
                      </a:r>
                      <a:endParaRPr lang="en-US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smtClean="0"/>
                        <a:t>#cryomod.</a:t>
                      </a:r>
                      <a:endParaRPr lang="en-US" sz="1600" noProof="0"/>
                    </a:p>
                  </a:txBody>
                  <a:tcPr/>
                </a:tc>
              </a:tr>
              <a:tr h="146901">
                <a:tc>
                  <a:txBody>
                    <a:bodyPr/>
                    <a:lstStyle/>
                    <a:p>
                      <a:r>
                        <a:rPr lang="en-US" sz="1600" b="1" noProof="0" smtClean="0"/>
                        <a:t>Spoke</a:t>
                      </a:r>
                      <a:endParaRPr lang="en-US" sz="16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noProof="0" smtClean="0"/>
                        <a:t>8 MV/m</a:t>
                      </a:r>
                      <a:endParaRPr lang="en-US" sz="16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noProof="0" smtClean="0"/>
                        <a:t>48(2)</a:t>
                      </a:r>
                      <a:endParaRPr lang="en-US" sz="16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noProof="0" smtClean="0"/>
                        <a:t>16</a:t>
                      </a:r>
                      <a:endParaRPr lang="en-US" sz="1600" b="1" noProof="0"/>
                    </a:p>
                  </a:txBody>
                  <a:tcPr/>
                </a:tc>
              </a:tr>
              <a:tr h="207665">
                <a:tc>
                  <a:txBody>
                    <a:bodyPr/>
                    <a:lstStyle/>
                    <a:p>
                      <a:r>
                        <a:rPr lang="en-US" sz="1600" b="1" noProof="0" smtClean="0"/>
                        <a:t>Ellip. 1</a:t>
                      </a:r>
                      <a:endParaRPr lang="en-US" sz="16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noProof="0" smtClean="0"/>
                        <a:t>~14 MV/m</a:t>
                      </a:r>
                      <a:endParaRPr lang="en-US" sz="16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noProof="0" smtClean="0"/>
                        <a:t>36(5)</a:t>
                      </a:r>
                      <a:endParaRPr lang="en-US" sz="16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noProof="0" smtClean="0"/>
                        <a:t>9</a:t>
                      </a:r>
                      <a:endParaRPr lang="en-US" sz="1600" b="1" noProof="0"/>
                    </a:p>
                  </a:txBody>
                  <a:tcPr/>
                </a:tc>
              </a:tr>
              <a:tr h="155785">
                <a:tc>
                  <a:txBody>
                    <a:bodyPr/>
                    <a:lstStyle/>
                    <a:p>
                      <a:r>
                        <a:rPr lang="en-US" sz="1600" b="1" noProof="0" smtClean="0"/>
                        <a:t>Ellip. 2</a:t>
                      </a:r>
                      <a:endParaRPr lang="en-US" sz="16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noProof="0" smtClean="0"/>
                        <a:t>~21 MV/m</a:t>
                      </a:r>
                      <a:endParaRPr lang="en-US" sz="16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noProof="0" smtClean="0"/>
                        <a:t>112(5)</a:t>
                      </a:r>
                      <a:endParaRPr lang="en-US" sz="1600" b="1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noProof="0" dirty="0" smtClean="0"/>
                        <a:t>14</a:t>
                      </a:r>
                      <a:endParaRPr lang="en-US" sz="1600" b="1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1427901" y="3120933"/>
            <a:ext cx="6356997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b="1" smtClean="0"/>
              <a:t>Do we have technology for multiMW proton driver ? </a:t>
            </a:r>
            <a:endParaRPr lang="en-US" b="1"/>
          </a:p>
        </p:txBody>
      </p:sp>
      <p:sp>
        <p:nvSpPr>
          <p:cNvPr id="8" name="ZoneTexte 7"/>
          <p:cNvSpPr txBox="1"/>
          <p:nvPr/>
        </p:nvSpPr>
        <p:spPr>
          <a:xfrm>
            <a:off x="60633" y="3521043"/>
            <a:ext cx="2756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Indeed, see for example</a:t>
            </a:r>
            <a:endParaRPr lang="en-US" b="1"/>
          </a:p>
        </p:txBody>
      </p:sp>
      <p:sp>
        <p:nvSpPr>
          <p:cNvPr id="15" name="ZoneTexte 14"/>
          <p:cNvSpPr txBox="1"/>
          <p:nvPr/>
        </p:nvSpPr>
        <p:spPr>
          <a:xfrm>
            <a:off x="3747555" y="986627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Symbol" pitchFamily="18" charset="2"/>
              </a:rPr>
              <a:t>n,m</a:t>
            </a:r>
            <a:endParaRPr lang="en-US" sz="2400" b="1">
              <a:latin typeface="Symbol" pitchFamily="18" charset="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ZoneTexte 16"/>
              <p:cNvSpPr txBox="1"/>
              <p:nvPr/>
            </p:nvSpPr>
            <p:spPr>
              <a:xfrm>
                <a:off x="4465847" y="953621"/>
                <a:ext cx="1402884" cy="3918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/>
                              <a:ea typeface="Cambria Math"/>
                            </a:rPr>
                            <m:t>𝝉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/>
                              <a:ea typeface="Cambria Math"/>
                            </a:rPr>
                            <m:t>𝝁</m:t>
                          </m:r>
                        </m:sub>
                      </m:sSub>
                      <m:r>
                        <a:rPr lang="en-US" sz="1800" b="1" i="1" smtClean="0">
                          <a:latin typeface="Cambria Math"/>
                        </a:rPr>
                        <m:t>=</m:t>
                      </m:r>
                      <m:r>
                        <a:rPr lang="en-US" sz="1800" b="1" i="1" smtClean="0">
                          <a:latin typeface="Cambria Math"/>
                        </a:rPr>
                        <m:t>𝟐</m:t>
                      </m:r>
                      <m:r>
                        <a:rPr lang="en-US" sz="1800" b="1" i="1" smtClean="0">
                          <a:latin typeface="Cambria Math"/>
                        </a:rPr>
                        <m:t>.</m:t>
                      </m:r>
                      <m:r>
                        <a:rPr lang="en-US" sz="1800" b="1" i="1" smtClean="0">
                          <a:latin typeface="Cambria Math"/>
                        </a:rPr>
                        <m:t>𝟐</m:t>
                      </m:r>
                      <m:r>
                        <a:rPr lang="en-US" sz="1800" b="1" i="1" smtClean="0">
                          <a:latin typeface="Cambria Math"/>
                          <a:ea typeface="Cambria Math"/>
                        </a:rPr>
                        <m:t>𝝁</m:t>
                      </m:r>
                      <m:r>
                        <a:rPr lang="en-US" sz="1800" b="1" i="1" smtClean="0">
                          <a:latin typeface="Cambria Math"/>
                          <a:ea typeface="Cambria Math"/>
                        </a:rPr>
                        <m:t>𝒔</m:t>
                      </m:r>
                    </m:oMath>
                  </m:oMathPara>
                </a14:m>
                <a:endParaRPr lang="en-US" sz="1800" b="1"/>
              </a:p>
            </p:txBody>
          </p:sp>
        </mc:Choice>
        <mc:Fallback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847" y="953621"/>
                <a:ext cx="1402884" cy="391839"/>
              </a:xfrm>
              <a:prstGeom prst="rect">
                <a:avLst/>
              </a:prstGeom>
              <a:blipFill rotWithShape="1">
                <a:blip r:embed="rId4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998" y="439029"/>
            <a:ext cx="730002" cy="51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548" y="831197"/>
            <a:ext cx="669600" cy="51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6944359" y="2395697"/>
            <a:ext cx="2199641" cy="707886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smtClean="0"/>
              <a:t>Goal: &gt;10</a:t>
            </a:r>
            <a:r>
              <a:rPr lang="en-US" b="1" baseline="30000" smtClean="0"/>
              <a:t>21 </a:t>
            </a:r>
            <a:r>
              <a:rPr lang="en-US" b="1" smtClean="0">
                <a:latin typeface="Symbol" pitchFamily="18" charset="2"/>
              </a:rPr>
              <a:t>m</a:t>
            </a:r>
            <a:r>
              <a:rPr lang="en-US" b="1" smtClean="0"/>
              <a:t>/year</a:t>
            </a:r>
          </a:p>
          <a:p>
            <a:r>
              <a:rPr lang="en-US" b="1" smtClean="0"/>
              <a:t>stored</a:t>
            </a:r>
            <a:endParaRPr lang="en-US" b="1"/>
          </a:p>
        </p:txBody>
      </p:sp>
      <p:sp>
        <p:nvSpPr>
          <p:cNvPr id="19" name="ZoneTexte 18"/>
          <p:cNvSpPr txBox="1"/>
          <p:nvPr/>
        </p:nvSpPr>
        <p:spPr>
          <a:xfrm>
            <a:off x="4824028" y="46738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smtClean="0"/>
              <a:t>Fast</a:t>
            </a:r>
            <a:endParaRPr lang="en-US" sz="1800" b="1" u="sng"/>
          </a:p>
        </p:txBody>
      </p:sp>
    </p:spTree>
    <p:extLst>
      <p:ext uri="{BB962C8B-B14F-4D97-AF65-F5344CB8AC3E}">
        <p14:creationId xmlns:p14="http://schemas.microsoft.com/office/powerpoint/2010/main" val="390683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 animBg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31540" y="31268"/>
            <a:ext cx="8316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generally, we are going toward very high power proton accelerators  </a:t>
            </a:r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 3" pitchFamily="18" charset="2"/>
              </a:rPr>
              <a:t>a</a:t>
            </a:r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useful to many applications</a:t>
            </a:r>
            <a:endParaRPr lang="en-US" sz="24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HI-frontier-ps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70" y="1412776"/>
            <a:ext cx="6995063" cy="4896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632" y="5970806"/>
            <a:ext cx="2947185" cy="338514"/>
          </a:xfrm>
          <a:prstGeom prst="rect">
            <a:avLst/>
          </a:prstGeom>
          <a:noFill/>
        </p:spPr>
        <p:txBody>
          <a:bodyPr wrap="square" lIns="91401" tIns="45700" rIns="91401" bIns="45700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6634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3274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69913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6554" algn="l" rtl="0" fontAlgn="base">
              <a:spcBef>
                <a:spcPct val="0"/>
              </a:spcBef>
              <a:spcAft>
                <a:spcPct val="0"/>
              </a:spcAft>
              <a:defRPr sz="3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3194" algn="l" defTabSz="456634" rtl="0" eaLnBrk="1" latinLnBrk="0" hangingPunct="1">
              <a:defRPr sz="3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39831" algn="l" defTabSz="456634" rtl="0" eaLnBrk="1" latinLnBrk="0" hangingPunct="1">
              <a:defRPr sz="3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196474" algn="l" defTabSz="456634" rtl="0" eaLnBrk="1" latinLnBrk="0" hangingPunct="1">
              <a:defRPr sz="3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3111" algn="l" defTabSz="456634" rtl="0" eaLnBrk="1" latinLnBrk="0" hangingPunct="1">
              <a:defRPr sz="3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en-US" sz="1600" b="1" smtClean="0"/>
              <a:t>Courtesy of Mike Seidel, PSI</a:t>
            </a:r>
            <a:endParaRPr lang="en-US" sz="1600" b="1"/>
          </a:p>
        </p:txBody>
      </p:sp>
      <p:sp>
        <p:nvSpPr>
          <p:cNvPr id="2" name="ZoneTexte 1"/>
          <p:cNvSpPr txBox="1"/>
          <p:nvPr/>
        </p:nvSpPr>
        <p:spPr>
          <a:xfrm>
            <a:off x="2555776" y="951111"/>
            <a:ext cx="2860911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 cavities are vital </a:t>
            </a: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840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663" y="1425776"/>
            <a:ext cx="5508103" cy="237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40" y="621620"/>
            <a:ext cx="3295623" cy="1598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1899852" y="12516"/>
            <a:ext cx="5652701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b="1" smtClean="0"/>
              <a:t>Do we have technology for cooling the muons? </a:t>
            </a:r>
            <a:endParaRPr lang="en-US" b="1"/>
          </a:p>
        </p:txBody>
      </p:sp>
      <p:sp>
        <p:nvSpPr>
          <p:cNvPr id="12" name="ZoneTexte 11"/>
          <p:cNvSpPr txBox="1"/>
          <p:nvPr/>
        </p:nvSpPr>
        <p:spPr>
          <a:xfrm>
            <a:off x="3707904" y="621620"/>
            <a:ext cx="133214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Ionization cooling</a:t>
            </a:r>
            <a:endParaRPr lang="en-US" b="1"/>
          </a:p>
        </p:txBody>
      </p:sp>
      <p:sp>
        <p:nvSpPr>
          <p:cNvPr id="13" name="ZoneTexte 12"/>
          <p:cNvSpPr txBox="1"/>
          <p:nvPr/>
        </p:nvSpPr>
        <p:spPr>
          <a:xfrm>
            <a:off x="3547663" y="1341081"/>
            <a:ext cx="2392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Demonstrator being constructed</a:t>
            </a:r>
            <a:endParaRPr lang="en-US" b="1"/>
          </a:p>
        </p:txBody>
      </p:sp>
      <p:sp>
        <p:nvSpPr>
          <p:cNvPr id="14" name="ZoneTexte 13"/>
          <p:cNvSpPr txBox="1"/>
          <p:nvPr/>
        </p:nvSpPr>
        <p:spPr>
          <a:xfrm>
            <a:off x="7325805" y="3400627"/>
            <a:ext cx="1729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MICE @RAL</a:t>
            </a:r>
            <a:endParaRPr lang="en-US" b="1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7397" y="2228840"/>
            <a:ext cx="3520266" cy="1371841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285750" indent="-28575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b="1" smtClean="0">
                <a:latin typeface="+mn-lt"/>
              </a:rPr>
              <a:t>Cooling section consists of 100 cells 0.75m in length (total length 75m)</a:t>
            </a:r>
          </a:p>
          <a:p>
            <a:pPr marL="285750" indent="-28575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b="1" smtClean="0">
                <a:latin typeface="+mn-lt"/>
              </a:rPr>
              <a:t>100 RF cavities (15MV/m) operating in high magnetic field</a:t>
            </a:r>
          </a:p>
          <a:p>
            <a:pPr marL="285750" indent="-28575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b="1" smtClean="0">
                <a:latin typeface="+mn-lt"/>
              </a:rPr>
              <a:t>100 superconducting </a:t>
            </a:r>
            <a:r>
              <a:rPr lang="en-US" sz="1400" b="1" smtClean="0"/>
              <a:t>0.15m </a:t>
            </a:r>
            <a:r>
              <a:rPr lang="en-US" sz="1400" b="1" smtClean="0">
                <a:latin typeface="+mn-lt"/>
              </a:rPr>
              <a:t>coils (2.8T)</a:t>
            </a:r>
            <a:endParaRPr lang="en-US" sz="1400" b="1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" y="4291286"/>
            <a:ext cx="6983778" cy="179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9592" y="3865374"/>
            <a:ext cx="6281543" cy="400110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en-US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-factories toward the “dream” of muon collider</a:t>
            </a:r>
            <a:endParaRPr lang="en-US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0389" y="6136724"/>
            <a:ext cx="5858079" cy="70788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smtClean="0"/>
              <a:t>Require much smaller beam size (i.e. low emittance)</a:t>
            </a:r>
          </a:p>
          <a:p>
            <a:pPr algn="r"/>
            <a:r>
              <a:rPr lang="en-US" b="1" smtClean="0"/>
              <a:t>Very efficient cooling</a:t>
            </a:r>
            <a:endParaRPr lang="en-US" b="1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ZoneTexte 3"/>
              <p:cNvSpPr txBox="1"/>
              <p:nvPr/>
            </p:nvSpPr>
            <p:spPr>
              <a:xfrm>
                <a:off x="6084168" y="5570180"/>
                <a:ext cx="10969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/>
                          <a:ea typeface="Cambria Math"/>
                        </a:rPr>
                        <m:t>𝝓</m:t>
                      </m:r>
                      <m:r>
                        <a:rPr lang="en-US" sz="1600" b="1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sz="1600" b="1" i="1" smtClean="0">
                          <a:latin typeface="Cambria Math"/>
                          <a:ea typeface="Cambria Math"/>
                        </a:rPr>
                        <m:t>𝟓</m:t>
                      </m:r>
                      <m:r>
                        <a:rPr lang="en-US" sz="1600" b="1" i="1" smtClean="0">
                          <a:latin typeface="Cambria Math"/>
                          <a:ea typeface="Cambria Math"/>
                        </a:rPr>
                        <m:t>𝒌𝒎</m:t>
                      </m:r>
                    </m:oMath>
                  </m:oMathPara>
                </a14:m>
                <a:endParaRPr lang="en-US" sz="1600" b="1"/>
              </a:p>
            </p:txBody>
          </p:sp>
        </mc:Choice>
        <mc:Fallback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5570180"/>
                <a:ext cx="1096967" cy="338554"/>
              </a:xfrm>
              <a:prstGeom prst="rect">
                <a:avLst/>
              </a:prstGeom>
              <a:blipFill rotWithShape="1">
                <a:blip r:embed="rId5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lèche droite 4"/>
          <p:cNvSpPr/>
          <p:nvPr/>
        </p:nvSpPr>
        <p:spPr>
          <a:xfrm>
            <a:off x="2628368" y="6572457"/>
            <a:ext cx="1080120" cy="19036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7031977" y="4260508"/>
            <a:ext cx="2124236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800" b="1" smtClean="0"/>
              <a:t>Some ultra-challenging components: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smtClean="0"/>
              <a:t>Very high field solenoids (&gt;30T)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smtClean="0"/>
              <a:t>High gradient cavities in multi-Tesla field </a:t>
            </a:r>
            <a:endParaRPr lang="en-US" sz="1800" b="1" smtClean="0"/>
          </a:p>
        </p:txBody>
      </p:sp>
    </p:spTree>
    <p:extLst>
      <p:ext uri="{BB962C8B-B14F-4D97-AF65-F5344CB8AC3E}">
        <p14:creationId xmlns:p14="http://schemas.microsoft.com/office/powerpoint/2010/main" val="212655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23" y="1412776"/>
            <a:ext cx="717314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6338346" y="6453336"/>
            <a:ext cx="17155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smtClean="0"/>
              <a:t>Energy (GeV)</a:t>
            </a:r>
            <a:endParaRPr lang="en-US" b="1"/>
          </a:p>
        </p:txBody>
      </p:sp>
      <p:sp>
        <p:nvSpPr>
          <p:cNvPr id="16" name="ZoneTexte 15"/>
          <p:cNvSpPr txBox="1"/>
          <p:nvPr/>
        </p:nvSpPr>
        <p:spPr>
          <a:xfrm rot="16200000">
            <a:off x="-305260" y="3494521"/>
            <a:ext cx="237776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smtClean="0"/>
              <a:t>Interaction strength</a:t>
            </a:r>
            <a:endParaRPr lang="en-US" b="1"/>
          </a:p>
        </p:txBody>
      </p:sp>
      <p:sp>
        <p:nvSpPr>
          <p:cNvPr id="17" name="ZoneTexte 16"/>
          <p:cNvSpPr txBox="1"/>
          <p:nvPr/>
        </p:nvSpPr>
        <p:spPr>
          <a:xfrm>
            <a:off x="1727684" y="2213408"/>
            <a:ext cx="920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Strong</a:t>
            </a:r>
            <a:endParaRPr lang="en-US" b="1"/>
          </a:p>
        </p:txBody>
      </p:sp>
      <p:sp>
        <p:nvSpPr>
          <p:cNvPr id="18" name="ZoneTexte 17"/>
          <p:cNvSpPr txBox="1"/>
          <p:nvPr/>
        </p:nvSpPr>
        <p:spPr>
          <a:xfrm>
            <a:off x="2444360" y="4194448"/>
            <a:ext cx="811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Weak</a:t>
            </a:r>
            <a:endParaRPr lang="en-US" b="1"/>
          </a:p>
        </p:txBody>
      </p:sp>
      <p:sp>
        <p:nvSpPr>
          <p:cNvPr id="19" name="ZoneTexte 18"/>
          <p:cNvSpPr txBox="1"/>
          <p:nvPr/>
        </p:nvSpPr>
        <p:spPr>
          <a:xfrm>
            <a:off x="2498391" y="5157192"/>
            <a:ext cx="1972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Electromagnetic</a:t>
            </a:r>
            <a:endParaRPr lang="en-US" b="1"/>
          </a:p>
        </p:txBody>
      </p:sp>
      <p:sp>
        <p:nvSpPr>
          <p:cNvPr id="20" name="Rectangle 19"/>
          <p:cNvSpPr/>
          <p:nvPr/>
        </p:nvSpPr>
        <p:spPr>
          <a:xfrm>
            <a:off x="1331640" y="1498332"/>
            <a:ext cx="6728534" cy="4392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e 20"/>
          <p:cNvGrpSpPr/>
          <p:nvPr/>
        </p:nvGrpSpPr>
        <p:grpSpPr>
          <a:xfrm>
            <a:off x="5684720" y="2816932"/>
            <a:ext cx="1980220" cy="2066528"/>
            <a:chOff x="5184068" y="2168860"/>
            <a:chExt cx="1980220" cy="2066528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4068" y="2168860"/>
              <a:ext cx="1980220" cy="13897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3" name="Connecteur droit 22"/>
            <p:cNvCxnSpPr/>
            <p:nvPr/>
          </p:nvCxnSpPr>
          <p:spPr>
            <a:xfrm>
              <a:off x="5184068" y="3558593"/>
              <a:ext cx="914400" cy="67679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flipH="1">
              <a:off x="6386500" y="3558593"/>
              <a:ext cx="777788" cy="67679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ZoneTexte 12"/>
          <p:cNvSpPr txBox="1"/>
          <p:nvPr/>
        </p:nvSpPr>
        <p:spPr>
          <a:xfrm>
            <a:off x="236628" y="-20997"/>
            <a:ext cx="891936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smtClean="0"/>
              <a:t>Grand unification of Interactions (Strong, Weak, Electromagnetic)</a:t>
            </a:r>
            <a:endParaRPr lang="en-US" sz="2400" b="1"/>
          </a:p>
        </p:txBody>
      </p:sp>
      <p:sp>
        <p:nvSpPr>
          <p:cNvPr id="14" name="ZoneTexte 13"/>
          <p:cNvSpPr txBox="1"/>
          <p:nvPr/>
        </p:nvSpPr>
        <p:spPr>
          <a:xfrm>
            <a:off x="668164" y="667335"/>
            <a:ext cx="6869188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 strength varies with energy scale</a:t>
            </a:r>
          </a:p>
          <a:p>
            <a:r>
              <a:rPr lang="en-US" sz="24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depending on quantum numbers and particle species</a:t>
            </a:r>
            <a:endParaRPr lang="en-US" sz="2400" b="1" i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259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236628" y="-20997"/>
            <a:ext cx="891936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smtClean="0"/>
              <a:t>Grand unification of Interactions (Strong, Weak, Electromagnetic)</a:t>
            </a:r>
            <a:endParaRPr lang="en-US" sz="2400" b="1"/>
          </a:p>
        </p:txBody>
      </p:sp>
      <p:sp>
        <p:nvSpPr>
          <p:cNvPr id="14" name="ZoneTexte 13"/>
          <p:cNvSpPr txBox="1"/>
          <p:nvPr/>
        </p:nvSpPr>
        <p:spPr>
          <a:xfrm>
            <a:off x="395536" y="728700"/>
            <a:ext cx="860495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Additionnal particles (such as supersymmetric partners) with energy scales of TeVs affect the running of the coupling constants</a:t>
            </a:r>
            <a:endParaRPr lang="en-US" sz="2400" b="1" i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 descr="D:\TEMP\TIARA\TIARA talks\conference\ASC-2012\photo\running_coupl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34" y="1857375"/>
            <a:ext cx="7067551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-508" y="6306928"/>
            <a:ext cx="9253028" cy="543040"/>
            <a:chOff x="-508" y="6306928"/>
            <a:chExt cx="9253028" cy="543040"/>
          </a:xfrm>
        </p:grpSpPr>
        <p:sp>
          <p:nvSpPr>
            <p:cNvPr id="4" name="ZoneTexte 3"/>
            <p:cNvSpPr txBox="1"/>
            <p:nvPr/>
          </p:nvSpPr>
          <p:spPr>
            <a:xfrm>
              <a:off x="998246" y="6306928"/>
              <a:ext cx="8254274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i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Need to explore higher energy regions (up to ~10 TeV)</a:t>
              </a:r>
              <a:endParaRPr lang="en-US" sz="28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Flèche droite rayée 4"/>
            <p:cNvSpPr/>
            <p:nvPr/>
          </p:nvSpPr>
          <p:spPr>
            <a:xfrm>
              <a:off x="-508" y="6326748"/>
              <a:ext cx="950329" cy="523220"/>
            </a:xfrm>
            <a:prstGeom prst="stripedRightArrow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5004049" y="1846360"/>
            <a:ext cx="3226038" cy="4325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/>
              <p:cNvSpPr txBox="1"/>
              <p:nvPr/>
            </p:nvSpPr>
            <p:spPr>
              <a:xfrm flipH="1">
                <a:off x="3239852" y="2276872"/>
                <a:ext cx="576064" cy="658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b="1"/>
              </a:p>
            </p:txBody>
          </p:sp>
        </mc:Choice>
        <mc:Fallback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239852" y="2276872"/>
                <a:ext cx="576064" cy="6580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9"/>
              <p:cNvSpPr txBox="1"/>
              <p:nvPr/>
            </p:nvSpPr>
            <p:spPr>
              <a:xfrm flipH="1">
                <a:off x="2519772" y="3050997"/>
                <a:ext cx="576064" cy="658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b="1"/>
              </a:p>
            </p:txBody>
          </p:sp>
        </mc:Choice>
        <mc:Fallback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519772" y="3050997"/>
                <a:ext cx="576064" cy="6580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/>
              <p:cNvSpPr txBox="1"/>
              <p:nvPr/>
            </p:nvSpPr>
            <p:spPr>
              <a:xfrm flipH="1">
                <a:off x="2663788" y="4653136"/>
                <a:ext cx="576064" cy="658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/>
                                </a:rPr>
                                <m:t>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b="1"/>
              </a:p>
            </p:txBody>
          </p:sp>
        </mc:Choice>
        <mc:Fallback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663788" y="4653136"/>
                <a:ext cx="576064" cy="6580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333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1" name="Picture 5" descr="Flash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75" y="5638800"/>
            <a:ext cx="8223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10"/>
          <p:cNvSpPr txBox="1">
            <a:spLocks noChangeArrowheads="1"/>
          </p:cNvSpPr>
          <p:nvPr/>
        </p:nvSpPr>
        <p:spPr bwMode="auto">
          <a:xfrm>
            <a:off x="3347864" y="63500"/>
            <a:ext cx="2829621" cy="5232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at stake?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7228" name="Picture 12" descr="Flash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4800"/>
            <a:ext cx="8223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0" name="Picture 14" descr="flas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19"/>
          <p:cNvSpPr txBox="1">
            <a:spLocks noChangeArrowheads="1"/>
          </p:cNvSpPr>
          <p:nvPr/>
        </p:nvSpPr>
        <p:spPr bwMode="auto">
          <a:xfrm>
            <a:off x="157314" y="694446"/>
            <a:ext cx="88601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400" b="1" dirty="0" err="1" smtClean="0">
                <a:solidFill>
                  <a:srgbClr val="FFFF00"/>
                </a:solidFill>
              </a:rPr>
              <a:t>Understanding</a:t>
            </a:r>
            <a:r>
              <a:rPr lang="fr-FR" sz="2400" b="1" dirty="0" smtClean="0">
                <a:solidFill>
                  <a:srgbClr val="FFFF00"/>
                </a:solidFill>
              </a:rPr>
              <a:t> </a:t>
            </a:r>
            <a:r>
              <a:rPr lang="fr-FR" sz="2400" b="1" dirty="0" err="1" smtClean="0">
                <a:solidFill>
                  <a:srgbClr val="FFFF00"/>
                </a:solidFill>
              </a:rPr>
              <a:t>what</a:t>
            </a:r>
            <a:r>
              <a:rPr lang="fr-FR" sz="2400" b="1" dirty="0" smtClean="0">
                <a:solidFill>
                  <a:srgbClr val="FFFF00"/>
                </a:solidFill>
              </a:rPr>
              <a:t> </a:t>
            </a:r>
            <a:r>
              <a:rPr lang="fr-FR" sz="2400" b="1" dirty="0" err="1" smtClean="0">
                <a:solidFill>
                  <a:srgbClr val="FFFF00"/>
                </a:solidFill>
              </a:rPr>
              <a:t>happened</a:t>
            </a:r>
            <a:r>
              <a:rPr lang="fr-FR" sz="2400" b="1" dirty="0" smtClean="0">
                <a:solidFill>
                  <a:srgbClr val="FFFF00"/>
                </a:solidFill>
              </a:rPr>
              <a:t> in the </a:t>
            </a:r>
            <a:r>
              <a:rPr lang="fr-FR" sz="2400" b="1" dirty="0" err="1" smtClean="0">
                <a:solidFill>
                  <a:srgbClr val="FFFF00"/>
                </a:solidFill>
              </a:rPr>
              <a:t>very</a:t>
            </a:r>
            <a:r>
              <a:rPr lang="fr-FR" sz="2400" b="1" dirty="0" smtClean="0">
                <a:solidFill>
                  <a:srgbClr val="FFFF00"/>
                </a:solidFill>
              </a:rPr>
              <a:t> </a:t>
            </a:r>
            <a:r>
              <a:rPr lang="fr-FR" sz="2400" b="1" dirty="0" err="1" smtClean="0">
                <a:solidFill>
                  <a:srgbClr val="FFFF00"/>
                </a:solidFill>
              </a:rPr>
              <a:t>early</a:t>
            </a:r>
            <a:r>
              <a:rPr lang="fr-FR" sz="2400" b="1" dirty="0" smtClean="0">
                <a:solidFill>
                  <a:srgbClr val="FFFF00"/>
                </a:solidFill>
              </a:rPr>
              <a:t> </a:t>
            </a:r>
            <a:r>
              <a:rPr lang="fr-FR" sz="2400" b="1" dirty="0" err="1" smtClean="0">
                <a:solidFill>
                  <a:srgbClr val="FFFF00"/>
                </a:solidFill>
              </a:rPr>
              <a:t>Universe</a:t>
            </a:r>
            <a:r>
              <a:rPr lang="fr-FR" sz="2400" b="1" dirty="0" smtClean="0">
                <a:solidFill>
                  <a:srgbClr val="FFFF00"/>
                </a:solidFill>
              </a:rPr>
              <a:t> (&lt;</a:t>
            </a:r>
            <a:r>
              <a:rPr lang="fr-FR" sz="2400" b="1" dirty="0" smtClean="0">
                <a:solidFill>
                  <a:srgbClr val="FFFF00"/>
                </a:solidFill>
              </a:rPr>
              <a:t>10</a:t>
            </a:r>
            <a:r>
              <a:rPr lang="fr-FR" sz="2400" b="1" baseline="30000" dirty="0" smtClean="0">
                <a:solidFill>
                  <a:srgbClr val="FFFF00"/>
                </a:solidFill>
              </a:rPr>
              <a:t>-9</a:t>
            </a:r>
            <a:r>
              <a:rPr lang="fr-FR" sz="2400" b="1" dirty="0" smtClean="0">
                <a:solidFill>
                  <a:srgbClr val="FFFF00"/>
                </a:solidFill>
              </a:rPr>
              <a:t>s)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7175" name="Text Box 21"/>
          <p:cNvSpPr txBox="1">
            <a:spLocks noChangeArrowheads="1"/>
          </p:cNvSpPr>
          <p:nvPr/>
        </p:nvSpPr>
        <p:spPr bwMode="auto">
          <a:xfrm>
            <a:off x="422244" y="5805264"/>
            <a:ext cx="83237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FFFF00"/>
                </a:solidFill>
              </a:rPr>
              <a:t>Building a general predictive theory  describing  and unifying all the above</a:t>
            </a:r>
            <a:endParaRPr lang="en-US" sz="2400" b="1" dirty="0">
              <a:solidFill>
                <a:srgbClr val="FFFF00"/>
              </a:solidFill>
            </a:endParaRPr>
          </a:p>
        </p:txBody>
      </p:sp>
      <p:grpSp>
        <p:nvGrpSpPr>
          <p:cNvPr id="7176" name="Group 23"/>
          <p:cNvGrpSpPr>
            <a:grpSpLocks/>
          </p:cNvGrpSpPr>
          <p:nvPr/>
        </p:nvGrpSpPr>
        <p:grpSpPr bwMode="auto">
          <a:xfrm>
            <a:off x="344776" y="1447800"/>
            <a:ext cx="8401186" cy="3776662"/>
            <a:chOff x="225" y="1207"/>
            <a:chExt cx="5543" cy="2379"/>
          </a:xfrm>
        </p:grpSpPr>
        <p:pic>
          <p:nvPicPr>
            <p:cNvPr id="7177" name="Picture 4" descr="Flash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2304"/>
              <a:ext cx="51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11" descr="flash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1632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9" name="Text Box 20"/>
            <p:cNvSpPr txBox="1">
              <a:spLocks noChangeArrowheads="1"/>
            </p:cNvSpPr>
            <p:nvPr/>
          </p:nvSpPr>
          <p:spPr bwMode="auto">
            <a:xfrm>
              <a:off x="225" y="1434"/>
              <a:ext cx="5543" cy="2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342900" indent="-342900" eaLnBrk="1" hangingPunct="1">
                <a:buFont typeface="Arial" pitchFamily="34" charset="0"/>
                <a:buChar char="•"/>
              </a:pPr>
              <a:r>
                <a:rPr lang="en-US" sz="2400" b="1" dirty="0" smtClean="0">
                  <a:solidFill>
                    <a:srgbClr val="FFFF00"/>
                  </a:solidFill>
                </a:rPr>
                <a:t>Knowing the  fundamental/primordial 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constituent 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of the Universe </a:t>
              </a:r>
            </a:p>
            <a:p>
              <a:pPr marL="342900" indent="-342900" eaLnBrk="1" hangingPunct="1">
                <a:buFont typeface="Arial" pitchFamily="34" charset="0"/>
                <a:buChar char="•"/>
              </a:pPr>
              <a:r>
                <a:rPr lang="en-US" sz="2400" b="1" dirty="0" smtClean="0">
                  <a:solidFill>
                    <a:srgbClr val="FFFF00"/>
                  </a:solidFill>
                </a:rPr>
                <a:t>Understanding their properties (type, mass, quantum properties) </a:t>
              </a:r>
            </a:p>
            <a:p>
              <a:pPr marL="342900" indent="-342900" eaLnBrk="1" hangingPunct="1">
                <a:buFont typeface="Arial" pitchFamily="34" charset="0"/>
                <a:buChar char="•"/>
              </a:pPr>
              <a:r>
                <a:rPr lang="en-US" sz="2400" b="1" dirty="0" smtClean="0">
                  <a:solidFill>
                    <a:srgbClr val="FFFF00"/>
                  </a:solidFill>
                </a:rPr>
                <a:t>Understanding the forces and mechanisms governing the interactions </a:t>
              </a:r>
            </a:p>
            <a:p>
              <a:pPr marL="342900" indent="-342900" eaLnBrk="1" hangingPunct="1">
                <a:buFont typeface="Arial" pitchFamily="34" charset="0"/>
                <a:buChar char="•"/>
              </a:pPr>
              <a:r>
                <a:rPr lang="en-US" sz="2400" b="1" dirty="0" smtClean="0">
                  <a:solidFill>
                    <a:srgbClr val="FFFF00"/>
                  </a:solidFill>
                </a:rPr>
                <a:t>Understanding the origin of the masses</a:t>
              </a:r>
            </a:p>
            <a:p>
              <a:pPr marL="342900" indent="-342900" eaLnBrk="1" hangingPunct="1">
                <a:buFont typeface="Arial" pitchFamily="34" charset="0"/>
                <a:buChar char="•"/>
              </a:pPr>
              <a:r>
                <a:rPr lang="en-US" sz="2400" b="1" dirty="0" smtClean="0">
                  <a:solidFill>
                    <a:srgbClr val="FFFF00"/>
                  </a:solidFill>
                </a:rPr>
                <a:t>Understanding the origin and the mechanism leading to matter/antimatter asymmetry 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7180" name="Text Box 22"/>
            <p:cNvSpPr txBox="1">
              <a:spLocks noChangeArrowheads="1"/>
            </p:cNvSpPr>
            <p:nvPr/>
          </p:nvSpPr>
          <p:spPr bwMode="auto">
            <a:xfrm>
              <a:off x="249" y="1207"/>
              <a:ext cx="94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dirty="0" smtClean="0">
                  <a:solidFill>
                    <a:srgbClr val="FFFF00"/>
                  </a:solidFill>
                </a:rPr>
                <a:t>In </a:t>
              </a:r>
              <a:r>
                <a:rPr lang="fr-FR" dirty="0" err="1" smtClean="0">
                  <a:solidFill>
                    <a:srgbClr val="FFFF00"/>
                  </a:solidFill>
                </a:rPr>
                <a:t>particular</a:t>
              </a:r>
              <a:r>
                <a:rPr lang="fr-FR" dirty="0" smtClean="0">
                  <a:solidFill>
                    <a:srgbClr val="FFFF00"/>
                  </a:solidFill>
                </a:rPr>
                <a:t>,</a:t>
              </a:r>
              <a:endParaRPr lang="fr-FR" dirty="0">
                <a:solidFill>
                  <a:srgbClr val="FFFF00"/>
                </a:solidFill>
              </a:endParaRPr>
            </a:p>
          </p:txBody>
        </p:sp>
      </p:grpSp>
      <p:sp>
        <p:nvSpPr>
          <p:cNvPr id="13" name="AutoShape 22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956550" y="6372225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1"/>
            <a:ext cx="8604448" cy="408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12"/>
          <p:cNvSpPr txBox="1"/>
          <p:nvPr/>
        </p:nvSpPr>
        <p:spPr>
          <a:xfrm>
            <a:off x="-4281" y="2960948"/>
            <a:ext cx="1583668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smtClean="0"/>
              <a:t>L. Rossi (CERN) </a:t>
            </a:r>
            <a:endParaRPr lang="en-US" sz="1400" b="1"/>
          </a:p>
        </p:txBody>
      </p:sp>
      <p:grpSp>
        <p:nvGrpSpPr>
          <p:cNvPr id="13" name="Groupe 12"/>
          <p:cNvGrpSpPr/>
          <p:nvPr/>
        </p:nvGrpSpPr>
        <p:grpSpPr>
          <a:xfrm>
            <a:off x="0" y="3465004"/>
            <a:ext cx="9000492" cy="3354187"/>
            <a:chOff x="0" y="3465004"/>
            <a:chExt cx="9000492" cy="335418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5475" y="4136316"/>
              <a:ext cx="2811463" cy="268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Ellipse 1"/>
            <p:cNvSpPr/>
            <p:nvPr/>
          </p:nvSpPr>
          <p:spPr>
            <a:xfrm>
              <a:off x="3311860" y="3465004"/>
              <a:ext cx="1259346" cy="67131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0" y="4136316"/>
              <a:ext cx="3023828" cy="1015663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en-US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Either using existing</a:t>
              </a:r>
            </a:p>
            <a:p>
              <a:r>
                <a:rPr lang="en-US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LEP/LHC tunnel to reach 26-32 TeV collisions</a:t>
              </a:r>
              <a:endPara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8" name="Connecteur droit avec flèche 7"/>
            <p:cNvCxnSpPr>
              <a:endCxn id="6" idx="3"/>
            </p:cNvCxnSpPr>
            <p:nvPr/>
          </p:nvCxnSpPr>
          <p:spPr>
            <a:xfrm flipH="1">
              <a:off x="3023828" y="4644147"/>
              <a:ext cx="1008112" cy="1"/>
            </a:xfrm>
            <a:prstGeom prst="straightConnector1">
              <a:avLst/>
            </a:prstGeom>
            <a:ln w="57150">
              <a:solidFill>
                <a:srgbClr val="FFFF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>
              <a:off x="5220072" y="5049180"/>
              <a:ext cx="1008112" cy="1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6228185" y="4136315"/>
              <a:ext cx="2772307" cy="1015663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 build (or reuse) a 80km tunnel to reach 80-100 TeV collisions</a:t>
              </a:r>
              <a:endPara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683567" y="5898429"/>
            <a:ext cx="790613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both cases, SC challenge to develop 16-20 Tesla magnets!</a:t>
            </a:r>
            <a:endParaRPr lang="en-US" sz="24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547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7657"/>
            <a:ext cx="6912768" cy="505019"/>
          </a:xfr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r>
              <a:rPr lang="en-US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consistent conceptual design</a:t>
            </a:r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19016" y="1052736"/>
            <a:ext cx="8364990" cy="4234805"/>
            <a:chOff x="566489" y="692696"/>
            <a:chExt cx="7821936" cy="3959882"/>
          </a:xfrm>
        </p:grpSpPr>
        <p:pic>
          <p:nvPicPr>
            <p:cNvPr id="7" name="Picture 6" descr="20T_coil_v3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83969" y="916649"/>
              <a:ext cx="4104456" cy="1471010"/>
            </a:xfrm>
            <a:prstGeom prst="rect">
              <a:avLst/>
            </a:prstGeom>
          </p:spPr>
        </p:pic>
        <p:pic>
          <p:nvPicPr>
            <p:cNvPr id="8" name="Picture 7" descr="20T_iron_v3.JPG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692696"/>
              <a:ext cx="3168352" cy="2365108"/>
            </a:xfrm>
            <a:prstGeom prst="rect">
              <a:avLst/>
            </a:prstGeom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8104" y="2420888"/>
              <a:ext cx="2729708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6489" y="3278411"/>
              <a:ext cx="4844720" cy="13741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TextBox 10"/>
          <p:cNvSpPr txBox="1"/>
          <p:nvPr/>
        </p:nvSpPr>
        <p:spPr>
          <a:xfrm>
            <a:off x="219016" y="5381925"/>
            <a:ext cx="8924983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smtClean="0"/>
              <a:t>Magnet design: 40 mm bore (depends on injection energy: &gt; 1 Tev)</a:t>
            </a:r>
            <a:br>
              <a:rPr lang="en-US" b="1" smtClean="0"/>
            </a:br>
            <a:r>
              <a:rPr lang="en-US" b="1" smtClean="0"/>
              <a:t>Approximately 2.5 times more SC than LHC: 3000 tonnes! (~4000 long magnets)</a:t>
            </a:r>
          </a:p>
          <a:p>
            <a:r>
              <a:rPr lang="en-US" b="1" smtClean="0"/>
              <a:t>Multiple powering in the same magnet for FQ (and more sectioning for energy)</a:t>
            </a:r>
          </a:p>
          <a:p>
            <a:r>
              <a:rPr lang="en-US" b="1" smtClean="0"/>
              <a:t>Only a first attempt: cos</a:t>
            </a:r>
            <a:r>
              <a:rPr lang="en-US" b="1" smtClean="0">
                <a:sym typeface="Symbol"/>
              </a:rPr>
              <a:t> and other shapes will be also investigated</a:t>
            </a:r>
            <a:endParaRPr lang="en-US" b="1" smtClean="0"/>
          </a:p>
        </p:txBody>
      </p:sp>
      <p:sp>
        <p:nvSpPr>
          <p:cNvPr id="13" name="TextBox 12"/>
          <p:cNvSpPr txBox="1"/>
          <p:nvPr/>
        </p:nvSpPr>
        <p:spPr>
          <a:xfrm>
            <a:off x="0" y="3428157"/>
            <a:ext cx="806267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smtClean="0"/>
              <a:t>L. Rossi </a:t>
            </a:r>
            <a:endParaRPr lang="en-US" sz="1400" b="1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500427" y="2102557"/>
            <a:ext cx="0" cy="37101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667172" y="2146587"/>
            <a:ext cx="0" cy="39872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2092822" y="2090680"/>
            <a:ext cx="784167" cy="26714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4355976" y="1292237"/>
            <a:ext cx="3888432" cy="125307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814452" y="1292237"/>
            <a:ext cx="1651610" cy="799218"/>
          </a:xfrm>
          <a:custGeom>
            <a:avLst/>
            <a:gdLst>
              <a:gd name="connsiteX0" fmla="*/ 0 w 1651610"/>
              <a:gd name="connsiteY0" fmla="*/ 661000 h 661000"/>
              <a:gd name="connsiteX1" fmla="*/ 748145 w 1651610"/>
              <a:gd name="connsiteY1" fmla="*/ 542247 h 661000"/>
              <a:gd name="connsiteX2" fmla="*/ 1235034 w 1651610"/>
              <a:gd name="connsiteY2" fmla="*/ 316616 h 661000"/>
              <a:gd name="connsiteX3" fmla="*/ 1615044 w 1651610"/>
              <a:gd name="connsiteY3" fmla="*/ 31608 h 661000"/>
              <a:gd name="connsiteX4" fmla="*/ 1615044 w 1651610"/>
              <a:gd name="connsiteY4" fmla="*/ 19733 h 66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610" h="661000">
                <a:moveTo>
                  <a:pt x="0" y="661000"/>
                </a:moveTo>
                <a:cubicBezTo>
                  <a:pt x="271153" y="630322"/>
                  <a:pt x="542306" y="599644"/>
                  <a:pt x="748145" y="542247"/>
                </a:cubicBezTo>
                <a:cubicBezTo>
                  <a:pt x="953984" y="484850"/>
                  <a:pt x="1090551" y="401722"/>
                  <a:pt x="1235034" y="316616"/>
                </a:cubicBezTo>
                <a:cubicBezTo>
                  <a:pt x="1379517" y="231510"/>
                  <a:pt x="1551709" y="81088"/>
                  <a:pt x="1615044" y="31608"/>
                </a:cubicBezTo>
                <a:cubicBezTo>
                  <a:pt x="1678379" y="-17873"/>
                  <a:pt x="1646711" y="930"/>
                  <a:pt x="1615044" y="19733"/>
                </a:cubicBezTo>
              </a:path>
            </a:pathLst>
          </a:cu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826328" y="2352712"/>
            <a:ext cx="1721266" cy="192595"/>
          </a:xfrm>
          <a:custGeom>
            <a:avLst/>
            <a:gdLst>
              <a:gd name="connsiteX0" fmla="*/ 0 w 1890121"/>
              <a:gd name="connsiteY0" fmla="*/ 0 h 234868"/>
              <a:gd name="connsiteX1" fmla="*/ 890650 w 1890121"/>
              <a:gd name="connsiteY1" fmla="*/ 95003 h 234868"/>
              <a:gd name="connsiteX2" fmla="*/ 1828800 w 1890121"/>
              <a:gd name="connsiteY2" fmla="*/ 225632 h 234868"/>
              <a:gd name="connsiteX3" fmla="*/ 1721922 w 1890121"/>
              <a:gd name="connsiteY3" fmla="*/ 213756 h 23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0121" h="234868">
                <a:moveTo>
                  <a:pt x="0" y="0"/>
                </a:moveTo>
                <a:lnTo>
                  <a:pt x="890650" y="95003"/>
                </a:lnTo>
                <a:cubicBezTo>
                  <a:pt x="1195450" y="132608"/>
                  <a:pt x="1690255" y="205840"/>
                  <a:pt x="1828800" y="225632"/>
                </a:cubicBezTo>
                <a:cubicBezTo>
                  <a:pt x="1967345" y="245424"/>
                  <a:pt x="1844633" y="229590"/>
                  <a:pt x="1721922" y="213756"/>
                </a:cubicBezTo>
              </a:path>
            </a:pathLst>
          </a:cu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389298" y="1406080"/>
            <a:ext cx="1639086" cy="1494831"/>
            <a:chOff x="6389298" y="1737191"/>
            <a:chExt cx="1639086" cy="1494831"/>
          </a:xfrm>
        </p:grpSpPr>
        <p:sp>
          <p:nvSpPr>
            <p:cNvPr id="27" name="Rounded Rectangle 26"/>
            <p:cNvSpPr/>
            <p:nvPr/>
          </p:nvSpPr>
          <p:spPr>
            <a:xfrm>
              <a:off x="6389298" y="1737191"/>
              <a:ext cx="1639086" cy="110360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27" idx="2"/>
            </p:cNvCxnSpPr>
            <p:nvPr/>
          </p:nvCxnSpPr>
          <p:spPr>
            <a:xfrm>
              <a:off x="7208841" y="2840793"/>
              <a:ext cx="0" cy="39122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2411760" y="3817969"/>
            <a:ext cx="682939" cy="10777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19017" y="3817969"/>
            <a:ext cx="824592" cy="10777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5252883" y="816174"/>
            <a:ext cx="3164649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multiple SC material</a:t>
            </a:r>
            <a:endParaRPr lang="en-US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594357" y="4756499"/>
            <a:ext cx="1523238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T field!</a:t>
            </a:r>
            <a:endParaRPr lang="en-US" sz="24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Flèche à angle droit 19"/>
          <p:cNvSpPr/>
          <p:nvPr/>
        </p:nvSpPr>
        <p:spPr>
          <a:xfrm rot="5400000">
            <a:off x="3047392" y="4671200"/>
            <a:ext cx="252799" cy="841128"/>
          </a:xfrm>
          <a:prstGeom prst="ben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9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phique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047422"/>
              </p:ext>
            </p:extLst>
          </p:nvPr>
        </p:nvGraphicFramePr>
        <p:xfrm>
          <a:off x="5781" y="3390399"/>
          <a:ext cx="4572000" cy="344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8192354"/>
              </p:ext>
            </p:extLst>
          </p:nvPr>
        </p:nvGraphicFramePr>
        <p:xfrm>
          <a:off x="4463400" y="3390399"/>
          <a:ext cx="457200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9744242"/>
              </p:ext>
            </p:extLst>
          </p:nvPr>
        </p:nvGraphicFramePr>
        <p:xfrm>
          <a:off x="0" y="44624"/>
          <a:ext cx="9144000" cy="3287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ZoneTexte 1"/>
          <p:cNvSpPr txBox="1"/>
          <p:nvPr/>
        </p:nvSpPr>
        <p:spPr>
          <a:xfrm>
            <a:off x="5276462" y="1966762"/>
            <a:ext cx="409575" cy="24914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LHC</a:t>
            </a:r>
          </a:p>
        </p:txBody>
      </p:sp>
      <p:sp>
        <p:nvSpPr>
          <p:cNvPr id="7" name="ZoneTexte 1"/>
          <p:cNvSpPr txBox="1"/>
          <p:nvPr/>
        </p:nvSpPr>
        <p:spPr>
          <a:xfrm>
            <a:off x="5570151" y="1513120"/>
            <a:ext cx="666750" cy="35987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</a:t>
            </a:r>
            <a:r>
              <a:rPr kumimoji="0" lang="fr-FR" sz="11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TeV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ZoneTexte 1"/>
          <p:cNvSpPr txBox="1"/>
          <p:nvPr/>
        </p:nvSpPr>
        <p:spPr>
          <a:xfrm>
            <a:off x="5202529" y="2118391"/>
            <a:ext cx="895351" cy="24914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3,5 &amp; 4 </a:t>
            </a:r>
            <a:r>
              <a:rPr kumimoji="0" lang="fr-FR" sz="11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TeV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ZoneTexte 1"/>
          <p:cNvSpPr txBox="1"/>
          <p:nvPr/>
        </p:nvSpPr>
        <p:spPr>
          <a:xfrm>
            <a:off x="6175975" y="1113070"/>
            <a:ext cx="647701" cy="24914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HL-LHC</a:t>
            </a:r>
          </a:p>
        </p:txBody>
      </p:sp>
      <p:sp>
        <p:nvSpPr>
          <p:cNvPr id="10" name="ZoneTexte 1"/>
          <p:cNvSpPr txBox="1"/>
          <p:nvPr/>
        </p:nvSpPr>
        <p:spPr>
          <a:xfrm>
            <a:off x="7248137" y="464865"/>
            <a:ext cx="647701" cy="25837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HE-LHC</a:t>
            </a:r>
          </a:p>
        </p:txBody>
      </p:sp>
      <p:sp>
        <p:nvSpPr>
          <p:cNvPr id="11" name="ZoneTexte 1"/>
          <p:cNvSpPr txBox="1"/>
          <p:nvPr/>
        </p:nvSpPr>
        <p:spPr>
          <a:xfrm>
            <a:off x="7280316" y="868736"/>
            <a:ext cx="647701" cy="25837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 </a:t>
            </a:r>
            <a:r>
              <a:rPr kumimoji="0" lang="fr-FR" sz="11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TeV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"/>
          <p:cNvSpPr txBox="1"/>
          <p:nvPr/>
        </p:nvSpPr>
        <p:spPr>
          <a:xfrm>
            <a:off x="8323473" y="450553"/>
            <a:ext cx="647701" cy="25837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VE-LHC</a:t>
            </a:r>
          </a:p>
        </p:txBody>
      </p:sp>
      <p:sp>
        <p:nvSpPr>
          <p:cNvPr id="13" name="ZoneTexte 1"/>
          <p:cNvSpPr txBox="1"/>
          <p:nvPr/>
        </p:nvSpPr>
        <p:spPr>
          <a:xfrm>
            <a:off x="8343513" y="854696"/>
            <a:ext cx="647701" cy="25837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 </a:t>
            </a:r>
            <a:r>
              <a:rPr kumimoji="0" lang="fr-FR" sz="11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TeV</a:t>
            </a:r>
            <a:r>
              <a:rPr kumimoji="0" lang="fr-FR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843808" y="0"/>
            <a:ext cx="3268844" cy="46166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</a:t>
            </a:r>
            <a:r>
              <a:rPr lang="fr-FR" sz="24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fr-FR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23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phique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4646422"/>
              </p:ext>
            </p:extLst>
          </p:nvPr>
        </p:nvGraphicFramePr>
        <p:xfrm>
          <a:off x="-4158" y="584684"/>
          <a:ext cx="4392487" cy="5248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7185620"/>
              </p:ext>
            </p:extLst>
          </p:nvPr>
        </p:nvGraphicFramePr>
        <p:xfrm>
          <a:off x="4572891" y="512676"/>
          <a:ext cx="4561880" cy="5724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153951" y="35395"/>
            <a:ext cx="3333798" cy="46166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…toward  new frontiers</a:t>
            </a:r>
            <a:endParaRPr lang="en-US" sz="24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645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632375" y="8620"/>
            <a:ext cx="1901483" cy="52322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76631" y="632301"/>
            <a:ext cx="7956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Superconductivity has been instrumental for completing and verifying the Standard Model of Particle Physics in the past 40 years</a:t>
            </a:r>
            <a:endParaRPr lang="en-US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776630" y="2180671"/>
            <a:ext cx="8043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 new area opens now: SM is complete but does not explain very crucial issues, like dark matter and energy, matter/antimatter asymmetry in Universe, unification of interactions including Gravitation…</a:t>
            </a:r>
            <a:endParaRPr lang="en-US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776631" y="1436583"/>
            <a:ext cx="7956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For example, the recent discovery of the « Higgs » would not have been possible with Superconductivity</a:t>
            </a:r>
            <a:endParaRPr lang="en-US" b="1" dirty="0"/>
          </a:p>
        </p:txBody>
      </p:sp>
      <p:sp>
        <p:nvSpPr>
          <p:cNvPr id="6" name="ZoneTexte 5">
            <a:hlinkClick r:id="rId3" action="ppaction://hlinksldjump"/>
          </p:cNvPr>
          <p:cNvSpPr txBox="1"/>
          <p:nvPr/>
        </p:nvSpPr>
        <p:spPr>
          <a:xfrm>
            <a:off x="776631" y="4293673"/>
            <a:ext cx="79568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 answer those questions in this century, superconductivity will play a major role, for example by developing and/or mastering new materials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/>
              <a:t>for very high field magnets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/>
              <a:t>for higher gradient in RF cavities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/>
              <a:t>… and other yet unsought applications</a:t>
            </a:r>
          </a:p>
        </p:txBody>
      </p:sp>
      <p:sp>
        <p:nvSpPr>
          <p:cNvPr id="7" name="Étoile à 4 branches 6"/>
          <p:cNvSpPr/>
          <p:nvPr/>
        </p:nvSpPr>
        <p:spPr>
          <a:xfrm>
            <a:off x="233518" y="752218"/>
            <a:ext cx="252028" cy="46805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Étoile à 4 branches 7"/>
          <p:cNvSpPr/>
          <p:nvPr/>
        </p:nvSpPr>
        <p:spPr>
          <a:xfrm>
            <a:off x="233518" y="1556500"/>
            <a:ext cx="252028" cy="46805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Étoile à 4 branches 8"/>
          <p:cNvSpPr/>
          <p:nvPr/>
        </p:nvSpPr>
        <p:spPr>
          <a:xfrm>
            <a:off x="233518" y="2324489"/>
            <a:ext cx="252028" cy="46805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Étoile à 4 branches 9"/>
          <p:cNvSpPr/>
          <p:nvPr/>
        </p:nvSpPr>
        <p:spPr>
          <a:xfrm>
            <a:off x="233518" y="4401685"/>
            <a:ext cx="252028" cy="46805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/>
          <p:cNvGrpSpPr/>
          <p:nvPr/>
        </p:nvGrpSpPr>
        <p:grpSpPr>
          <a:xfrm>
            <a:off x="248467" y="5844170"/>
            <a:ext cx="8499997" cy="1077218"/>
            <a:chOff x="248467" y="5506196"/>
            <a:chExt cx="8499997" cy="1077218"/>
          </a:xfrm>
        </p:grpSpPr>
        <p:sp>
          <p:nvSpPr>
            <p:cNvPr id="11" name="ZoneTexte 10">
              <a:hlinkClick r:id="rId3" action="ppaction://hlinksldjump"/>
            </p:cNvPr>
            <p:cNvSpPr txBox="1"/>
            <p:nvPr/>
          </p:nvSpPr>
          <p:spPr>
            <a:xfrm>
              <a:off x="791580" y="5506196"/>
              <a:ext cx="79568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 need You and </a:t>
              </a:r>
              <a:r>
                <a:rPr lang="en-US" sz="32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</a:t>
              </a:r>
              <a:r>
                <a:rPr lang="en-US" sz="32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You, we thrust … but, please, do it fast</a:t>
              </a:r>
            </a:p>
          </p:txBody>
        </p:sp>
        <p:sp>
          <p:nvSpPr>
            <p:cNvPr id="12" name="Étoile à 4 branches 11"/>
            <p:cNvSpPr/>
            <p:nvPr/>
          </p:nvSpPr>
          <p:spPr>
            <a:xfrm>
              <a:off x="248467" y="5614208"/>
              <a:ext cx="252028" cy="468052"/>
            </a:xfrm>
            <a:prstGeom prst="star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776629" y="3196334"/>
            <a:ext cx="7956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Past century was marked by the development and consolidation of SM</a:t>
            </a:r>
          </a:p>
          <a:p>
            <a:r>
              <a:rPr lang="en-US" b="1" dirty="0" smtClean="0"/>
              <a:t>This century will be marked by development of </a:t>
            </a:r>
          </a:p>
          <a:p>
            <a:r>
              <a:rPr lang="en-US" b="1" dirty="0" smtClean="0"/>
              <a:t>the underlying theory up to the Plank scale</a:t>
            </a:r>
            <a:endParaRPr lang="en-US" b="1" dirty="0"/>
          </a:p>
        </p:txBody>
      </p:sp>
      <p:sp>
        <p:nvSpPr>
          <p:cNvPr id="15" name="Étoile à 4 branches 14"/>
          <p:cNvSpPr/>
          <p:nvPr/>
        </p:nvSpPr>
        <p:spPr>
          <a:xfrm>
            <a:off x="247326" y="3305873"/>
            <a:ext cx="252028" cy="46805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548634"/>
            <a:ext cx="1347428" cy="89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8" name="Picture 4" descr="galaxy_NGC_15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83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26988"/>
            <a:ext cx="2964088" cy="298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84" name="Rectangle 20"/>
          <p:cNvSpPr>
            <a:spLocks noChangeArrowheads="1"/>
          </p:cNvSpPr>
          <p:nvPr/>
        </p:nvSpPr>
        <p:spPr bwMode="auto">
          <a:xfrm>
            <a:off x="509399" y="44450"/>
            <a:ext cx="7987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fr-FR" b="1" smtClean="0">
                <a:solidFill>
                  <a:srgbClr val="FFFF00"/>
                </a:solidFill>
                <a:latin typeface="Copperplate Gothic Light" pitchFamily="34" charset="0"/>
              </a:rPr>
              <a:t>… but most of the composition of universe is unknown</a:t>
            </a:r>
            <a:endParaRPr lang="en-US" altLang="fr-FR" b="1">
              <a:solidFill>
                <a:srgbClr val="FFFF00"/>
              </a:solidFill>
              <a:latin typeface="Copperplate Gothic Light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4494980" y="368660"/>
            <a:ext cx="4217397" cy="2849563"/>
            <a:chOff x="102190" y="428799"/>
            <a:chExt cx="5124450" cy="3625850"/>
          </a:xfrm>
        </p:grpSpPr>
        <p:pic>
          <p:nvPicPr>
            <p:cNvPr id="190478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90" y="428799"/>
              <a:ext cx="5124450" cy="362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0487" name="Group 23"/>
            <p:cNvGrpSpPr>
              <a:grpSpLocks/>
            </p:cNvGrpSpPr>
            <p:nvPr/>
          </p:nvGrpSpPr>
          <p:grpSpPr bwMode="auto">
            <a:xfrm>
              <a:off x="749892" y="1959151"/>
              <a:ext cx="2803526" cy="1527176"/>
              <a:chOff x="2585" y="3017"/>
              <a:chExt cx="1766" cy="962"/>
            </a:xfrm>
          </p:grpSpPr>
          <p:sp>
            <p:nvSpPr>
              <p:cNvPr id="14345" name="Text Box 21"/>
              <p:cNvSpPr txBox="1">
                <a:spLocks noChangeArrowheads="1"/>
              </p:cNvSpPr>
              <p:nvPr/>
            </p:nvSpPr>
            <p:spPr bwMode="auto">
              <a:xfrm>
                <a:off x="2585" y="3158"/>
                <a:ext cx="316" cy="5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4000" smtClean="0">
                    <a:solidFill>
                      <a:srgbClr val="FFFF00"/>
                    </a:solidFill>
                  </a:rPr>
                  <a:t>?</a:t>
                </a:r>
                <a:endParaRPr lang="en-US" sz="4000">
                  <a:solidFill>
                    <a:srgbClr val="FFFF00"/>
                  </a:solidFill>
                </a:endParaRPr>
              </a:p>
            </p:txBody>
          </p:sp>
          <p:sp>
            <p:nvSpPr>
              <p:cNvPr id="14346" name="Text Box 22"/>
              <p:cNvSpPr txBox="1">
                <a:spLocks noChangeArrowheads="1"/>
              </p:cNvSpPr>
              <p:nvPr/>
            </p:nvSpPr>
            <p:spPr bwMode="auto">
              <a:xfrm>
                <a:off x="3061" y="3017"/>
                <a:ext cx="1290" cy="9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800" b="1" dirty="0" smtClean="0">
                    <a:solidFill>
                      <a:srgbClr val="CC0066"/>
                    </a:solidFill>
                  </a:rPr>
                  <a:t>Neutrino?</a:t>
                </a:r>
              </a:p>
              <a:p>
                <a:pPr eaLnBrk="1" hangingPunct="1"/>
                <a:r>
                  <a:rPr lang="en-US" sz="1800" b="1" dirty="0" err="1" smtClean="0">
                    <a:solidFill>
                      <a:srgbClr val="CC0066"/>
                    </a:solidFill>
                  </a:rPr>
                  <a:t>Supersymetry</a:t>
                </a:r>
                <a:r>
                  <a:rPr lang="en-US" sz="1800" b="1" dirty="0" smtClean="0">
                    <a:solidFill>
                      <a:srgbClr val="CC0066"/>
                    </a:solidFill>
                  </a:rPr>
                  <a:t>?</a:t>
                </a:r>
              </a:p>
              <a:p>
                <a:pPr eaLnBrk="1" hangingPunct="1"/>
                <a:r>
                  <a:rPr lang="en-US" sz="1800" b="1" dirty="0" err="1" smtClean="0">
                    <a:solidFill>
                      <a:srgbClr val="CC0066"/>
                    </a:solidFill>
                  </a:rPr>
                  <a:t>Axions</a:t>
                </a:r>
                <a:r>
                  <a:rPr lang="en-US" sz="1800" b="1" dirty="0" smtClean="0">
                    <a:solidFill>
                      <a:srgbClr val="CC0066"/>
                    </a:solidFill>
                  </a:rPr>
                  <a:t>?</a:t>
                </a:r>
              </a:p>
              <a:p>
                <a:pPr eaLnBrk="1" hangingPunct="1"/>
                <a:r>
                  <a:rPr lang="en-US" sz="1800" b="1" dirty="0" smtClean="0">
                    <a:solidFill>
                      <a:srgbClr val="CC0066"/>
                    </a:solidFill>
                  </a:rPr>
                  <a:t>other?</a:t>
                </a:r>
                <a:endParaRPr lang="en-US" sz="1800" b="1" dirty="0">
                  <a:solidFill>
                    <a:srgbClr val="CC0066"/>
                  </a:solidFill>
                </a:endParaRPr>
              </a:p>
            </p:txBody>
          </p:sp>
        </p:grp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246540"/>
            <a:ext cx="3330575" cy="359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23971" y="2972905"/>
            <a:ext cx="300960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smtClean="0"/>
              <a:t>Axion search with ADMX</a:t>
            </a:r>
            <a:endParaRPr lang="en-US" b="1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202" y="3685482"/>
            <a:ext cx="1435932" cy="989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1"/>
          <a:stretch/>
        </p:blipFill>
        <p:spPr bwMode="auto">
          <a:xfrm>
            <a:off x="4494051" y="3246540"/>
            <a:ext cx="4603182" cy="3631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50249" y="26720"/>
            <a:ext cx="3887603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b="1" i="1" smtClean="0">
                <a:solidFill>
                  <a:schemeClr val="bg2"/>
                </a:solidFill>
                <a:latin typeface="Algerian" pitchFamily="82" charset="0"/>
              </a:rPr>
              <a:t>Back to the Future (2) </a:t>
            </a:r>
            <a:endParaRPr lang="en-US" sz="2400" b="1" i="1">
              <a:solidFill>
                <a:schemeClr val="bg2"/>
              </a:solidFill>
              <a:latin typeface="Algerian" pitchFamily="8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73829" y="497621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Should we have the technology in 1980’s for SC high gradient cavities, </a:t>
            </a:r>
            <a:r>
              <a:rPr lang="en-US" b="1" u="sng" smtClean="0"/>
              <a:t>we would have changed the world</a:t>
            </a:r>
            <a:r>
              <a:rPr lang="en-US" b="1" smtClean="0"/>
              <a:t>!!!</a:t>
            </a:r>
            <a:endParaRPr lang="en-US" b="1"/>
          </a:p>
        </p:txBody>
      </p:sp>
      <p:sp>
        <p:nvSpPr>
          <p:cNvPr id="4" name="ZoneTexte 3"/>
          <p:cNvSpPr txBox="1"/>
          <p:nvPr/>
        </p:nvSpPr>
        <p:spPr>
          <a:xfrm>
            <a:off x="607537" y="1233256"/>
            <a:ext cx="713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LEP is build to reach 250 GeV</a:t>
            </a:r>
            <a:r>
              <a:rPr lang="en-US" b="1"/>
              <a:t>,</a:t>
            </a:r>
            <a:r>
              <a:rPr lang="en-US" b="1" smtClean="0"/>
              <a:t> the </a:t>
            </a:r>
            <a:r>
              <a:rPr lang="en-US" b="1" u="sng" smtClean="0"/>
              <a:t>Higgs is discovered in 1992</a:t>
            </a:r>
            <a:endParaRPr lang="en-US" b="1" u="sng"/>
          </a:p>
        </p:txBody>
      </p:sp>
      <p:sp>
        <p:nvSpPr>
          <p:cNvPr id="5" name="ZoneTexte 4"/>
          <p:cNvSpPr txBox="1"/>
          <p:nvPr/>
        </p:nvSpPr>
        <p:spPr>
          <a:xfrm>
            <a:off x="607537" y="1645221"/>
            <a:ext cx="8577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Democrats in US understand the importance of Science, </a:t>
            </a:r>
            <a:r>
              <a:rPr lang="en-US" b="1" u="sng" smtClean="0"/>
              <a:t>SSC is not canceled</a:t>
            </a:r>
            <a:r>
              <a:rPr lang="en-US" b="1" smtClean="0"/>
              <a:t>  </a:t>
            </a:r>
            <a:endParaRPr lang="en-US" b="1"/>
          </a:p>
        </p:txBody>
      </p:sp>
      <p:sp>
        <p:nvSpPr>
          <p:cNvPr id="6" name="ZoneTexte 5"/>
          <p:cNvSpPr txBox="1"/>
          <p:nvPr/>
        </p:nvSpPr>
        <p:spPr>
          <a:xfrm>
            <a:off x="607537" y="2095112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Many of my friends do not leave PP to go to wall street: they would not imagine crazy things like “subprimes” or “junk” </a:t>
            </a:r>
            <a:r>
              <a:rPr lang="en-US" b="1" smtClean="0">
                <a:latin typeface="Wingdings 3" pitchFamily="18" charset="2"/>
              </a:rPr>
              <a:t>a</a:t>
            </a:r>
            <a:r>
              <a:rPr lang="en-US" b="1" smtClean="0"/>
              <a:t> </a:t>
            </a:r>
            <a:r>
              <a:rPr lang="en-US" b="1" u="sng" smtClean="0"/>
              <a:t>no crisis later</a:t>
            </a:r>
            <a:endParaRPr lang="en-US" b="1" u="sng"/>
          </a:p>
        </p:txBody>
      </p:sp>
      <p:sp>
        <p:nvSpPr>
          <p:cNvPr id="8" name="ZoneTexte 7"/>
          <p:cNvSpPr txBox="1"/>
          <p:nvPr/>
        </p:nvSpPr>
        <p:spPr>
          <a:xfrm>
            <a:off x="607537" y="2823406"/>
            <a:ext cx="8577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smtClean="0"/>
              <a:t>SSC discovers supersymmetry</a:t>
            </a:r>
            <a:r>
              <a:rPr lang="en-US" b="1" smtClean="0"/>
              <a:t>, </a:t>
            </a:r>
            <a:r>
              <a:rPr lang="en-US" b="1" u="sng" smtClean="0"/>
              <a:t>heavy neutrinos</a:t>
            </a:r>
            <a:r>
              <a:rPr lang="en-US" b="1" smtClean="0"/>
              <a:t>, we understand what is </a:t>
            </a:r>
            <a:r>
              <a:rPr lang="en-US" b="1" u="sng" smtClean="0"/>
              <a:t>dark matter and energy</a:t>
            </a:r>
            <a:r>
              <a:rPr lang="en-US" b="1" smtClean="0"/>
              <a:t> in 1999</a:t>
            </a:r>
            <a:endParaRPr lang="en-US" b="1"/>
          </a:p>
        </p:txBody>
      </p:sp>
      <p:sp>
        <p:nvSpPr>
          <p:cNvPr id="9" name="Rectangle 8"/>
          <p:cNvSpPr/>
          <p:nvPr/>
        </p:nvSpPr>
        <p:spPr>
          <a:xfrm>
            <a:off x="607537" y="3541256"/>
            <a:ext cx="84048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mtClean="0"/>
              <a:t>Science becomes a major topic  in 2000’s campaign </a:t>
            </a:r>
            <a:r>
              <a:rPr lang="en-US" b="1" u="sng" smtClean="0"/>
              <a:t>Al Gore becomes the 43rd US president</a:t>
            </a:r>
            <a:endParaRPr lang="en-US" b="1" u="sng"/>
          </a:p>
        </p:txBody>
      </p:sp>
      <p:sp>
        <p:nvSpPr>
          <p:cNvPr id="10" name="Rectangle 9"/>
          <p:cNvSpPr/>
          <p:nvPr/>
        </p:nvSpPr>
        <p:spPr>
          <a:xfrm>
            <a:off x="607537" y="4208993"/>
            <a:ext cx="38786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smtClean="0"/>
              <a:t>no war in Afghanistan nor in Iraq</a:t>
            </a:r>
            <a:endParaRPr lang="en-US" b="1" u="sng"/>
          </a:p>
        </p:txBody>
      </p:sp>
      <p:sp>
        <p:nvSpPr>
          <p:cNvPr id="11" name="Rectangle 10"/>
          <p:cNvSpPr/>
          <p:nvPr/>
        </p:nvSpPr>
        <p:spPr>
          <a:xfrm>
            <a:off x="607537" y="4609103"/>
            <a:ext cx="84048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mtClean="0"/>
              <a:t>We find a way to use the energy of dark matter; </a:t>
            </a:r>
            <a:r>
              <a:rPr lang="en-US" b="1" u="sng" smtClean="0"/>
              <a:t>no need of oil any more</a:t>
            </a:r>
            <a:endParaRPr lang="en-US" b="1" u="sng"/>
          </a:p>
        </p:txBody>
      </p:sp>
      <p:sp>
        <p:nvSpPr>
          <p:cNvPr id="12" name="Rectangle 11"/>
          <p:cNvSpPr/>
          <p:nvPr/>
        </p:nvSpPr>
        <p:spPr>
          <a:xfrm>
            <a:off x="607537" y="5016895"/>
            <a:ext cx="84048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smtClean="0"/>
              <a:t>Energy is not an issue </a:t>
            </a:r>
            <a:r>
              <a:rPr lang="en-US" b="1" smtClean="0"/>
              <a:t>for the planet, and we build even larger accelerators</a:t>
            </a:r>
            <a:endParaRPr lang="en-US" b="1" u="sng"/>
          </a:p>
        </p:txBody>
      </p:sp>
      <p:sp>
        <p:nvSpPr>
          <p:cNvPr id="13" name="Rectangle 12"/>
          <p:cNvSpPr/>
          <p:nvPr/>
        </p:nvSpPr>
        <p:spPr>
          <a:xfrm>
            <a:off x="607537" y="5399197"/>
            <a:ext cx="83167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mtClean="0"/>
              <a:t>Europe has almost completed the </a:t>
            </a:r>
            <a:r>
              <a:rPr lang="en-US" b="1" u="sng" smtClean="0"/>
              <a:t>VLHC (100TeV) </a:t>
            </a:r>
            <a:r>
              <a:rPr lang="en-US" b="1" smtClean="0"/>
              <a:t>this year, Japan is building a </a:t>
            </a:r>
            <a:r>
              <a:rPr lang="en-US" b="1" u="sng" smtClean="0"/>
              <a:t>3 TeV linear collider</a:t>
            </a:r>
            <a:r>
              <a:rPr lang="en-US" b="1" smtClean="0"/>
              <a:t> and </a:t>
            </a:r>
            <a:r>
              <a:rPr lang="en-US" b="1" u="sng" smtClean="0"/>
              <a:t>US a neutrino factory </a:t>
            </a:r>
            <a:endParaRPr lang="en-US" b="1" u="sng"/>
          </a:p>
        </p:txBody>
      </p:sp>
      <p:sp>
        <p:nvSpPr>
          <p:cNvPr id="15" name="Rectangle 14"/>
          <p:cNvSpPr/>
          <p:nvPr/>
        </p:nvSpPr>
        <p:spPr>
          <a:xfrm>
            <a:off x="607537" y="6107083"/>
            <a:ext cx="83167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mtClean="0"/>
              <a:t>These machines will make outstanding new discoveries that will revolutionize our society…   and so on … and so on …</a:t>
            </a:r>
            <a:endParaRPr lang="en-US" b="1" u="sng"/>
          </a:p>
        </p:txBody>
      </p:sp>
      <p:pic>
        <p:nvPicPr>
          <p:cNvPr id="5122" name="Picture 2" descr="D:\TEMP\TIARA\TIARA talks\conference\ASC-2012\photo\back-future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4" y="26720"/>
            <a:ext cx="1572538" cy="147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98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8" name="Picture 4" descr="galaxy_NGC_15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1619672" y="550206"/>
            <a:ext cx="5940659" cy="5940659"/>
            <a:chOff x="1619672" y="550206"/>
            <a:chExt cx="5940659" cy="5940659"/>
          </a:xfrm>
        </p:grpSpPr>
        <p:pic>
          <p:nvPicPr>
            <p:cNvPr id="15" name="Picture 4" descr="C:\Documents and Settings\aleksan\Local Settings\Temporary Internet Files\Content.IE5\GOAF3AZC\MC900434748[1]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550206"/>
              <a:ext cx="5940659" cy="5940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ZoneTexte 1"/>
            <p:cNvSpPr txBox="1">
              <a:spLocks noChangeArrowheads="1"/>
            </p:cNvSpPr>
            <p:nvPr/>
          </p:nvSpPr>
          <p:spPr bwMode="auto">
            <a:xfrm>
              <a:off x="2287784" y="1274222"/>
              <a:ext cx="2306638" cy="2246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4000" smtClean="0">
                  <a:latin typeface="Algerian" pitchFamily="82" charset="0"/>
                </a:rPr>
                <a:t>PP</a:t>
              </a:r>
              <a:endParaRPr lang="en-US" sz="14000">
                <a:latin typeface="Algerian" pitchFamily="82" charset="0"/>
              </a:endParaRPr>
            </a:p>
          </p:txBody>
        </p:sp>
        <p:sp>
          <p:nvSpPr>
            <p:cNvPr id="17" name="ZoneTexte 19"/>
            <p:cNvSpPr txBox="1">
              <a:spLocks noChangeArrowheads="1"/>
            </p:cNvSpPr>
            <p:nvPr/>
          </p:nvSpPr>
          <p:spPr bwMode="auto">
            <a:xfrm>
              <a:off x="4031940" y="2708920"/>
              <a:ext cx="2224088" cy="2246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4000" smtClean="0">
                  <a:latin typeface="Algerian" pitchFamily="82" charset="0"/>
                </a:rPr>
                <a:t>SC</a:t>
              </a:r>
              <a:endParaRPr lang="en-US" sz="14000">
                <a:latin typeface="Algerian" pitchFamily="82" charset="0"/>
              </a:endParaRP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1907704" y="90191"/>
            <a:ext cx="5551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</a:rPr>
              <a:t>Little delay  … but large consequences!!!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51481" y="1160748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</a:rPr>
              <a:t>In any case…</a:t>
            </a:r>
            <a:endParaRPr 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8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kraeftevereinigung_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88913"/>
            <a:ext cx="8353425" cy="63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5543550" y="4221163"/>
            <a:ext cx="954088" cy="304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/>
              <a:t>~10</a:t>
            </a:r>
            <a:r>
              <a:rPr lang="en-US" sz="1400" baseline="30000"/>
              <a:t>19</a:t>
            </a:r>
            <a:r>
              <a:rPr lang="en-US" sz="1400"/>
              <a:t> GeV</a:t>
            </a:r>
            <a:endParaRPr lang="fr-FR" sz="1400"/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4572000" y="4221163"/>
            <a:ext cx="954088" cy="304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/>
              <a:t>~10</a:t>
            </a:r>
            <a:r>
              <a:rPr lang="en-US" sz="1400" baseline="30000"/>
              <a:t>15</a:t>
            </a:r>
            <a:r>
              <a:rPr lang="en-US" sz="1400"/>
              <a:t> GeV</a:t>
            </a:r>
            <a:endParaRPr lang="fr-FR" sz="1400"/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3132138" y="4221163"/>
            <a:ext cx="973137" cy="304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/>
              <a:t> ~100 GeV</a:t>
            </a:r>
            <a:endParaRPr lang="fr-FR" sz="1400"/>
          </a:p>
        </p:txBody>
      </p:sp>
      <p:grpSp>
        <p:nvGrpSpPr>
          <p:cNvPr id="9222" name="Group 11"/>
          <p:cNvGrpSpPr>
            <a:grpSpLocks/>
          </p:cNvGrpSpPr>
          <p:nvPr/>
        </p:nvGrpSpPr>
        <p:grpSpPr bwMode="auto">
          <a:xfrm>
            <a:off x="358775" y="4508500"/>
            <a:ext cx="1044575" cy="1296988"/>
            <a:chOff x="226" y="2840"/>
            <a:chExt cx="658" cy="817"/>
          </a:xfrm>
        </p:grpSpPr>
        <p:sp>
          <p:nvSpPr>
            <p:cNvPr id="9232" name="AutoShape 9"/>
            <p:cNvSpPr>
              <a:spLocks/>
            </p:cNvSpPr>
            <p:nvPr/>
          </p:nvSpPr>
          <p:spPr bwMode="auto">
            <a:xfrm>
              <a:off x="771" y="2840"/>
              <a:ext cx="113" cy="817"/>
            </a:xfrm>
            <a:prstGeom prst="leftBrace">
              <a:avLst>
                <a:gd name="adj1" fmla="val 60251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33" name="Text Box 10"/>
            <p:cNvSpPr txBox="1">
              <a:spLocks noChangeArrowheads="1"/>
            </p:cNvSpPr>
            <p:nvPr/>
          </p:nvSpPr>
          <p:spPr bwMode="auto">
            <a:xfrm>
              <a:off x="226" y="3045"/>
              <a:ext cx="63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1600" b="1" dirty="0" smtClean="0"/>
                <a:t>Standard</a:t>
              </a:r>
              <a:endParaRPr lang="fr-FR" sz="1600" b="1" dirty="0"/>
            </a:p>
            <a:p>
              <a:pPr eaLnBrk="1" hangingPunct="1"/>
              <a:r>
                <a:rPr lang="fr-FR" sz="1600" b="1" dirty="0" smtClean="0"/>
                <a:t>Model</a:t>
              </a:r>
              <a:endParaRPr lang="fr-FR" sz="1600" b="1" dirty="0"/>
            </a:p>
          </p:txBody>
        </p:sp>
      </p:grpSp>
      <p:grpSp>
        <p:nvGrpSpPr>
          <p:cNvPr id="180244" name="Group 20"/>
          <p:cNvGrpSpPr>
            <a:grpSpLocks/>
          </p:cNvGrpSpPr>
          <p:nvPr/>
        </p:nvGrpSpPr>
        <p:grpSpPr bwMode="auto">
          <a:xfrm>
            <a:off x="3600450" y="357188"/>
            <a:ext cx="5262566" cy="4764087"/>
            <a:chOff x="2268" y="225"/>
            <a:chExt cx="3315" cy="3001"/>
          </a:xfrm>
        </p:grpSpPr>
        <p:sp>
          <p:nvSpPr>
            <p:cNvPr id="9229" name="Line 13"/>
            <p:cNvSpPr>
              <a:spLocks noChangeShapeType="1"/>
            </p:cNvSpPr>
            <p:nvPr/>
          </p:nvSpPr>
          <p:spPr bwMode="auto">
            <a:xfrm flipV="1">
              <a:off x="2562" y="822"/>
              <a:ext cx="477" cy="23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30" name="Text Box 14"/>
            <p:cNvSpPr txBox="1">
              <a:spLocks noChangeArrowheads="1"/>
            </p:cNvSpPr>
            <p:nvPr/>
          </p:nvSpPr>
          <p:spPr bwMode="auto">
            <a:xfrm>
              <a:off x="2744" y="225"/>
              <a:ext cx="2839" cy="756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800" b="1" dirty="0" smtClean="0"/>
                <a:t>Hard to understand such a large gap</a:t>
              </a:r>
            </a:p>
            <a:p>
              <a:pPr eaLnBrk="1" hangingPunct="1"/>
              <a:r>
                <a:rPr lang="en-US" sz="1800" b="1" dirty="0" smtClean="0"/>
                <a:t>New interactions and particles expected,</a:t>
              </a:r>
            </a:p>
            <a:p>
              <a:pPr eaLnBrk="1" hangingPunct="1"/>
              <a:r>
                <a:rPr lang="en-US" sz="1800" b="1" dirty="0" smtClean="0"/>
                <a:t>such as </a:t>
              </a:r>
              <a:r>
                <a:rPr lang="en-US" sz="1800" b="1" dirty="0" err="1" smtClean="0"/>
                <a:t>Supersymetry</a:t>
              </a:r>
              <a:r>
                <a:rPr lang="en-US" sz="1800" b="1" dirty="0" smtClean="0"/>
                <a:t> linking fermions and </a:t>
              </a:r>
            </a:p>
            <a:p>
              <a:pPr eaLnBrk="1" hangingPunct="1"/>
              <a:r>
                <a:rPr lang="en-US" sz="1800" b="1" dirty="0" smtClean="0"/>
                <a:t>bosons</a:t>
              </a:r>
              <a:endParaRPr lang="en-US" sz="1800" b="1" dirty="0"/>
            </a:p>
          </p:txBody>
        </p:sp>
        <p:sp>
          <p:nvSpPr>
            <p:cNvPr id="9231" name="Line 17"/>
            <p:cNvSpPr>
              <a:spLocks noChangeShapeType="1"/>
            </p:cNvSpPr>
            <p:nvPr/>
          </p:nvSpPr>
          <p:spPr bwMode="auto">
            <a:xfrm flipV="1">
              <a:off x="2268" y="3203"/>
              <a:ext cx="884" cy="2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80245" name="Group 21"/>
          <p:cNvGrpSpPr>
            <a:grpSpLocks/>
          </p:cNvGrpSpPr>
          <p:nvPr/>
        </p:nvGrpSpPr>
        <p:grpSpPr bwMode="auto">
          <a:xfrm>
            <a:off x="323850" y="260350"/>
            <a:ext cx="3816350" cy="5326063"/>
            <a:chOff x="204" y="164"/>
            <a:chExt cx="2404" cy="3355"/>
          </a:xfrm>
        </p:grpSpPr>
        <p:sp>
          <p:nvSpPr>
            <p:cNvPr id="9226" name="Oval 12"/>
            <p:cNvSpPr>
              <a:spLocks noChangeArrowheads="1"/>
            </p:cNvSpPr>
            <p:nvPr/>
          </p:nvSpPr>
          <p:spPr bwMode="auto">
            <a:xfrm rot="-759112">
              <a:off x="2131" y="3270"/>
              <a:ext cx="250" cy="24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27" name="Line 18"/>
            <p:cNvSpPr>
              <a:spLocks noChangeShapeType="1"/>
            </p:cNvSpPr>
            <p:nvPr/>
          </p:nvSpPr>
          <p:spPr bwMode="auto">
            <a:xfrm flipH="1" flipV="1">
              <a:off x="1043" y="754"/>
              <a:ext cx="1134" cy="25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28" name="Text Box 19"/>
            <p:cNvSpPr txBox="1">
              <a:spLocks noChangeArrowheads="1"/>
            </p:cNvSpPr>
            <p:nvPr/>
          </p:nvSpPr>
          <p:spPr bwMode="auto">
            <a:xfrm>
              <a:off x="204" y="164"/>
              <a:ext cx="2404" cy="582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800" b="1" dirty="0" smtClean="0"/>
                <a:t>BEH mechanism at the origin of symmetry breaking, mass of bosons Z,W and fermions, and CP Violation</a:t>
              </a:r>
              <a:endParaRPr lang="en-US" sz="1800" b="1" dirty="0"/>
            </a:p>
          </p:txBody>
        </p:sp>
      </p:grpSp>
      <p:sp>
        <p:nvSpPr>
          <p:cNvPr id="9225" name="AutoShape 2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956550" y="6372225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32" y="1596219"/>
            <a:ext cx="4810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2528900"/>
            <a:ext cx="565990" cy="53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" name="Text Box 45"/>
          <p:cNvSpPr txBox="1">
            <a:spLocks noChangeArrowheads="1"/>
          </p:cNvSpPr>
          <p:nvPr/>
        </p:nvSpPr>
        <p:spPr bwMode="auto">
          <a:xfrm>
            <a:off x="976429" y="0"/>
            <a:ext cx="7520007" cy="400110"/>
          </a:xfrm>
          <a:prstGeom prst="rect">
            <a:avLst/>
          </a:prstGeom>
          <a:solidFill>
            <a:srgbClr val="FFFFCC"/>
          </a:solidFill>
          <a:ln w="28575">
            <a:solidFill>
              <a:srgbClr val="FF66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latin typeface="Comic Sans MS" pitchFamily="66" charset="0"/>
              </a:rPr>
              <a:t>The World (« Standard Model ») of Particle Physics in a slide</a:t>
            </a:r>
            <a:endParaRPr lang="en-US" dirty="0" smtClean="0">
              <a:latin typeface="Comic Sans MS" pitchFamily="66" charset="0"/>
            </a:endParaRPr>
          </a:p>
        </p:txBody>
      </p:sp>
      <p:graphicFrame>
        <p:nvGraphicFramePr>
          <p:cNvPr id="58" name="Graphique 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2643328"/>
              </p:ext>
            </p:extLst>
          </p:nvPr>
        </p:nvGraphicFramePr>
        <p:xfrm>
          <a:off x="395536" y="404088"/>
          <a:ext cx="4572000" cy="626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9" name="Groupe 58"/>
          <p:cNvGrpSpPr>
            <a:grpSpLocks/>
          </p:cNvGrpSpPr>
          <p:nvPr/>
        </p:nvGrpSpPr>
        <p:grpSpPr bwMode="auto">
          <a:xfrm>
            <a:off x="1676400" y="1954213"/>
            <a:ext cx="341313" cy="519112"/>
            <a:chOff x="1671638" y="1916112"/>
            <a:chExt cx="341312" cy="519113"/>
          </a:xfrm>
        </p:grpSpPr>
        <p:sp>
          <p:nvSpPr>
            <p:cNvPr id="12337" name="Oval 9"/>
            <p:cNvSpPr>
              <a:spLocks noChangeArrowheads="1"/>
            </p:cNvSpPr>
            <p:nvPr/>
          </p:nvSpPr>
          <p:spPr bwMode="auto">
            <a:xfrm>
              <a:off x="1689100" y="2054225"/>
              <a:ext cx="304800" cy="304800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002F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38" name="Text Box 11"/>
            <p:cNvSpPr txBox="1">
              <a:spLocks noChangeArrowheads="1"/>
            </p:cNvSpPr>
            <p:nvPr/>
          </p:nvSpPr>
          <p:spPr bwMode="auto">
            <a:xfrm>
              <a:off x="1671638" y="1916112"/>
              <a:ext cx="341312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800" b="1"/>
                <a:t>e</a:t>
              </a:r>
              <a:endParaRPr lang="fr-FR" sz="2400"/>
            </a:p>
          </p:txBody>
        </p:sp>
      </p:grpSp>
      <p:grpSp>
        <p:nvGrpSpPr>
          <p:cNvPr id="62" name="Groupe 61"/>
          <p:cNvGrpSpPr>
            <a:grpSpLocks/>
          </p:cNvGrpSpPr>
          <p:nvPr/>
        </p:nvGrpSpPr>
        <p:grpSpPr bwMode="auto">
          <a:xfrm>
            <a:off x="1655763" y="2841625"/>
            <a:ext cx="382587" cy="519113"/>
            <a:chOff x="1651000" y="2803525"/>
            <a:chExt cx="382588" cy="519113"/>
          </a:xfrm>
        </p:grpSpPr>
        <p:sp>
          <p:nvSpPr>
            <p:cNvPr id="12335" name="Oval 10"/>
            <p:cNvSpPr>
              <a:spLocks noChangeArrowheads="1"/>
            </p:cNvSpPr>
            <p:nvPr/>
          </p:nvSpPr>
          <p:spPr bwMode="auto">
            <a:xfrm>
              <a:off x="1660525" y="2873375"/>
              <a:ext cx="361950" cy="381000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36" name="Text Box 12"/>
            <p:cNvSpPr txBox="1">
              <a:spLocks noChangeArrowheads="1"/>
            </p:cNvSpPr>
            <p:nvPr/>
          </p:nvSpPr>
          <p:spPr bwMode="auto">
            <a:xfrm>
              <a:off x="1651000" y="280352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800" b="1" dirty="0"/>
                <a:t>u</a:t>
              </a:r>
              <a:endParaRPr lang="fr-FR" sz="2400" dirty="0"/>
            </a:p>
          </p:txBody>
        </p:sp>
      </p:grpSp>
      <p:grpSp>
        <p:nvGrpSpPr>
          <p:cNvPr id="65" name="Groupe 64"/>
          <p:cNvGrpSpPr>
            <a:grpSpLocks/>
          </p:cNvGrpSpPr>
          <p:nvPr/>
        </p:nvGrpSpPr>
        <p:grpSpPr bwMode="auto">
          <a:xfrm>
            <a:off x="1655763" y="3597275"/>
            <a:ext cx="382587" cy="519113"/>
            <a:chOff x="1651000" y="3559175"/>
            <a:chExt cx="382588" cy="519113"/>
          </a:xfrm>
        </p:grpSpPr>
        <p:sp>
          <p:nvSpPr>
            <p:cNvPr id="12333" name="Oval 8"/>
            <p:cNvSpPr>
              <a:spLocks noChangeArrowheads="1"/>
            </p:cNvSpPr>
            <p:nvPr/>
          </p:nvSpPr>
          <p:spPr bwMode="auto">
            <a:xfrm>
              <a:off x="1660525" y="3635375"/>
              <a:ext cx="361950" cy="38100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34" name="Text Box 13"/>
            <p:cNvSpPr txBox="1">
              <a:spLocks noChangeArrowheads="1"/>
            </p:cNvSpPr>
            <p:nvPr/>
          </p:nvSpPr>
          <p:spPr bwMode="auto">
            <a:xfrm>
              <a:off x="1651000" y="355917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800" b="1"/>
                <a:t>d</a:t>
              </a:r>
              <a:endParaRPr lang="fr-FR" sz="2400"/>
            </a:p>
          </p:txBody>
        </p:sp>
      </p:grpSp>
      <p:grpSp>
        <p:nvGrpSpPr>
          <p:cNvPr id="68" name="Groupe 67"/>
          <p:cNvGrpSpPr>
            <a:grpSpLocks/>
          </p:cNvGrpSpPr>
          <p:nvPr/>
        </p:nvGrpSpPr>
        <p:grpSpPr bwMode="auto">
          <a:xfrm>
            <a:off x="1674813" y="1216025"/>
            <a:ext cx="433387" cy="457200"/>
            <a:chOff x="1670050" y="1177925"/>
            <a:chExt cx="433388" cy="457200"/>
          </a:xfrm>
        </p:grpSpPr>
        <p:sp>
          <p:nvSpPr>
            <p:cNvPr id="12331" name="Oval 15"/>
            <p:cNvSpPr>
              <a:spLocks noChangeArrowheads="1"/>
            </p:cNvSpPr>
            <p:nvPr/>
          </p:nvSpPr>
          <p:spPr bwMode="auto">
            <a:xfrm>
              <a:off x="1689100" y="1250950"/>
              <a:ext cx="304800" cy="311150"/>
            </a:xfrm>
            <a:prstGeom prst="ellipse">
              <a:avLst/>
            </a:prstGeom>
            <a:gradFill rotWithShape="0">
              <a:gsLst>
                <a:gs pos="0">
                  <a:srgbClr val="FFFFCC"/>
                </a:gs>
                <a:gs pos="100000">
                  <a:srgbClr val="76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32" name="Text Box 16"/>
            <p:cNvSpPr txBox="1">
              <a:spLocks noChangeArrowheads="1"/>
            </p:cNvSpPr>
            <p:nvPr/>
          </p:nvSpPr>
          <p:spPr bwMode="auto">
            <a:xfrm>
              <a:off x="1670050" y="1177925"/>
              <a:ext cx="43338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400">
                  <a:latin typeface="Symbol" pitchFamily="18" charset="2"/>
                </a:rPr>
                <a:t>n</a:t>
              </a:r>
              <a:r>
                <a:rPr lang="fr-FR" sz="2400" baseline="-25000"/>
                <a:t>e</a:t>
              </a:r>
              <a:endParaRPr lang="fr-FR" sz="2400">
                <a:latin typeface="Symbol" pitchFamily="18" charset="2"/>
              </a:endParaRPr>
            </a:p>
          </p:txBody>
        </p:sp>
      </p:grpSp>
      <p:grpSp>
        <p:nvGrpSpPr>
          <p:cNvPr id="73" name="Groupe 72"/>
          <p:cNvGrpSpPr>
            <a:grpSpLocks/>
          </p:cNvGrpSpPr>
          <p:nvPr/>
        </p:nvGrpSpPr>
        <p:grpSpPr bwMode="auto">
          <a:xfrm>
            <a:off x="2220913" y="2017713"/>
            <a:ext cx="396875" cy="457200"/>
            <a:chOff x="2909888" y="1958975"/>
            <a:chExt cx="396875" cy="457200"/>
          </a:xfrm>
        </p:grpSpPr>
        <p:sp>
          <p:nvSpPr>
            <p:cNvPr id="12329" name="Oval 19"/>
            <p:cNvSpPr>
              <a:spLocks noChangeArrowheads="1"/>
            </p:cNvSpPr>
            <p:nvPr/>
          </p:nvSpPr>
          <p:spPr bwMode="auto">
            <a:xfrm>
              <a:off x="2909888" y="1997075"/>
              <a:ext cx="381000" cy="419100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002F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30" name="Text Box 21"/>
            <p:cNvSpPr txBox="1">
              <a:spLocks noChangeArrowheads="1"/>
            </p:cNvSpPr>
            <p:nvPr/>
          </p:nvSpPr>
          <p:spPr bwMode="auto">
            <a:xfrm>
              <a:off x="2946400" y="1958975"/>
              <a:ext cx="3603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400" b="1">
                  <a:latin typeface="Symbol" pitchFamily="18" charset="2"/>
                </a:rPr>
                <a:t>m</a:t>
              </a:r>
              <a:endParaRPr lang="fr-FR" sz="2400">
                <a:latin typeface="Symbol" pitchFamily="18" charset="2"/>
              </a:endParaRPr>
            </a:p>
          </p:txBody>
        </p:sp>
      </p:grpSp>
      <p:grpSp>
        <p:nvGrpSpPr>
          <p:cNvPr id="76" name="Groupe 75"/>
          <p:cNvGrpSpPr>
            <a:grpSpLocks/>
          </p:cNvGrpSpPr>
          <p:nvPr/>
        </p:nvGrpSpPr>
        <p:grpSpPr bwMode="auto">
          <a:xfrm>
            <a:off x="2181225" y="2824163"/>
            <a:ext cx="457200" cy="527050"/>
            <a:chOff x="2870200" y="2765425"/>
            <a:chExt cx="457200" cy="527050"/>
          </a:xfrm>
        </p:grpSpPr>
        <p:sp>
          <p:nvSpPr>
            <p:cNvPr id="12327" name="Oval 20"/>
            <p:cNvSpPr>
              <a:spLocks noChangeArrowheads="1"/>
            </p:cNvSpPr>
            <p:nvPr/>
          </p:nvSpPr>
          <p:spPr bwMode="auto">
            <a:xfrm>
              <a:off x="2870200" y="2835275"/>
              <a:ext cx="457200" cy="457200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8" name="Text Box 22"/>
            <p:cNvSpPr txBox="1">
              <a:spLocks noChangeArrowheads="1"/>
            </p:cNvSpPr>
            <p:nvPr/>
          </p:nvSpPr>
          <p:spPr bwMode="auto">
            <a:xfrm>
              <a:off x="2908300" y="276542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800" b="1"/>
                <a:t>c</a:t>
              </a:r>
              <a:endParaRPr lang="fr-FR" sz="2400"/>
            </a:p>
          </p:txBody>
        </p:sp>
      </p:grpSp>
      <p:grpSp>
        <p:nvGrpSpPr>
          <p:cNvPr id="79" name="Groupe 78"/>
          <p:cNvGrpSpPr>
            <a:grpSpLocks/>
          </p:cNvGrpSpPr>
          <p:nvPr/>
        </p:nvGrpSpPr>
        <p:grpSpPr bwMode="auto">
          <a:xfrm>
            <a:off x="2181225" y="3586163"/>
            <a:ext cx="457200" cy="527050"/>
            <a:chOff x="2870200" y="3527425"/>
            <a:chExt cx="457200" cy="527050"/>
          </a:xfrm>
        </p:grpSpPr>
        <p:sp>
          <p:nvSpPr>
            <p:cNvPr id="12325" name="Oval 18"/>
            <p:cNvSpPr>
              <a:spLocks noChangeArrowheads="1"/>
            </p:cNvSpPr>
            <p:nvPr/>
          </p:nvSpPr>
          <p:spPr bwMode="auto">
            <a:xfrm>
              <a:off x="2870200" y="3597275"/>
              <a:ext cx="457200" cy="45720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6" name="Text Box 23"/>
            <p:cNvSpPr txBox="1">
              <a:spLocks noChangeArrowheads="1"/>
            </p:cNvSpPr>
            <p:nvPr/>
          </p:nvSpPr>
          <p:spPr bwMode="auto">
            <a:xfrm>
              <a:off x="2938463" y="3527425"/>
              <a:ext cx="32226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800" b="1"/>
                <a:t>s</a:t>
              </a:r>
              <a:endParaRPr lang="fr-FR" sz="2400"/>
            </a:p>
          </p:txBody>
        </p:sp>
      </p:grpSp>
      <p:grpSp>
        <p:nvGrpSpPr>
          <p:cNvPr id="82" name="Groupe 81"/>
          <p:cNvGrpSpPr>
            <a:grpSpLocks/>
          </p:cNvGrpSpPr>
          <p:nvPr/>
        </p:nvGrpSpPr>
        <p:grpSpPr bwMode="auto">
          <a:xfrm>
            <a:off x="2239963" y="1236663"/>
            <a:ext cx="460375" cy="457200"/>
            <a:chOff x="2928938" y="1177925"/>
            <a:chExt cx="460375" cy="457200"/>
          </a:xfrm>
        </p:grpSpPr>
        <p:sp>
          <p:nvSpPr>
            <p:cNvPr id="12323" name="Oval 24"/>
            <p:cNvSpPr>
              <a:spLocks noChangeArrowheads="1"/>
            </p:cNvSpPr>
            <p:nvPr/>
          </p:nvSpPr>
          <p:spPr bwMode="auto">
            <a:xfrm>
              <a:off x="2946400" y="1250950"/>
              <a:ext cx="304800" cy="311150"/>
            </a:xfrm>
            <a:prstGeom prst="ellipse">
              <a:avLst/>
            </a:prstGeom>
            <a:gradFill rotWithShape="0">
              <a:gsLst>
                <a:gs pos="0">
                  <a:srgbClr val="FFFFCC"/>
                </a:gs>
                <a:gs pos="100000">
                  <a:srgbClr val="76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4" name="Text Box 25"/>
            <p:cNvSpPr txBox="1">
              <a:spLocks noChangeArrowheads="1"/>
            </p:cNvSpPr>
            <p:nvPr/>
          </p:nvSpPr>
          <p:spPr bwMode="auto">
            <a:xfrm>
              <a:off x="2928938" y="1177925"/>
              <a:ext cx="4603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400">
                  <a:latin typeface="Symbol" pitchFamily="18" charset="2"/>
                </a:rPr>
                <a:t>n</a:t>
              </a:r>
              <a:r>
                <a:rPr lang="fr-FR" sz="2400" baseline="-25000">
                  <a:latin typeface="Symbol" pitchFamily="18" charset="2"/>
                </a:rPr>
                <a:t>m</a:t>
              </a:r>
              <a:endParaRPr lang="fr-FR" sz="2400">
                <a:latin typeface="Symbol" pitchFamily="18" charset="2"/>
              </a:endParaRPr>
            </a:p>
          </p:txBody>
        </p:sp>
      </p:grpSp>
      <p:grpSp>
        <p:nvGrpSpPr>
          <p:cNvPr id="85" name="Groupe 84"/>
          <p:cNvGrpSpPr>
            <a:grpSpLocks/>
          </p:cNvGrpSpPr>
          <p:nvPr/>
        </p:nvGrpSpPr>
        <p:grpSpPr bwMode="auto">
          <a:xfrm>
            <a:off x="2781300" y="2035175"/>
            <a:ext cx="457200" cy="476250"/>
            <a:chOff x="4127500" y="1978025"/>
            <a:chExt cx="457200" cy="476250"/>
          </a:xfrm>
        </p:grpSpPr>
        <p:sp>
          <p:nvSpPr>
            <p:cNvPr id="12321" name="Oval 27"/>
            <p:cNvSpPr>
              <a:spLocks noChangeArrowheads="1"/>
            </p:cNvSpPr>
            <p:nvPr/>
          </p:nvSpPr>
          <p:spPr bwMode="auto">
            <a:xfrm>
              <a:off x="4127500" y="1978025"/>
              <a:ext cx="457200" cy="457200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002F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2" name="Text Box 29"/>
            <p:cNvSpPr txBox="1">
              <a:spLocks noChangeArrowheads="1"/>
            </p:cNvSpPr>
            <p:nvPr/>
          </p:nvSpPr>
          <p:spPr bwMode="auto">
            <a:xfrm>
              <a:off x="4203700" y="1997075"/>
              <a:ext cx="30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400" b="1">
                  <a:latin typeface="Symbol" pitchFamily="18" charset="2"/>
                </a:rPr>
                <a:t>t</a:t>
              </a:r>
              <a:endParaRPr lang="fr-FR" sz="2400">
                <a:latin typeface="Symbol" pitchFamily="18" charset="2"/>
              </a:endParaRPr>
            </a:p>
          </p:txBody>
        </p:sp>
      </p:grpSp>
      <p:grpSp>
        <p:nvGrpSpPr>
          <p:cNvPr id="88" name="Groupe 87"/>
          <p:cNvGrpSpPr>
            <a:grpSpLocks/>
          </p:cNvGrpSpPr>
          <p:nvPr/>
        </p:nvGrpSpPr>
        <p:grpSpPr bwMode="auto">
          <a:xfrm>
            <a:off x="2743200" y="2854325"/>
            <a:ext cx="533400" cy="533400"/>
            <a:chOff x="4089400" y="2797175"/>
            <a:chExt cx="533400" cy="533400"/>
          </a:xfrm>
        </p:grpSpPr>
        <p:sp>
          <p:nvSpPr>
            <p:cNvPr id="12319" name="Oval 28"/>
            <p:cNvSpPr>
              <a:spLocks noChangeArrowheads="1"/>
            </p:cNvSpPr>
            <p:nvPr/>
          </p:nvSpPr>
          <p:spPr bwMode="auto">
            <a:xfrm>
              <a:off x="4089400" y="2797175"/>
              <a:ext cx="533400" cy="533400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20" name="Text Box 30"/>
            <p:cNvSpPr txBox="1">
              <a:spLocks noChangeArrowheads="1"/>
            </p:cNvSpPr>
            <p:nvPr/>
          </p:nvSpPr>
          <p:spPr bwMode="auto">
            <a:xfrm>
              <a:off x="4165600" y="280352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800" b="1"/>
                <a:t>t</a:t>
              </a:r>
              <a:endParaRPr lang="fr-FR" sz="2400"/>
            </a:p>
          </p:txBody>
        </p:sp>
      </p:grpSp>
      <p:grpSp>
        <p:nvGrpSpPr>
          <p:cNvPr id="91" name="Groupe 90"/>
          <p:cNvGrpSpPr>
            <a:grpSpLocks/>
          </p:cNvGrpSpPr>
          <p:nvPr/>
        </p:nvGrpSpPr>
        <p:grpSpPr bwMode="auto">
          <a:xfrm>
            <a:off x="2743200" y="3616325"/>
            <a:ext cx="533400" cy="533400"/>
            <a:chOff x="4089400" y="3559175"/>
            <a:chExt cx="533400" cy="533400"/>
          </a:xfrm>
        </p:grpSpPr>
        <p:sp>
          <p:nvSpPr>
            <p:cNvPr id="12317" name="Oval 26"/>
            <p:cNvSpPr>
              <a:spLocks noChangeArrowheads="1"/>
            </p:cNvSpPr>
            <p:nvPr/>
          </p:nvSpPr>
          <p:spPr bwMode="auto">
            <a:xfrm>
              <a:off x="4089400" y="3559175"/>
              <a:ext cx="533400" cy="53340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18" name="Text Box 31"/>
            <p:cNvSpPr txBox="1">
              <a:spLocks noChangeArrowheads="1"/>
            </p:cNvSpPr>
            <p:nvPr/>
          </p:nvSpPr>
          <p:spPr bwMode="auto">
            <a:xfrm>
              <a:off x="4165600" y="356552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800" b="1"/>
                <a:t>b</a:t>
              </a:r>
              <a:endParaRPr lang="fr-FR" sz="2400"/>
            </a:p>
          </p:txBody>
        </p:sp>
      </p:grpSp>
      <p:grpSp>
        <p:nvGrpSpPr>
          <p:cNvPr id="94" name="Groupe 93"/>
          <p:cNvGrpSpPr>
            <a:grpSpLocks/>
          </p:cNvGrpSpPr>
          <p:nvPr/>
        </p:nvGrpSpPr>
        <p:grpSpPr bwMode="auto">
          <a:xfrm>
            <a:off x="2838450" y="1235075"/>
            <a:ext cx="431800" cy="457200"/>
            <a:chOff x="4184650" y="1177925"/>
            <a:chExt cx="431800" cy="457200"/>
          </a:xfrm>
        </p:grpSpPr>
        <p:sp>
          <p:nvSpPr>
            <p:cNvPr id="12315" name="Oval 32"/>
            <p:cNvSpPr>
              <a:spLocks noChangeArrowheads="1"/>
            </p:cNvSpPr>
            <p:nvPr/>
          </p:nvSpPr>
          <p:spPr bwMode="auto">
            <a:xfrm>
              <a:off x="4203700" y="1250950"/>
              <a:ext cx="304800" cy="311150"/>
            </a:xfrm>
            <a:prstGeom prst="ellipse">
              <a:avLst/>
            </a:prstGeom>
            <a:gradFill rotWithShape="0">
              <a:gsLst>
                <a:gs pos="0">
                  <a:srgbClr val="FFFFCC"/>
                </a:gs>
                <a:gs pos="100000">
                  <a:srgbClr val="76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16" name="Text Box 33"/>
            <p:cNvSpPr txBox="1">
              <a:spLocks noChangeArrowheads="1"/>
            </p:cNvSpPr>
            <p:nvPr/>
          </p:nvSpPr>
          <p:spPr bwMode="auto">
            <a:xfrm>
              <a:off x="4184650" y="1177925"/>
              <a:ext cx="431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sz="2400">
                  <a:latin typeface="Symbol" pitchFamily="18" charset="2"/>
                </a:rPr>
                <a:t>n</a:t>
              </a:r>
              <a:r>
                <a:rPr lang="fr-FR" sz="2400" baseline="-25000">
                  <a:latin typeface="Symbol" pitchFamily="18" charset="2"/>
                </a:rPr>
                <a:t>t</a:t>
              </a:r>
              <a:endParaRPr lang="fr-FR" sz="2400">
                <a:latin typeface="Symbol" pitchFamily="18" charset="2"/>
              </a:endParaRPr>
            </a:p>
          </p:txBody>
        </p:sp>
      </p:grpSp>
      <p:sp>
        <p:nvSpPr>
          <p:cNvPr id="98" name="Text Box 17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863711" y="1997075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400" b="1" dirty="0">
                <a:solidFill>
                  <a:srgbClr val="FF6600"/>
                </a:solidFill>
              </a:rPr>
              <a:t>Z</a:t>
            </a:r>
            <a:r>
              <a:rPr lang="fr-FR" sz="2400" b="1" baseline="30000" dirty="0">
                <a:solidFill>
                  <a:srgbClr val="FF6600"/>
                </a:solidFill>
              </a:rPr>
              <a:t>0</a:t>
            </a:r>
            <a:r>
              <a:rPr lang="fr-FR" sz="2400" b="1" dirty="0">
                <a:solidFill>
                  <a:srgbClr val="FF6600"/>
                </a:solidFill>
              </a:rPr>
              <a:t> , W</a:t>
            </a:r>
            <a:r>
              <a:rPr lang="fr-FR" sz="2400" b="1" baseline="30000" dirty="0">
                <a:solidFill>
                  <a:srgbClr val="FF6600"/>
                </a:solidFill>
                <a:latin typeface="Symbol" pitchFamily="18" charset="2"/>
              </a:rPr>
              <a:t>+ </a:t>
            </a:r>
            <a:r>
              <a:rPr lang="fr-FR" sz="2400" b="1" dirty="0">
                <a:solidFill>
                  <a:srgbClr val="FF6600"/>
                </a:solidFill>
              </a:rPr>
              <a:t>,W</a:t>
            </a:r>
            <a:r>
              <a:rPr lang="fr-FR" sz="2400" b="1" baseline="30000" dirty="0">
                <a:solidFill>
                  <a:srgbClr val="FF6600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99" name="Text Box 4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449763" y="1163638"/>
            <a:ext cx="33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sz="2800">
                <a:latin typeface="Symbol" pitchFamily="18" charset="2"/>
              </a:rPr>
              <a:t>g</a:t>
            </a:r>
          </a:p>
        </p:txBody>
      </p:sp>
      <p:sp>
        <p:nvSpPr>
          <p:cNvPr id="100" name="Text Box 41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433889" y="2654300"/>
            <a:ext cx="308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400" dirty="0">
                <a:latin typeface="Comic Sans MS" pitchFamily="66" charset="0"/>
              </a:rPr>
              <a:t>g</a:t>
            </a:r>
          </a:p>
        </p:txBody>
      </p:sp>
      <p:sp>
        <p:nvSpPr>
          <p:cNvPr id="101" name="Text Box 42"/>
          <p:cNvSpPr txBox="1">
            <a:spLocks noChangeArrowheads="1"/>
          </p:cNvSpPr>
          <p:nvPr/>
        </p:nvSpPr>
        <p:spPr bwMode="auto">
          <a:xfrm>
            <a:off x="4454525" y="3387725"/>
            <a:ext cx="358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b="1">
                <a:latin typeface="Comic Sans MS" pitchFamily="66" charset="0"/>
              </a:rPr>
              <a:t>G</a:t>
            </a:r>
            <a:endParaRPr lang="fr-FR">
              <a:latin typeface="Comic Sans MS" pitchFamily="66" charset="0"/>
            </a:endParaRPr>
          </a:p>
        </p:txBody>
      </p:sp>
      <p:grpSp>
        <p:nvGrpSpPr>
          <p:cNvPr id="102" name="Groupe 101"/>
          <p:cNvGrpSpPr>
            <a:grpSpLocks/>
          </p:cNvGrpSpPr>
          <p:nvPr/>
        </p:nvGrpSpPr>
        <p:grpSpPr bwMode="auto">
          <a:xfrm>
            <a:off x="4742462" y="308768"/>
            <a:ext cx="1431925" cy="1549111"/>
            <a:chOff x="7661274" y="3624036"/>
            <a:chExt cx="1431925" cy="1549400"/>
          </a:xfrm>
        </p:grpSpPr>
        <p:grpSp>
          <p:nvGrpSpPr>
            <p:cNvPr id="12311" name="Groupe 3"/>
            <p:cNvGrpSpPr>
              <a:grpSpLocks/>
            </p:cNvGrpSpPr>
            <p:nvPr/>
          </p:nvGrpSpPr>
          <p:grpSpPr bwMode="auto">
            <a:xfrm>
              <a:off x="7661274" y="3624036"/>
              <a:ext cx="1431925" cy="1549400"/>
              <a:chOff x="7645400" y="3368675"/>
              <a:chExt cx="1431925" cy="1549400"/>
            </a:xfrm>
          </p:grpSpPr>
          <p:pic>
            <p:nvPicPr>
              <p:cNvPr id="12313" name="Picture 54" descr="D:\TEMP\TIARA\TIARA talks\conference\ASC-2012\ghost_svg_hi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5400" y="3368675"/>
                <a:ext cx="1431925" cy="154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14" name="ZoneTexte 3"/>
              <p:cNvSpPr txBox="1">
                <a:spLocks noChangeArrowheads="1"/>
              </p:cNvSpPr>
              <p:nvPr/>
            </p:nvSpPr>
            <p:spPr bwMode="auto">
              <a:xfrm>
                <a:off x="8023224" y="3879850"/>
                <a:ext cx="559769" cy="7080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fr-FR" sz="4000" b="1" dirty="0" smtClean="0">
                    <a:latin typeface="Algerian" pitchFamily="82" charset="0"/>
                  </a:rPr>
                  <a:t>M</a:t>
                </a:r>
                <a:endParaRPr lang="fr-FR" sz="4000" b="1" dirty="0">
                  <a:latin typeface="Algerian" pitchFamily="82" charset="0"/>
                </a:endParaRPr>
              </a:p>
            </p:txBody>
          </p:sp>
        </p:grpSp>
        <p:sp>
          <p:nvSpPr>
            <p:cNvPr id="12312" name="Text Box 49"/>
            <p:cNvSpPr txBox="1">
              <a:spLocks noChangeArrowheads="1"/>
            </p:cNvSpPr>
            <p:nvPr/>
          </p:nvSpPr>
          <p:spPr bwMode="auto">
            <a:xfrm>
              <a:off x="8318981" y="4924455"/>
              <a:ext cx="279885" cy="248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endParaRPr lang="fr-FR" dirty="0">
                <a:latin typeface="Comic Sans MS" pitchFamily="66" charset="0"/>
              </a:endParaRP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71500" y="1158875"/>
            <a:ext cx="1371600" cy="1295400"/>
            <a:chOff x="165100" y="1158875"/>
            <a:chExt cx="1371600" cy="1295400"/>
          </a:xfrm>
        </p:grpSpPr>
        <p:sp>
          <p:nvSpPr>
            <p:cNvPr id="49" name="Text Box 34"/>
            <p:cNvSpPr txBox="1">
              <a:spLocks noChangeArrowheads="1"/>
            </p:cNvSpPr>
            <p:nvPr/>
          </p:nvSpPr>
          <p:spPr bwMode="auto">
            <a:xfrm>
              <a:off x="165100" y="1616075"/>
              <a:ext cx="103981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dirty="0">
                  <a:latin typeface="Comic Sans MS" pitchFamily="66" charset="0"/>
                </a:rPr>
                <a:t>leptons</a:t>
              </a:r>
            </a:p>
          </p:txBody>
        </p:sp>
        <p:sp>
          <p:nvSpPr>
            <p:cNvPr id="50" name="AutoShape 35"/>
            <p:cNvSpPr>
              <a:spLocks/>
            </p:cNvSpPr>
            <p:nvPr/>
          </p:nvSpPr>
          <p:spPr bwMode="auto">
            <a:xfrm>
              <a:off x="1384300" y="1158875"/>
              <a:ext cx="152400" cy="1295400"/>
            </a:xfrm>
            <a:prstGeom prst="leftBrace">
              <a:avLst>
                <a:gd name="adj1" fmla="val 70833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71500" y="2835275"/>
            <a:ext cx="1371600" cy="1295400"/>
            <a:chOff x="165100" y="2835275"/>
            <a:chExt cx="1371600" cy="1295400"/>
          </a:xfrm>
        </p:grpSpPr>
        <p:sp>
          <p:nvSpPr>
            <p:cNvPr id="51" name="Text Box 36"/>
            <p:cNvSpPr txBox="1">
              <a:spLocks noChangeArrowheads="1"/>
            </p:cNvSpPr>
            <p:nvPr/>
          </p:nvSpPr>
          <p:spPr bwMode="auto">
            <a:xfrm>
              <a:off x="165100" y="3292475"/>
              <a:ext cx="96043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dirty="0">
                  <a:latin typeface="Comic Sans MS" pitchFamily="66" charset="0"/>
                </a:rPr>
                <a:t>quarks</a:t>
              </a:r>
            </a:p>
          </p:txBody>
        </p:sp>
        <p:sp>
          <p:nvSpPr>
            <p:cNvPr id="52" name="AutoShape 37"/>
            <p:cNvSpPr>
              <a:spLocks/>
            </p:cNvSpPr>
            <p:nvPr/>
          </p:nvSpPr>
          <p:spPr bwMode="auto">
            <a:xfrm>
              <a:off x="1384300" y="2835275"/>
              <a:ext cx="152400" cy="1295400"/>
            </a:xfrm>
            <a:prstGeom prst="leftBrace">
              <a:avLst>
                <a:gd name="adj1" fmla="val 70833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1219993" y="4221088"/>
            <a:ext cx="2909771" cy="959914"/>
            <a:chOff x="1219993" y="4322618"/>
            <a:chExt cx="2909771" cy="959914"/>
          </a:xfrm>
        </p:grpSpPr>
        <p:sp>
          <p:nvSpPr>
            <p:cNvPr id="53" name="AutoShape 38"/>
            <p:cNvSpPr>
              <a:spLocks/>
            </p:cNvSpPr>
            <p:nvPr/>
          </p:nvSpPr>
          <p:spPr bwMode="auto">
            <a:xfrm rot="16200000" flipV="1">
              <a:off x="2419761" y="3515757"/>
              <a:ext cx="265257" cy="1878980"/>
            </a:xfrm>
            <a:prstGeom prst="leftBrace">
              <a:avLst>
                <a:gd name="adj1" fmla="val 115278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4" name="Text Box 39"/>
            <p:cNvSpPr txBox="1">
              <a:spLocks noChangeArrowheads="1"/>
            </p:cNvSpPr>
            <p:nvPr/>
          </p:nvSpPr>
          <p:spPr bwMode="auto">
            <a:xfrm>
              <a:off x="1219993" y="4574646"/>
              <a:ext cx="290977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dirty="0" smtClean="0">
                  <a:latin typeface="Comic Sans MS" pitchFamily="66" charset="0"/>
                </a:rPr>
                <a:t>3 fermions </a:t>
              </a:r>
            </a:p>
            <a:p>
              <a:pPr eaLnBrk="1" hangingPunct="1"/>
              <a:r>
                <a:rPr lang="en-US" dirty="0" smtClean="0">
                  <a:latin typeface="Comic Sans MS" pitchFamily="66" charset="0"/>
                </a:rPr>
                <a:t>(</a:t>
              </a:r>
              <a:r>
                <a:rPr lang="en-US" dirty="0" err="1" smtClean="0">
                  <a:latin typeface="Comic Sans MS" pitchFamily="66" charset="0"/>
                </a:rPr>
                <a:t>antifermions</a:t>
              </a:r>
              <a:r>
                <a:rPr lang="en-US" dirty="0" smtClean="0">
                  <a:latin typeface="Comic Sans MS" pitchFamily="66" charset="0"/>
                </a:rPr>
                <a:t>) families</a:t>
              </a:r>
              <a:endParaRPr lang="en-US" dirty="0">
                <a:latin typeface="Comic Sans MS" pitchFamily="66" charset="0"/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3696866" y="4290776"/>
            <a:ext cx="1693092" cy="554647"/>
            <a:chOff x="3696866" y="4392306"/>
            <a:chExt cx="1693092" cy="554647"/>
          </a:xfrm>
        </p:grpSpPr>
        <p:sp>
          <p:nvSpPr>
            <p:cNvPr id="55" name="AutoShape 46"/>
            <p:cNvSpPr>
              <a:spLocks/>
            </p:cNvSpPr>
            <p:nvPr/>
          </p:nvSpPr>
          <p:spPr bwMode="auto">
            <a:xfrm rot="16200000" flipV="1">
              <a:off x="4305300" y="3882719"/>
              <a:ext cx="152401" cy="1171575"/>
            </a:xfrm>
            <a:prstGeom prst="leftBrace">
              <a:avLst>
                <a:gd name="adj1" fmla="val 104167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" name="Text Box 47"/>
            <p:cNvSpPr txBox="1">
              <a:spLocks noChangeArrowheads="1"/>
            </p:cNvSpPr>
            <p:nvPr/>
          </p:nvSpPr>
          <p:spPr bwMode="auto">
            <a:xfrm>
              <a:off x="3696866" y="4546843"/>
              <a:ext cx="169309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fr-FR" dirty="0" smtClean="0">
                  <a:latin typeface="Comic Sans MS" pitchFamily="66" charset="0"/>
                </a:rPr>
                <a:t>Interactions</a:t>
              </a: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1079716" y="476672"/>
            <a:ext cx="34211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All particles (antiparticles)</a:t>
            </a:r>
          </a:p>
          <a:p>
            <a:pPr algn="ctr"/>
            <a:r>
              <a:rPr lang="en-US" dirty="0" smtClean="0">
                <a:latin typeface="Comic Sans MS" pitchFamily="66" charset="0"/>
              </a:rPr>
              <a:t>initially massless</a:t>
            </a:r>
            <a:endParaRPr lang="en-US" dirty="0">
              <a:latin typeface="Comic Sans MS" pitchFamily="66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1331640" y="1158875"/>
            <a:ext cx="730943" cy="2990850"/>
            <a:chOff x="1331640" y="1158875"/>
            <a:chExt cx="730943" cy="2990850"/>
          </a:xfrm>
        </p:grpSpPr>
        <p:sp>
          <p:nvSpPr>
            <p:cNvPr id="7" name="Rectangle 6"/>
            <p:cNvSpPr/>
            <p:nvPr/>
          </p:nvSpPr>
          <p:spPr>
            <a:xfrm>
              <a:off x="1693862" y="1158875"/>
              <a:ext cx="368721" cy="299085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/>
            <p:cNvSpPr txBox="1"/>
            <p:nvPr/>
          </p:nvSpPr>
          <p:spPr>
            <a:xfrm rot="16200000">
              <a:off x="531934" y="2460565"/>
              <a:ext cx="19995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Everyday’s</a:t>
              </a:r>
              <a:r>
                <a:rPr lang="fr-FR" dirty="0" smtClean="0"/>
                <a:t> world</a:t>
              </a:r>
              <a:endParaRPr lang="fr-FR" dirty="0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5466350" y="1988840"/>
            <a:ext cx="35847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Higgs Mechanism does it all … at first look: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Brakes interaction symmetry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Generates masses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Enables particle/antiparticle symmetry breaking</a:t>
            </a:r>
            <a:endParaRPr lang="en-US" dirty="0"/>
          </a:p>
        </p:txBody>
      </p:sp>
      <p:sp>
        <p:nvSpPr>
          <p:cNvPr id="66" name="ZoneTexte 65"/>
          <p:cNvSpPr txBox="1"/>
          <p:nvPr/>
        </p:nvSpPr>
        <p:spPr>
          <a:xfrm>
            <a:off x="5458423" y="3754775"/>
            <a:ext cx="3677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Only Electroweak symmetry SU(2)</a:t>
            </a:r>
            <a:r>
              <a:rPr lang="en-US" dirty="0" err="1" smtClean="0"/>
              <a:t>xU</a:t>
            </a:r>
            <a:r>
              <a:rPr lang="en-US" dirty="0" smtClean="0"/>
              <a:t>(1) is broken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Does not explain the &gt;15 order of magnitude of masses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Enabled particle/antiparticle asymmetry not enough to explain absence of antimatter </a:t>
            </a:r>
            <a:endParaRPr lang="en-US" dirty="0"/>
          </a:p>
        </p:txBody>
      </p:sp>
      <p:sp>
        <p:nvSpPr>
          <p:cNvPr id="67" name="ZoneTexte 66"/>
          <p:cNvSpPr txBox="1"/>
          <p:nvPr/>
        </p:nvSpPr>
        <p:spPr>
          <a:xfrm>
            <a:off x="5373493" y="6201308"/>
            <a:ext cx="367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and does not say anything about 95% of Universe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9" name="Groupe 68"/>
          <p:cNvGrpSpPr/>
          <p:nvPr/>
        </p:nvGrpSpPr>
        <p:grpSpPr>
          <a:xfrm>
            <a:off x="6408204" y="388209"/>
            <a:ext cx="3281480" cy="2088232"/>
            <a:chOff x="2483768" y="548680"/>
            <a:chExt cx="5256413" cy="3096344"/>
          </a:xfrm>
        </p:grpSpPr>
        <p:pic>
          <p:nvPicPr>
            <p:cNvPr id="70" name="Picture 2" descr="C:\Documents and Settings\aleksan\Local Settings\Temporary Internet Files\Content.IE5\GOAF3AZC\MC900441888[1].wm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548680"/>
              <a:ext cx="5256413" cy="3096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ZoneTexte 70"/>
            <p:cNvSpPr txBox="1"/>
            <p:nvPr/>
          </p:nvSpPr>
          <p:spPr>
            <a:xfrm>
              <a:off x="4345575" y="2068055"/>
              <a:ext cx="586466" cy="775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>
                  <a:solidFill>
                    <a:srgbClr val="FF0000"/>
                  </a:solidFill>
                  <a:latin typeface="Algerian" pitchFamily="82" charset="0"/>
                </a:rPr>
                <a:t>H</a:t>
              </a:r>
              <a:endParaRPr lang="fr-FR" sz="2800" dirty="0">
                <a:solidFill>
                  <a:srgbClr val="FF0000"/>
                </a:solidFill>
                <a:latin typeface="Algerian" pitchFamily="82" charset="0"/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 rot="16200000">
            <a:off x="-435448" y="2461424"/>
            <a:ext cx="1287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Mass (eV)</a:t>
            </a:r>
            <a:endParaRPr lang="fr-FR" b="1" dirty="0"/>
          </a:p>
        </p:txBody>
      </p:sp>
      <p:grpSp>
        <p:nvGrpSpPr>
          <p:cNvPr id="14" name="Groupe 13"/>
          <p:cNvGrpSpPr/>
          <p:nvPr/>
        </p:nvGrpSpPr>
        <p:grpSpPr>
          <a:xfrm>
            <a:off x="3337566" y="1128319"/>
            <a:ext cx="535129" cy="2178802"/>
            <a:chOff x="3496811" y="1113673"/>
            <a:chExt cx="535129" cy="2178802"/>
          </a:xfrm>
        </p:grpSpPr>
        <p:sp>
          <p:nvSpPr>
            <p:cNvPr id="12" name="ZoneTexte 11"/>
            <p:cNvSpPr txBox="1"/>
            <p:nvPr/>
          </p:nvSpPr>
          <p:spPr>
            <a:xfrm rot="16200000">
              <a:off x="2607465" y="2003019"/>
              <a:ext cx="21788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SU(3)</a:t>
              </a:r>
              <a:r>
                <a:rPr lang="fr-FR" b="1" dirty="0" err="1" smtClean="0"/>
                <a:t>xSU</a:t>
              </a:r>
              <a:r>
                <a:rPr lang="fr-FR" b="1" dirty="0" smtClean="0"/>
                <a:t>(2)</a:t>
              </a:r>
              <a:r>
                <a:rPr lang="fr-FR" b="1" dirty="0" err="1" smtClean="0"/>
                <a:t>xU</a:t>
              </a:r>
              <a:r>
                <a:rPr lang="fr-FR" b="1" dirty="0" smtClean="0"/>
                <a:t>(1)</a:t>
              </a:r>
              <a:endParaRPr lang="fr-FR" b="1" dirty="0"/>
            </a:p>
          </p:txBody>
        </p:sp>
        <p:sp>
          <p:nvSpPr>
            <p:cNvPr id="13" name="Accolade ouvrante 12"/>
            <p:cNvSpPr/>
            <p:nvPr/>
          </p:nvSpPr>
          <p:spPr>
            <a:xfrm>
              <a:off x="3896921" y="1289050"/>
              <a:ext cx="135019" cy="1889125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5" name="Groupe 74"/>
          <p:cNvGrpSpPr/>
          <p:nvPr/>
        </p:nvGrpSpPr>
        <p:grpSpPr>
          <a:xfrm>
            <a:off x="3503866" y="5382718"/>
            <a:ext cx="467620" cy="1423789"/>
            <a:chOff x="3496810" y="1491180"/>
            <a:chExt cx="467620" cy="1423788"/>
          </a:xfrm>
        </p:grpSpPr>
        <p:sp>
          <p:nvSpPr>
            <p:cNvPr id="77" name="ZoneTexte 76"/>
            <p:cNvSpPr txBox="1"/>
            <p:nvPr/>
          </p:nvSpPr>
          <p:spPr>
            <a:xfrm rot="16200000">
              <a:off x="2984971" y="2003019"/>
              <a:ext cx="14237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SU(3)</a:t>
              </a:r>
              <a:r>
                <a:rPr lang="fr-FR" b="1" dirty="0" err="1" smtClean="0"/>
                <a:t>xU</a:t>
              </a:r>
              <a:r>
                <a:rPr lang="fr-FR" b="1" dirty="0" smtClean="0"/>
                <a:t>(1)</a:t>
              </a:r>
              <a:endParaRPr lang="fr-FR" b="1" dirty="0"/>
            </a:p>
          </p:txBody>
        </p:sp>
        <p:sp>
          <p:nvSpPr>
            <p:cNvPr id="78" name="Accolade ouvrante 77"/>
            <p:cNvSpPr/>
            <p:nvPr/>
          </p:nvSpPr>
          <p:spPr>
            <a:xfrm>
              <a:off x="3896921" y="1569096"/>
              <a:ext cx="67509" cy="1267954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891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7341E-6 L -0.00381 0.716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3581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13873E-6 L 0.00278 0.1299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649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0.00069 L 0.00156 -0.0300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154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04046E-6 L 0.00278 -0.1828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915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04624E-7 L -0.00243 0.684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3422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5087E-6 L -0.00086 -0.0217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08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4509E-6 L 0.00017 -0.2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10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44 L 0.00105 -0.2335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6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8.09249E-7 L 0.00052 0.6376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188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7341E-6 L 0.00156 -0.0938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469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52601E-6 L 0.00156 -0.327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637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0.0074 L 0.00486 -0.3523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798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36994E-6 L 0.00312 0.7380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3690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007 L -0.02136 0.525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" y="2625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526E-6 L 0.02865 0.4277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2138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-0.00243 -0.1805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8" grpId="0">
        <p:bldAsOne/>
      </p:bldGraphic>
      <p:bldP spid="98" grpId="0"/>
      <p:bldP spid="99" grpId="0"/>
      <p:bldP spid="100" grpId="0"/>
      <p:bldP spid="101" grpId="0"/>
      <p:bldP spid="10" grpId="0"/>
      <p:bldP spid="66" grpId="0"/>
      <p:bldP spid="6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ChangeArrowheads="1"/>
          </p:cNvSpPr>
          <p:nvPr/>
        </p:nvSpPr>
        <p:spPr bwMode="auto">
          <a:xfrm>
            <a:off x="2519363" y="0"/>
            <a:ext cx="4032250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 smtClean="0"/>
              <a:t>Main tools: Sources of particles</a:t>
            </a:r>
            <a:endParaRPr lang="en-US" b="1"/>
          </a:p>
        </p:txBody>
      </p:sp>
      <p:grpSp>
        <p:nvGrpSpPr>
          <p:cNvPr id="181274" name="Group 26"/>
          <p:cNvGrpSpPr>
            <a:grpSpLocks/>
          </p:cNvGrpSpPr>
          <p:nvPr/>
        </p:nvGrpSpPr>
        <p:grpSpPr bwMode="auto">
          <a:xfrm>
            <a:off x="63019" y="396668"/>
            <a:ext cx="1751014" cy="3267074"/>
            <a:chOff x="-1" y="169"/>
            <a:chExt cx="1103" cy="2058"/>
          </a:xfrm>
        </p:grpSpPr>
        <p:sp>
          <p:nvSpPr>
            <p:cNvPr id="15383" name="Text Box 16"/>
            <p:cNvSpPr txBox="1">
              <a:spLocks noChangeArrowheads="1"/>
            </p:cNvSpPr>
            <p:nvPr/>
          </p:nvSpPr>
          <p:spPr bwMode="auto">
            <a:xfrm>
              <a:off x="111" y="169"/>
              <a:ext cx="991" cy="25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mtClean="0"/>
                <a:t>The Universe</a:t>
              </a:r>
              <a:endParaRPr lang="en-US"/>
            </a:p>
          </p:txBody>
        </p:sp>
        <p:sp>
          <p:nvSpPr>
            <p:cNvPr id="15384" name="Text Box 23"/>
            <p:cNvSpPr txBox="1">
              <a:spLocks noChangeArrowheads="1"/>
            </p:cNvSpPr>
            <p:nvPr/>
          </p:nvSpPr>
          <p:spPr bwMode="auto">
            <a:xfrm>
              <a:off x="-1" y="812"/>
              <a:ext cx="982" cy="141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mtClean="0"/>
                <a:t>Proton</a:t>
              </a:r>
            </a:p>
            <a:p>
              <a:pPr eaLnBrk="1" hangingPunct="1"/>
              <a:r>
                <a:rPr lang="en-US" smtClean="0"/>
                <a:t>Photon</a:t>
              </a:r>
            </a:p>
            <a:p>
              <a:pPr eaLnBrk="1" hangingPunct="1"/>
              <a:r>
                <a:rPr lang="en-US" smtClean="0"/>
                <a:t>Neutrino</a:t>
              </a:r>
            </a:p>
            <a:p>
              <a:pPr eaLnBrk="1" hangingPunct="1"/>
              <a:r>
                <a:rPr lang="en-US" smtClean="0"/>
                <a:t>(muon)</a:t>
              </a:r>
            </a:p>
            <a:p>
              <a:pPr eaLnBrk="1" hangingPunct="1"/>
              <a:r>
                <a:rPr lang="en-US" smtClean="0"/>
                <a:t>WIMPS?</a:t>
              </a:r>
            </a:p>
            <a:p>
              <a:pPr algn="ctr" eaLnBrk="1" hangingPunct="1"/>
              <a:r>
                <a:rPr lang="en-US" smtClean="0"/>
                <a:t>…</a:t>
              </a:r>
            </a:p>
            <a:p>
              <a:pPr eaLnBrk="1" hangingPunct="1"/>
              <a:r>
                <a:rPr lang="en-US" smtClean="0"/>
                <a:t>up to </a:t>
              </a:r>
              <a:r>
                <a:rPr lang="en-US" b="1" smtClean="0"/>
                <a:t>10</a:t>
              </a:r>
              <a:r>
                <a:rPr lang="en-US" b="1" baseline="30000" smtClean="0"/>
                <a:t>20</a:t>
              </a:r>
              <a:r>
                <a:rPr lang="en-US" b="1" smtClean="0"/>
                <a:t> eV</a:t>
              </a:r>
              <a:endParaRPr lang="en-US" b="1"/>
            </a:p>
          </p:txBody>
        </p:sp>
      </p:grpSp>
      <p:grpSp>
        <p:nvGrpSpPr>
          <p:cNvPr id="181275" name="Group 27"/>
          <p:cNvGrpSpPr>
            <a:grpSpLocks/>
          </p:cNvGrpSpPr>
          <p:nvPr/>
        </p:nvGrpSpPr>
        <p:grpSpPr bwMode="auto">
          <a:xfrm>
            <a:off x="47032" y="4149725"/>
            <a:ext cx="4475159" cy="2701925"/>
            <a:chOff x="0" y="2687"/>
            <a:chExt cx="2819" cy="1702"/>
          </a:xfrm>
        </p:grpSpPr>
        <p:grpSp>
          <p:nvGrpSpPr>
            <p:cNvPr id="15379" name="Group 21"/>
            <p:cNvGrpSpPr>
              <a:grpSpLocks/>
            </p:cNvGrpSpPr>
            <p:nvPr/>
          </p:nvGrpSpPr>
          <p:grpSpPr bwMode="auto">
            <a:xfrm>
              <a:off x="0" y="2687"/>
              <a:ext cx="2203" cy="1633"/>
              <a:chOff x="0" y="2614"/>
              <a:chExt cx="2203" cy="1633"/>
            </a:xfrm>
          </p:grpSpPr>
          <p:pic>
            <p:nvPicPr>
              <p:cNvPr id="15381" name="Picture 19" descr="657416313960_005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" y="2770"/>
                <a:ext cx="1860" cy="14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82" name="Text Box 20"/>
              <p:cNvSpPr txBox="1">
                <a:spLocks noChangeArrowheads="1"/>
              </p:cNvSpPr>
              <p:nvPr/>
            </p:nvSpPr>
            <p:spPr bwMode="auto">
              <a:xfrm>
                <a:off x="0" y="2614"/>
                <a:ext cx="2203" cy="25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mtClean="0"/>
                  <a:t>…also in some particular cases</a:t>
                </a:r>
                <a:endParaRPr lang="en-US"/>
              </a:p>
            </p:txBody>
          </p:sp>
        </p:grpSp>
        <p:sp>
          <p:nvSpPr>
            <p:cNvPr id="15380" name="Text Box 24"/>
            <p:cNvSpPr txBox="1">
              <a:spLocks noChangeArrowheads="1"/>
            </p:cNvSpPr>
            <p:nvPr/>
          </p:nvSpPr>
          <p:spPr bwMode="auto">
            <a:xfrm>
              <a:off x="151" y="4137"/>
              <a:ext cx="2668" cy="25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mtClean="0"/>
                <a:t>Neutrino, neutron  … up to few </a:t>
              </a:r>
              <a:r>
                <a:rPr lang="en-US" b="1" smtClean="0"/>
                <a:t>10</a:t>
              </a:r>
              <a:r>
                <a:rPr lang="en-US" b="1" baseline="30000" smtClean="0"/>
                <a:t>6</a:t>
              </a:r>
              <a:r>
                <a:rPr lang="en-US" b="1" smtClean="0"/>
                <a:t> eV</a:t>
              </a:r>
              <a:endParaRPr lang="en-US" b="1"/>
            </a:p>
          </p:txBody>
        </p:sp>
      </p:grpSp>
      <p:grpSp>
        <p:nvGrpSpPr>
          <p:cNvPr id="181276" name="Group 28"/>
          <p:cNvGrpSpPr>
            <a:grpSpLocks/>
          </p:cNvGrpSpPr>
          <p:nvPr/>
        </p:nvGrpSpPr>
        <p:grpSpPr bwMode="auto">
          <a:xfrm>
            <a:off x="4699000" y="443499"/>
            <a:ext cx="4427534" cy="6308725"/>
            <a:chOff x="2971" y="148"/>
            <a:chExt cx="2789" cy="3974"/>
          </a:xfrm>
        </p:grpSpPr>
        <p:grpSp>
          <p:nvGrpSpPr>
            <p:cNvPr id="15366" name="Group 22"/>
            <p:cNvGrpSpPr>
              <a:grpSpLocks/>
            </p:cNvGrpSpPr>
            <p:nvPr/>
          </p:nvGrpSpPr>
          <p:grpSpPr bwMode="auto">
            <a:xfrm>
              <a:off x="2971" y="148"/>
              <a:ext cx="2789" cy="3525"/>
              <a:chOff x="2971" y="737"/>
              <a:chExt cx="2789" cy="3525"/>
            </a:xfrm>
          </p:grpSpPr>
          <p:grpSp>
            <p:nvGrpSpPr>
              <p:cNvPr id="15368" name="Group 8"/>
              <p:cNvGrpSpPr>
                <a:grpSpLocks/>
              </p:cNvGrpSpPr>
              <p:nvPr/>
            </p:nvGrpSpPr>
            <p:grpSpPr bwMode="auto">
              <a:xfrm>
                <a:off x="2971" y="1185"/>
                <a:ext cx="2789" cy="3077"/>
                <a:chOff x="2971" y="1185"/>
                <a:chExt cx="2789" cy="3077"/>
              </a:xfrm>
            </p:grpSpPr>
            <p:pic>
              <p:nvPicPr>
                <p:cNvPr id="15377" name="Picture 4" descr="lhc_mountain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3" y="1185"/>
                  <a:ext cx="2767" cy="24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378" name="Picture 5" descr="dipole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71" y="3671"/>
                  <a:ext cx="2789" cy="5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369" name="Text Box 9"/>
              <p:cNvSpPr txBox="1">
                <a:spLocks noChangeArrowheads="1"/>
              </p:cNvSpPr>
              <p:nvPr/>
            </p:nvSpPr>
            <p:spPr bwMode="auto">
              <a:xfrm>
                <a:off x="3525" y="1183"/>
                <a:ext cx="2003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mtClean="0"/>
                  <a:t>The LHC at CERN (Geneva)</a:t>
                </a:r>
              </a:p>
              <a:p>
                <a:pPr algn="ctr" eaLnBrk="1" hangingPunct="1"/>
                <a:r>
                  <a:rPr lang="en-US" smtClean="0"/>
                  <a:t>Most powerful example </a:t>
                </a:r>
                <a:endParaRPr lang="en-US"/>
              </a:p>
            </p:txBody>
          </p:sp>
          <p:sp>
            <p:nvSpPr>
              <p:cNvPr id="15370" name="Line 11"/>
              <p:cNvSpPr>
                <a:spLocks noChangeShapeType="1"/>
              </p:cNvSpPr>
              <p:nvPr/>
            </p:nvSpPr>
            <p:spPr bwMode="auto">
              <a:xfrm>
                <a:off x="4059" y="3407"/>
                <a:ext cx="295" cy="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1" name="Line 12"/>
              <p:cNvSpPr>
                <a:spLocks noChangeShapeType="1"/>
              </p:cNvSpPr>
              <p:nvPr/>
            </p:nvSpPr>
            <p:spPr bwMode="auto">
              <a:xfrm flipH="1">
                <a:off x="4400" y="3407"/>
                <a:ext cx="295" cy="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2" name="Text Box 13"/>
              <p:cNvSpPr txBox="1">
                <a:spLocks noChangeArrowheads="1"/>
              </p:cNvSpPr>
              <p:nvPr/>
            </p:nvSpPr>
            <p:spPr bwMode="auto">
              <a:xfrm>
                <a:off x="5264" y="2273"/>
                <a:ext cx="4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800" b="1" smtClean="0">
                    <a:solidFill>
                      <a:schemeClr val="hlink"/>
                    </a:solidFill>
                  </a:rPr>
                  <a:t>27 km</a:t>
                </a:r>
                <a:endParaRPr lang="en-US" sz="1800" b="1">
                  <a:solidFill>
                    <a:schemeClr val="hlink"/>
                  </a:solidFill>
                </a:endParaRPr>
              </a:p>
            </p:txBody>
          </p:sp>
          <p:sp>
            <p:nvSpPr>
              <p:cNvPr id="15373" name="Text Box 14"/>
              <p:cNvSpPr txBox="1">
                <a:spLocks noChangeArrowheads="1"/>
              </p:cNvSpPr>
              <p:nvPr/>
            </p:nvSpPr>
            <p:spPr bwMode="auto">
              <a:xfrm>
                <a:off x="4082" y="3135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mtClean="0">
                    <a:solidFill>
                      <a:schemeClr val="hlink"/>
                    </a:solidFill>
                  </a:rPr>
                  <a:t>p</a:t>
                </a:r>
                <a:endParaRPr lang="en-US">
                  <a:solidFill>
                    <a:schemeClr val="hlink"/>
                  </a:solidFill>
                </a:endParaRPr>
              </a:p>
            </p:txBody>
          </p:sp>
          <p:sp>
            <p:nvSpPr>
              <p:cNvPr id="15374" name="Text Box 15"/>
              <p:cNvSpPr txBox="1">
                <a:spLocks noChangeArrowheads="1"/>
              </p:cNvSpPr>
              <p:nvPr/>
            </p:nvSpPr>
            <p:spPr bwMode="auto">
              <a:xfrm>
                <a:off x="4476" y="3135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mtClean="0">
                    <a:solidFill>
                      <a:schemeClr val="hlink"/>
                    </a:solidFill>
                  </a:rPr>
                  <a:t>p</a:t>
                </a:r>
                <a:endParaRPr lang="en-US">
                  <a:solidFill>
                    <a:schemeClr val="hlink"/>
                  </a:solidFill>
                </a:endParaRPr>
              </a:p>
            </p:txBody>
          </p:sp>
          <p:sp>
            <p:nvSpPr>
              <p:cNvPr id="15375" name="Text Box 17"/>
              <p:cNvSpPr txBox="1">
                <a:spLocks noChangeArrowheads="1"/>
              </p:cNvSpPr>
              <p:nvPr/>
            </p:nvSpPr>
            <p:spPr bwMode="auto">
              <a:xfrm>
                <a:off x="3187" y="737"/>
                <a:ext cx="2172" cy="446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mtClean="0"/>
                  <a:t>But in most cases, need to build</a:t>
                </a:r>
              </a:p>
              <a:p>
                <a:pPr eaLnBrk="1" hangingPunct="1"/>
                <a:r>
                  <a:rPr lang="en-US" smtClean="0"/>
                  <a:t>our own tools: Accelerators</a:t>
                </a:r>
                <a:endParaRPr lang="en-US"/>
              </a:p>
            </p:txBody>
          </p:sp>
          <p:sp>
            <p:nvSpPr>
              <p:cNvPr id="15376" name="Text Box 18"/>
              <p:cNvSpPr txBox="1">
                <a:spLocks noChangeArrowheads="1"/>
              </p:cNvSpPr>
              <p:nvPr/>
            </p:nvSpPr>
            <p:spPr bwMode="auto">
              <a:xfrm>
                <a:off x="4105" y="3533"/>
                <a:ext cx="855" cy="23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800" b="1" smtClean="0"/>
                  <a:t>14 x 10</a:t>
                </a:r>
                <a:r>
                  <a:rPr lang="en-US" sz="1800" b="1" baseline="30000" smtClean="0"/>
                  <a:t>12</a:t>
                </a:r>
                <a:r>
                  <a:rPr lang="en-US" sz="1800" b="1" smtClean="0"/>
                  <a:t> eV</a:t>
                </a:r>
                <a:endParaRPr lang="en-US" sz="1800" b="1"/>
              </a:p>
            </p:txBody>
          </p:sp>
        </p:grpSp>
        <p:sp>
          <p:nvSpPr>
            <p:cNvPr id="15367" name="Text Box 25"/>
            <p:cNvSpPr txBox="1">
              <a:spLocks noChangeArrowheads="1"/>
            </p:cNvSpPr>
            <p:nvPr/>
          </p:nvSpPr>
          <p:spPr bwMode="auto">
            <a:xfrm>
              <a:off x="3266" y="3680"/>
              <a:ext cx="2295" cy="44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mtClean="0"/>
                <a:t>Proton, electron, muon, neutrino</a:t>
              </a:r>
            </a:p>
            <a:p>
              <a:pPr eaLnBrk="1" hangingPunct="1"/>
              <a:r>
                <a:rPr lang="en-US" smtClean="0"/>
                <a:t>… but also neutron, pion, kaon</a:t>
              </a:r>
              <a:endParaRPr lang="en-US"/>
            </a:p>
          </p:txBody>
        </p:sp>
      </p:grpSp>
      <p:pic>
        <p:nvPicPr>
          <p:cNvPr id="1029" name="Picture 5" descr="D:\TEMP\TIARA\TIARA talks\conference\ASC-2012\crshower2_nasa.jp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32718" y="1398206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849728"/>
              </p:ext>
            </p:extLst>
          </p:nvPr>
        </p:nvGraphicFramePr>
        <p:xfrm>
          <a:off x="731180" y="2565827"/>
          <a:ext cx="7772406" cy="5760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</a:tblGrid>
              <a:tr h="576065"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1930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1940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1950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1970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pSp>
        <p:nvGrpSpPr>
          <p:cNvPr id="7" name="Groupe 6"/>
          <p:cNvGrpSpPr>
            <a:grpSpLocks/>
          </p:cNvGrpSpPr>
          <p:nvPr/>
        </p:nvGrpSpPr>
        <p:grpSpPr bwMode="auto">
          <a:xfrm>
            <a:off x="1278174" y="1989763"/>
            <a:ext cx="396875" cy="457200"/>
            <a:chOff x="2909888" y="1958975"/>
            <a:chExt cx="396875" cy="457200"/>
          </a:xfrm>
        </p:grpSpPr>
        <p:sp>
          <p:nvSpPr>
            <p:cNvPr id="8" name="Oval 19"/>
            <p:cNvSpPr>
              <a:spLocks noChangeArrowheads="1"/>
            </p:cNvSpPr>
            <p:nvPr/>
          </p:nvSpPr>
          <p:spPr bwMode="auto">
            <a:xfrm>
              <a:off x="2909888" y="1997075"/>
              <a:ext cx="381000" cy="419100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002F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2946400" y="1958975"/>
              <a:ext cx="3603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400" b="1" smtClean="0">
                  <a:latin typeface="Symbol" pitchFamily="18" charset="2"/>
                </a:rPr>
                <a:t>m</a:t>
              </a:r>
              <a:endParaRPr lang="en-US" sz="2400">
                <a:latin typeface="Symbol" pitchFamily="18" charset="2"/>
              </a:endParaRPr>
            </a:p>
          </p:txBody>
        </p:sp>
      </p:grpSp>
      <p:grpSp>
        <p:nvGrpSpPr>
          <p:cNvPr id="10" name="Groupe 9"/>
          <p:cNvGrpSpPr>
            <a:grpSpLocks/>
          </p:cNvGrpSpPr>
          <p:nvPr/>
        </p:nvGrpSpPr>
        <p:grpSpPr bwMode="auto">
          <a:xfrm>
            <a:off x="3801751" y="1068633"/>
            <a:ext cx="382587" cy="519113"/>
            <a:chOff x="1651000" y="2803525"/>
            <a:chExt cx="382588" cy="519113"/>
          </a:xfrm>
        </p:grpSpPr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1660525" y="2873375"/>
              <a:ext cx="361950" cy="381000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651000" y="280352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 smtClean="0"/>
                <a:t>u</a:t>
              </a:r>
              <a:endParaRPr lang="en-US" sz="2400"/>
            </a:p>
          </p:txBody>
        </p:sp>
      </p:grpSp>
      <p:grpSp>
        <p:nvGrpSpPr>
          <p:cNvPr id="13" name="Groupe 12"/>
          <p:cNvGrpSpPr>
            <a:grpSpLocks/>
          </p:cNvGrpSpPr>
          <p:nvPr/>
        </p:nvGrpSpPr>
        <p:grpSpPr bwMode="auto">
          <a:xfrm>
            <a:off x="3792226" y="1508750"/>
            <a:ext cx="382587" cy="519113"/>
            <a:chOff x="1651000" y="3559175"/>
            <a:chExt cx="382588" cy="519113"/>
          </a:xfrm>
        </p:grpSpPr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1660525" y="3635375"/>
              <a:ext cx="361950" cy="38100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1651000" y="355917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 smtClean="0"/>
                <a:t>d</a:t>
              </a:r>
              <a:endParaRPr lang="en-US" sz="2400"/>
            </a:p>
          </p:txBody>
        </p:sp>
      </p:grpSp>
      <p:grpSp>
        <p:nvGrpSpPr>
          <p:cNvPr id="16" name="Groupe 15"/>
          <p:cNvGrpSpPr>
            <a:grpSpLocks/>
          </p:cNvGrpSpPr>
          <p:nvPr/>
        </p:nvGrpSpPr>
        <p:grpSpPr bwMode="auto">
          <a:xfrm>
            <a:off x="4189889" y="1954838"/>
            <a:ext cx="457200" cy="527050"/>
            <a:chOff x="2870200" y="2765425"/>
            <a:chExt cx="457200" cy="527050"/>
          </a:xfrm>
        </p:grpSpPr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2870200" y="2835275"/>
              <a:ext cx="457200" cy="457200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>
              <a:off x="2908300" y="276542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 smtClean="0"/>
                <a:t>c</a:t>
              </a:r>
              <a:endParaRPr lang="en-US" sz="2400"/>
            </a:p>
          </p:txBody>
        </p:sp>
      </p:grpSp>
      <p:grpSp>
        <p:nvGrpSpPr>
          <p:cNvPr id="19" name="Groupe 18"/>
          <p:cNvGrpSpPr>
            <a:grpSpLocks/>
          </p:cNvGrpSpPr>
          <p:nvPr/>
        </p:nvGrpSpPr>
        <p:grpSpPr bwMode="auto">
          <a:xfrm>
            <a:off x="3770789" y="1989763"/>
            <a:ext cx="457200" cy="527050"/>
            <a:chOff x="2870200" y="3527425"/>
            <a:chExt cx="457200" cy="527050"/>
          </a:xfrm>
        </p:grpSpPr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2870200" y="3597275"/>
              <a:ext cx="457200" cy="45720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23"/>
            <p:cNvSpPr txBox="1">
              <a:spLocks noChangeArrowheads="1"/>
            </p:cNvSpPr>
            <p:nvPr/>
          </p:nvSpPr>
          <p:spPr bwMode="auto">
            <a:xfrm>
              <a:off x="2938463" y="3527425"/>
              <a:ext cx="32226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 smtClean="0"/>
                <a:t>s</a:t>
              </a:r>
              <a:endParaRPr lang="en-US" sz="2400"/>
            </a:p>
          </p:txBody>
        </p:sp>
      </p:grpSp>
      <p:grpSp>
        <p:nvGrpSpPr>
          <p:cNvPr id="22" name="Groupe 21"/>
          <p:cNvGrpSpPr>
            <a:grpSpLocks/>
          </p:cNvGrpSpPr>
          <p:nvPr/>
        </p:nvGrpSpPr>
        <p:grpSpPr bwMode="auto">
          <a:xfrm>
            <a:off x="6032549" y="2037490"/>
            <a:ext cx="533400" cy="533400"/>
            <a:chOff x="4089400" y="2797175"/>
            <a:chExt cx="533400" cy="533400"/>
          </a:xfrm>
        </p:grpSpPr>
        <p:sp>
          <p:nvSpPr>
            <p:cNvPr id="23" name="Oval 28"/>
            <p:cNvSpPr>
              <a:spLocks noChangeArrowheads="1"/>
            </p:cNvSpPr>
            <p:nvPr/>
          </p:nvSpPr>
          <p:spPr bwMode="auto">
            <a:xfrm>
              <a:off x="4089400" y="2797175"/>
              <a:ext cx="533400" cy="533400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30"/>
            <p:cNvSpPr txBox="1">
              <a:spLocks noChangeArrowheads="1"/>
            </p:cNvSpPr>
            <p:nvPr/>
          </p:nvSpPr>
          <p:spPr bwMode="auto">
            <a:xfrm>
              <a:off x="4165600" y="280352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 smtClean="0"/>
                <a:t>t</a:t>
              </a:r>
              <a:endParaRPr lang="en-US" sz="2400"/>
            </a:p>
          </p:txBody>
        </p:sp>
      </p:grpSp>
      <p:grpSp>
        <p:nvGrpSpPr>
          <p:cNvPr id="25" name="Groupe 24"/>
          <p:cNvGrpSpPr>
            <a:grpSpLocks/>
          </p:cNvGrpSpPr>
          <p:nvPr/>
        </p:nvGrpSpPr>
        <p:grpSpPr bwMode="auto">
          <a:xfrm>
            <a:off x="4647089" y="2018460"/>
            <a:ext cx="533400" cy="533400"/>
            <a:chOff x="4089400" y="3559175"/>
            <a:chExt cx="533400" cy="533400"/>
          </a:xfrm>
        </p:grpSpPr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4089400" y="3559175"/>
              <a:ext cx="533400" cy="53340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31"/>
            <p:cNvSpPr txBox="1">
              <a:spLocks noChangeArrowheads="1"/>
            </p:cNvSpPr>
            <p:nvPr/>
          </p:nvSpPr>
          <p:spPr bwMode="auto">
            <a:xfrm>
              <a:off x="4165600" y="356552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 smtClean="0"/>
                <a:t>b</a:t>
              </a:r>
              <a:endParaRPr lang="en-US" sz="2400"/>
            </a:p>
          </p:txBody>
        </p:sp>
      </p:grpSp>
      <p:sp>
        <p:nvSpPr>
          <p:cNvPr id="31" name="Text Box 1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5141887" y="1147918"/>
            <a:ext cx="6594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n-US" sz="2400" b="1" baseline="30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</a:t>
            </a:r>
            <a:r>
              <a:rPr lang="en-US" sz="2400" b="1" baseline="300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+ </a:t>
            </a:r>
            <a:r>
              <a:rPr 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2400" b="1" baseline="30000" smtClean="0">
                <a:solidFill>
                  <a:srgbClr val="FF6600"/>
                </a:solidFill>
                <a:latin typeface="Symbol" pitchFamily="18" charset="2"/>
              </a:rPr>
              <a:t>-</a:t>
            </a:r>
            <a:endParaRPr lang="en-US" sz="2400" b="1" baseline="30000">
              <a:solidFill>
                <a:srgbClr val="FF6600"/>
              </a:solidFill>
              <a:latin typeface="Symbol" pitchFamily="18" charset="2"/>
            </a:endParaRPr>
          </a:p>
        </p:txBody>
      </p:sp>
      <p:sp>
        <p:nvSpPr>
          <p:cNvPr id="32" name="Text Box 41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740751" y="1100383"/>
            <a:ext cx="34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</a:t>
            </a:r>
            <a:endParaRPr 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33" name="Groupe 32"/>
          <p:cNvGrpSpPr>
            <a:grpSpLocks/>
          </p:cNvGrpSpPr>
          <p:nvPr/>
        </p:nvGrpSpPr>
        <p:grpSpPr bwMode="auto">
          <a:xfrm>
            <a:off x="4237656" y="1519483"/>
            <a:ext cx="457200" cy="476250"/>
            <a:chOff x="4127500" y="1978025"/>
            <a:chExt cx="457200" cy="476250"/>
          </a:xfrm>
        </p:grpSpPr>
        <p:sp>
          <p:nvSpPr>
            <p:cNvPr id="34" name="Oval 27"/>
            <p:cNvSpPr>
              <a:spLocks noChangeArrowheads="1"/>
            </p:cNvSpPr>
            <p:nvPr/>
          </p:nvSpPr>
          <p:spPr bwMode="auto">
            <a:xfrm>
              <a:off x="4127500" y="1978025"/>
              <a:ext cx="457200" cy="457200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002F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Text Box 29"/>
            <p:cNvSpPr txBox="1">
              <a:spLocks noChangeArrowheads="1"/>
            </p:cNvSpPr>
            <p:nvPr/>
          </p:nvSpPr>
          <p:spPr bwMode="auto">
            <a:xfrm>
              <a:off x="4203700" y="1997075"/>
              <a:ext cx="30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400" b="1" smtClean="0">
                  <a:latin typeface="Symbol" pitchFamily="18" charset="2"/>
                </a:rPr>
                <a:t>t</a:t>
              </a:r>
              <a:endParaRPr lang="en-US" sz="2400">
                <a:latin typeface="Symbol" pitchFamily="18" charset="2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7549305" y="1909164"/>
            <a:ext cx="636183" cy="688247"/>
            <a:chOff x="7450439" y="4496158"/>
            <a:chExt cx="636183" cy="688247"/>
          </a:xfrm>
        </p:grpSpPr>
        <p:pic>
          <p:nvPicPr>
            <p:cNvPr id="39" name="Picture 54" descr="D:\TEMP\TIARA\TIARA talks\conference\ASC-2012\ghost_svg_hi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0439" y="4496158"/>
              <a:ext cx="636183" cy="688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ZoneTexte 3"/>
            <p:cNvSpPr txBox="1">
              <a:spLocks noChangeArrowheads="1"/>
            </p:cNvSpPr>
            <p:nvPr/>
          </p:nvSpPr>
          <p:spPr bwMode="auto">
            <a:xfrm>
              <a:off x="7579215" y="4693131"/>
              <a:ext cx="3786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400" b="1" smtClean="0">
                  <a:latin typeface="Algerian" pitchFamily="82" charset="0"/>
                </a:rPr>
                <a:t>H</a:t>
              </a:r>
              <a:endParaRPr lang="en-US" sz="2400" b="1">
                <a:latin typeface="Algerian" pitchFamily="82" charset="0"/>
              </a:endParaRPr>
            </a:p>
          </p:txBody>
        </p:sp>
      </p:grpSp>
      <p:grpSp>
        <p:nvGrpSpPr>
          <p:cNvPr id="42" name="Groupe 41"/>
          <p:cNvGrpSpPr>
            <a:grpSpLocks/>
          </p:cNvGrpSpPr>
          <p:nvPr/>
        </p:nvGrpSpPr>
        <p:grpSpPr bwMode="auto">
          <a:xfrm>
            <a:off x="3217861" y="2086723"/>
            <a:ext cx="433387" cy="457200"/>
            <a:chOff x="1670050" y="1177925"/>
            <a:chExt cx="433388" cy="457200"/>
          </a:xfrm>
        </p:grpSpPr>
        <p:sp>
          <p:nvSpPr>
            <p:cNvPr id="43" name="Oval 15"/>
            <p:cNvSpPr>
              <a:spLocks noChangeArrowheads="1"/>
            </p:cNvSpPr>
            <p:nvPr/>
          </p:nvSpPr>
          <p:spPr bwMode="auto">
            <a:xfrm>
              <a:off x="1689100" y="1250950"/>
              <a:ext cx="304800" cy="311150"/>
            </a:xfrm>
            <a:prstGeom prst="ellipse">
              <a:avLst/>
            </a:prstGeom>
            <a:gradFill rotWithShape="0">
              <a:gsLst>
                <a:gs pos="0">
                  <a:srgbClr val="FFFFCC"/>
                </a:gs>
                <a:gs pos="100000">
                  <a:srgbClr val="76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Text Box 16"/>
            <p:cNvSpPr txBox="1">
              <a:spLocks noChangeArrowheads="1"/>
            </p:cNvSpPr>
            <p:nvPr/>
          </p:nvSpPr>
          <p:spPr bwMode="auto">
            <a:xfrm>
              <a:off x="1670050" y="1177925"/>
              <a:ext cx="43338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400" smtClean="0">
                  <a:latin typeface="Symbol" pitchFamily="18" charset="2"/>
                </a:rPr>
                <a:t>n</a:t>
              </a:r>
              <a:r>
                <a:rPr lang="en-US" sz="2400" baseline="-25000" smtClean="0"/>
                <a:t>e</a:t>
              </a:r>
              <a:endParaRPr lang="en-US" sz="2400">
                <a:latin typeface="Symbol" pitchFamily="18" charset="2"/>
              </a:endParaRPr>
            </a:p>
          </p:txBody>
        </p:sp>
      </p:grpSp>
      <p:grpSp>
        <p:nvGrpSpPr>
          <p:cNvPr id="45" name="Groupe 44"/>
          <p:cNvGrpSpPr>
            <a:grpSpLocks/>
          </p:cNvGrpSpPr>
          <p:nvPr/>
        </p:nvGrpSpPr>
        <p:grpSpPr bwMode="auto">
          <a:xfrm>
            <a:off x="3434554" y="1767133"/>
            <a:ext cx="460375" cy="457200"/>
            <a:chOff x="2928938" y="1177925"/>
            <a:chExt cx="460375" cy="457200"/>
          </a:xfrm>
        </p:grpSpPr>
        <p:sp>
          <p:nvSpPr>
            <p:cNvPr id="46" name="Oval 24"/>
            <p:cNvSpPr>
              <a:spLocks noChangeArrowheads="1"/>
            </p:cNvSpPr>
            <p:nvPr/>
          </p:nvSpPr>
          <p:spPr bwMode="auto">
            <a:xfrm>
              <a:off x="2946400" y="1250950"/>
              <a:ext cx="304800" cy="311150"/>
            </a:xfrm>
            <a:prstGeom prst="ellipse">
              <a:avLst/>
            </a:prstGeom>
            <a:gradFill rotWithShape="0">
              <a:gsLst>
                <a:gs pos="0">
                  <a:srgbClr val="FFFFCC"/>
                </a:gs>
                <a:gs pos="100000">
                  <a:srgbClr val="76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Text Box 25"/>
            <p:cNvSpPr txBox="1">
              <a:spLocks noChangeArrowheads="1"/>
            </p:cNvSpPr>
            <p:nvPr/>
          </p:nvSpPr>
          <p:spPr bwMode="auto">
            <a:xfrm>
              <a:off x="2928938" y="1177925"/>
              <a:ext cx="4603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400" smtClean="0">
                  <a:latin typeface="Symbol" pitchFamily="18" charset="2"/>
                </a:rPr>
                <a:t>n</a:t>
              </a:r>
              <a:r>
                <a:rPr lang="en-US" sz="2400" baseline="-25000" smtClean="0">
                  <a:latin typeface="Symbol" pitchFamily="18" charset="2"/>
                </a:rPr>
                <a:t>m</a:t>
              </a:r>
              <a:endParaRPr lang="en-US" sz="2400">
                <a:latin typeface="Symbol" pitchFamily="18" charset="2"/>
              </a:endParaRPr>
            </a:p>
          </p:txBody>
        </p:sp>
      </p:grpSp>
      <p:grpSp>
        <p:nvGrpSpPr>
          <p:cNvPr id="48" name="Groupe 47"/>
          <p:cNvGrpSpPr>
            <a:grpSpLocks/>
          </p:cNvGrpSpPr>
          <p:nvPr/>
        </p:nvGrpSpPr>
        <p:grpSpPr bwMode="auto">
          <a:xfrm>
            <a:off x="6554291" y="2090256"/>
            <a:ext cx="431800" cy="457200"/>
            <a:chOff x="4184650" y="1177925"/>
            <a:chExt cx="431800" cy="457200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4203700" y="1250950"/>
              <a:ext cx="304800" cy="311150"/>
            </a:xfrm>
            <a:prstGeom prst="ellipse">
              <a:avLst/>
            </a:prstGeom>
            <a:gradFill rotWithShape="0">
              <a:gsLst>
                <a:gs pos="0">
                  <a:srgbClr val="FFFFCC"/>
                </a:gs>
                <a:gs pos="100000">
                  <a:srgbClr val="76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Text Box 33"/>
            <p:cNvSpPr txBox="1">
              <a:spLocks noChangeArrowheads="1"/>
            </p:cNvSpPr>
            <p:nvPr/>
          </p:nvSpPr>
          <p:spPr bwMode="auto">
            <a:xfrm>
              <a:off x="4184650" y="1177925"/>
              <a:ext cx="431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400" smtClean="0">
                  <a:latin typeface="Symbol" pitchFamily="18" charset="2"/>
                </a:rPr>
                <a:t>n</a:t>
              </a:r>
              <a:r>
                <a:rPr lang="en-US" sz="2400" baseline="-25000" smtClean="0">
                  <a:latin typeface="Symbol" pitchFamily="18" charset="2"/>
                </a:rPr>
                <a:t>t</a:t>
              </a:r>
              <a:endParaRPr lang="en-US" sz="2400">
                <a:latin typeface="Symbol" pitchFamily="18" charset="2"/>
              </a:endParaRPr>
            </a:p>
          </p:txBody>
        </p:sp>
      </p:grpSp>
      <p:sp>
        <p:nvSpPr>
          <p:cNvPr id="5" name="Flèche droite rayée 4"/>
          <p:cNvSpPr/>
          <p:nvPr/>
        </p:nvSpPr>
        <p:spPr>
          <a:xfrm>
            <a:off x="3604416" y="3285907"/>
            <a:ext cx="5306606" cy="396044"/>
          </a:xfrm>
          <a:prstGeom prst="stripedRightArrow">
            <a:avLst>
              <a:gd name="adj1" fmla="val 71646"/>
              <a:gd name="adj2" fmla="val 53607"/>
            </a:avLst>
          </a:prstGeom>
          <a:solidFill>
            <a:srgbClr val="E783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Accelerator era</a:t>
            </a:r>
            <a:endParaRPr lang="en-US" b="1"/>
          </a:p>
        </p:txBody>
      </p:sp>
      <p:sp>
        <p:nvSpPr>
          <p:cNvPr id="6" name="Pentagone 5"/>
          <p:cNvSpPr/>
          <p:nvPr/>
        </p:nvSpPr>
        <p:spPr>
          <a:xfrm>
            <a:off x="8514978" y="2565827"/>
            <a:ext cx="396044" cy="594435"/>
          </a:xfrm>
          <a:prstGeom prst="homePlat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ZoneTexte 40"/>
          <p:cNvSpPr txBox="1"/>
          <p:nvPr/>
        </p:nvSpPr>
        <p:spPr>
          <a:xfrm>
            <a:off x="8565587" y="1796115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?</a:t>
            </a:r>
            <a:endParaRPr lang="en-US" sz="4800" b="1"/>
          </a:p>
        </p:txBody>
      </p:sp>
      <p:sp>
        <p:nvSpPr>
          <p:cNvPr id="54" name="Flèche droite rayée 53"/>
          <p:cNvSpPr/>
          <p:nvPr/>
        </p:nvSpPr>
        <p:spPr>
          <a:xfrm>
            <a:off x="4740751" y="3711443"/>
            <a:ext cx="4170272" cy="396044"/>
          </a:xfrm>
          <a:prstGeom prst="stripedRightArrow">
            <a:avLst>
              <a:gd name="adj1" fmla="val 71646"/>
              <a:gd name="adj2" fmla="val 5360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Superconductivity era</a:t>
            </a:r>
            <a:endParaRPr lang="en-US" b="1"/>
          </a:p>
        </p:txBody>
      </p:sp>
      <p:sp>
        <p:nvSpPr>
          <p:cNvPr id="51" name="ZoneTexte 50"/>
          <p:cNvSpPr txBox="1"/>
          <p:nvPr/>
        </p:nvSpPr>
        <p:spPr>
          <a:xfrm>
            <a:off x="461346" y="5715"/>
            <a:ext cx="81018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Indeed, most of the fundamental particles (14/18) have been </a:t>
            </a:r>
          </a:p>
          <a:p>
            <a:pPr algn="ctr"/>
            <a:r>
              <a:rPr lang="en-US" sz="2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24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iscovered thanks to accelerators</a:t>
            </a:r>
            <a:r>
              <a:rPr lang="en-US" sz="2400" b="1" smtClean="0">
                <a:solidFill>
                  <a:schemeClr val="bg1"/>
                </a:solidFill>
              </a:rPr>
              <a:t>   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52" name="ZoneTexte 51">
            <a:hlinkClick r:id="rId5" action="ppaction://hlinksldjump"/>
          </p:cNvPr>
          <p:cNvSpPr txBox="1"/>
          <p:nvPr/>
        </p:nvSpPr>
        <p:spPr>
          <a:xfrm>
            <a:off x="1090310" y="4366616"/>
            <a:ext cx="7300882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energy and intensity frontiers </a:t>
            </a:r>
            <a:r>
              <a:rPr lang="en-US" sz="24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 to be challenged in </a:t>
            </a:r>
            <a:r>
              <a:rPr lang="en-US" sz="24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 50 Years</a:t>
            </a:r>
            <a:endParaRPr lang="en-US" sz="2400" b="1" i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ZoneTexte 52"/>
              <p:cNvSpPr txBox="1"/>
              <p:nvPr/>
            </p:nvSpPr>
            <p:spPr>
              <a:xfrm>
                <a:off x="5818540" y="5375920"/>
                <a:ext cx="3229795" cy="97539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/>
                        </a:rPr>
                        <m:t>𝑳</m:t>
                      </m:r>
                      <m:r>
                        <a:rPr lang="en-US" sz="2800" b="1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/>
                            </a:rPr>
                            <m:t>𝒇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/>
                            </a:rPr>
                            <m:t>𝒓𝒆𝒗</m:t>
                          </m:r>
                        </m:sub>
                      </m:sSub>
                      <m:sSub>
                        <m:sSubPr>
                          <m:ctrlPr>
                            <a:rPr lang="en-US" sz="28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/>
                            </a:rPr>
                            <m:t>𝒃</m:t>
                          </m:r>
                        </m:sub>
                      </m:sSub>
                      <m:f>
                        <m:fPr>
                          <m:ctrlPr>
                            <a:rPr lang="en-US" sz="2800" b="1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1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/>
                                  <a:ea typeface="Cambria Math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1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/>
                                  <a:ea typeface="Cambria Math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r>
                            <a:rPr lang="en-US" sz="2800" b="1" i="1" smtClean="0">
                              <a:latin typeface="Cambria Math"/>
                            </a:rPr>
                            <m:t>𝒔</m:t>
                          </m:r>
                          <m:r>
                            <a:rPr lang="en-US" sz="2800" b="1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2800" b="1" i="1" smtClean="0">
                              <a:latin typeface="Cambria Math"/>
                            </a:rPr>
                            <m:t>𝒄</m:t>
                          </m:r>
                          <m:sSup>
                            <m:sSupPr>
                              <m:ctrlPr>
                                <a:rPr lang="en-US" sz="2800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latin typeface="Cambria Math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n-US" sz="2800" b="1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1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 b="1"/>
              </a:p>
            </p:txBody>
          </p:sp>
        </mc:Choice>
        <mc:Fallback>
          <p:sp>
            <p:nvSpPr>
              <p:cNvPr id="53" name="ZoneTexte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540" y="5375920"/>
                <a:ext cx="3229795" cy="97539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/>
          <p:cNvSpPr txBox="1"/>
          <p:nvPr/>
        </p:nvSpPr>
        <p:spPr>
          <a:xfrm>
            <a:off x="871423" y="5335652"/>
            <a:ext cx="4895892" cy="1015663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smtClean="0"/>
              <a:t>Today </a:t>
            </a:r>
          </a:p>
          <a:p>
            <a:r>
              <a:rPr lang="en-US" b="1" smtClean="0"/>
              <a:t>E</a:t>
            </a:r>
            <a:r>
              <a:rPr lang="en-US" b="1" baseline="-25000" smtClean="0"/>
              <a:t>max</a:t>
            </a:r>
            <a:r>
              <a:rPr lang="en-US" b="1" smtClean="0"/>
              <a:t>=8 TeV @ LHC(pp collider)</a:t>
            </a:r>
          </a:p>
          <a:p>
            <a:r>
              <a:rPr lang="en-US" b="1" smtClean="0"/>
              <a:t>L</a:t>
            </a:r>
            <a:r>
              <a:rPr lang="en-US" b="1" baseline="-25000" smtClean="0"/>
              <a:t>max</a:t>
            </a:r>
            <a:r>
              <a:rPr lang="en-US" b="1" smtClean="0"/>
              <a:t>=2x10</a:t>
            </a:r>
            <a:r>
              <a:rPr lang="en-US" b="1" baseline="30000" smtClean="0"/>
              <a:t>34  </a:t>
            </a:r>
            <a:r>
              <a:rPr lang="en-US" b="1" smtClean="0"/>
              <a:t>cm</a:t>
            </a:r>
            <a:r>
              <a:rPr lang="en-US" b="1" baseline="30000" smtClean="0"/>
              <a:t>-2</a:t>
            </a:r>
            <a:r>
              <a:rPr lang="en-US" b="1" smtClean="0"/>
              <a:t>s</a:t>
            </a:r>
            <a:r>
              <a:rPr lang="en-US" b="1" baseline="30000" smtClean="0"/>
              <a:t>-1</a:t>
            </a:r>
            <a:r>
              <a:rPr lang="en-US" b="1" smtClean="0"/>
              <a:t> @ KEKB (ee collider)</a:t>
            </a:r>
            <a:endParaRPr lang="en-US" b="1" baseline="300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ZoneTexte 27"/>
              <p:cNvSpPr txBox="1"/>
              <p:nvPr/>
            </p:nvSpPr>
            <p:spPr>
              <a:xfrm>
                <a:off x="7070614" y="6351315"/>
                <a:ext cx="1977721" cy="49552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 </m:t>
                      </m:r>
                      <m:r>
                        <a:rPr lang="en-US" sz="2400" b="1" i="1" smtClean="0">
                          <a:latin typeface="Cambria Math"/>
                        </a:rPr>
                        <m:t>𝑺</m:t>
                      </m:r>
                      <m:r>
                        <a:rPr lang="en-US" sz="2400" b="1" i="1" smtClean="0">
                          <a:latin typeface="Cambria Math"/>
                        </a:rPr>
                        <m:t>=</m:t>
                      </m:r>
                      <m:r>
                        <a:rPr lang="en-US" sz="2400" b="1" i="1" smtClean="0">
                          <a:latin typeface="Cambria Math"/>
                        </a:rPr>
                        <m:t>𝟒</m:t>
                      </m:r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𝝅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𝒙</m:t>
                          </m:r>
                        </m:sub>
                      </m:sSub>
                      <m:sSub>
                        <m:sSubPr>
                          <m:ctrlPr>
                            <a:rPr lang="en-US" sz="24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  <a:ea typeface="Cambria Math"/>
                            </a:rPr>
                            <m:t>𝒚</m:t>
                          </m:r>
                        </m:sub>
                      </m:sSub>
                    </m:oMath>
                  </m:oMathPara>
                </a14:m>
                <a:endParaRPr lang="en-US" sz="2400" b="1"/>
              </a:p>
            </p:txBody>
          </p:sp>
        </mc:Choice>
        <mc:Fallback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614" y="6351315"/>
                <a:ext cx="1977721" cy="495520"/>
              </a:xfrm>
              <a:prstGeom prst="rect">
                <a:avLst/>
              </a:prstGeom>
              <a:blipFill rotWithShape="1">
                <a:blip r:embed="rId7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501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61346" y="5715"/>
            <a:ext cx="81018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Indeed, most of the fundamental particles (14/18) have been </a:t>
            </a:r>
          </a:p>
          <a:p>
            <a:pPr algn="ctr"/>
            <a:r>
              <a:rPr lang="en-US" sz="2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24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iscovered thanks to accelerators</a:t>
            </a:r>
            <a:r>
              <a:rPr lang="en-US" sz="2400" b="1" smtClean="0">
                <a:solidFill>
                  <a:schemeClr val="bg1"/>
                </a:solidFill>
              </a:rPr>
              <a:t>   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6" name="ZoneTexte 5">
            <a:hlinkClick r:id="rId2" action="ppaction://hlinksldjump"/>
          </p:cNvPr>
          <p:cNvSpPr txBox="1"/>
          <p:nvPr/>
        </p:nvSpPr>
        <p:spPr>
          <a:xfrm>
            <a:off x="-86543" y="800708"/>
            <a:ext cx="9375067" cy="46166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24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energy and intensity frontiers </a:t>
            </a:r>
            <a:r>
              <a:rPr lang="en-US" sz="24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 to be challenged in </a:t>
            </a:r>
            <a:r>
              <a:rPr lang="en-US" sz="24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 50 Years</a:t>
            </a:r>
            <a:endParaRPr lang="en-US" sz="2400" b="1" i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Graphique 10" title="Titre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0216328"/>
              </p:ext>
            </p:extLst>
          </p:nvPr>
        </p:nvGraphicFramePr>
        <p:xfrm>
          <a:off x="-31391" y="1193683"/>
          <a:ext cx="4572000" cy="5673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2855731"/>
              </p:ext>
            </p:extLst>
          </p:nvPr>
        </p:nvGraphicFramePr>
        <p:xfrm>
          <a:off x="4584219" y="1262373"/>
          <a:ext cx="4572000" cy="5595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Rectangle 12"/>
          <p:cNvSpPr/>
          <p:nvPr/>
        </p:nvSpPr>
        <p:spPr>
          <a:xfrm>
            <a:off x="6120172" y="3435596"/>
            <a:ext cx="864096" cy="396044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67645" y="5625244"/>
            <a:ext cx="3079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mtClean="0">
                <a:solidFill>
                  <a:srgbClr val="C00000"/>
                </a:solidFill>
              </a:rPr>
              <a:t>&gt;2(5) orders of magnitude in Energy(Luminosity) 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32140" y="4329100"/>
            <a:ext cx="3060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mtClean="0">
                <a:solidFill>
                  <a:srgbClr val="C00000"/>
                </a:solidFill>
              </a:rPr>
              <a:t>&gt;3 orders of magnitude in Energy and Luminosity </a:t>
            </a:r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2399552" y="1664804"/>
            <a:ext cx="6744448" cy="2664296"/>
            <a:chOff x="2399552" y="1664804"/>
            <a:chExt cx="6744448" cy="2664296"/>
          </a:xfrm>
        </p:grpSpPr>
        <p:grpSp>
          <p:nvGrpSpPr>
            <p:cNvPr id="20" name="Groupe 19"/>
            <p:cNvGrpSpPr/>
            <p:nvPr/>
          </p:nvGrpSpPr>
          <p:grpSpPr>
            <a:xfrm>
              <a:off x="3527884" y="1664804"/>
              <a:ext cx="5616116" cy="2664296"/>
              <a:chOff x="3527884" y="1664804"/>
              <a:chExt cx="5616116" cy="2664296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6768244" y="1664804"/>
                <a:ext cx="2375756" cy="2664296"/>
              </a:xfrm>
              <a:prstGeom prst="rect">
                <a:avLst/>
              </a:prstGeom>
              <a:noFill/>
              <a:ln w="38100">
                <a:solidFill>
                  <a:srgbClr val="0081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3527884" y="3284984"/>
                <a:ext cx="984411" cy="1044116"/>
              </a:xfrm>
              <a:prstGeom prst="rect">
                <a:avLst/>
              </a:prstGeom>
              <a:noFill/>
              <a:ln w="38100">
                <a:solidFill>
                  <a:srgbClr val="0081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ZoneTexte 1"/>
              <p:cNvSpPr txBox="1"/>
              <p:nvPr/>
            </p:nvSpPr>
            <p:spPr>
              <a:xfrm>
                <a:off x="4247964" y="2276872"/>
                <a:ext cx="1253638" cy="396044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b="1" smtClean="0">
                    <a:solidFill>
                      <a:schemeClr val="bg1"/>
                    </a:solidFill>
                  </a:rPr>
                  <a:t>SC Era</a:t>
                </a:r>
                <a:endParaRPr lang="en-US" sz="2000" b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" name="Connecteur droit 7"/>
              <p:cNvCxnSpPr>
                <a:stCxn id="14" idx="2"/>
                <a:endCxn id="3" idx="0"/>
              </p:cNvCxnSpPr>
              <p:nvPr/>
            </p:nvCxnSpPr>
            <p:spPr>
              <a:xfrm flipH="1">
                <a:off x="4020090" y="2672916"/>
                <a:ext cx="854693" cy="612068"/>
              </a:xfrm>
              <a:prstGeom prst="line">
                <a:avLst/>
              </a:prstGeom>
              <a:ln w="38100">
                <a:solidFill>
                  <a:srgbClr val="0081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>
                <a:stCxn id="14" idx="3"/>
                <a:endCxn id="2" idx="1"/>
              </p:cNvCxnSpPr>
              <p:nvPr/>
            </p:nvCxnSpPr>
            <p:spPr>
              <a:xfrm>
                <a:off x="5501602" y="2474894"/>
                <a:ext cx="1266642" cy="522058"/>
              </a:xfrm>
              <a:prstGeom prst="line">
                <a:avLst/>
              </a:prstGeom>
              <a:ln w="38100">
                <a:solidFill>
                  <a:srgbClr val="0081C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e 25"/>
            <p:cNvGrpSpPr/>
            <p:nvPr/>
          </p:nvGrpSpPr>
          <p:grpSpPr>
            <a:xfrm>
              <a:off x="2399552" y="1997114"/>
              <a:ext cx="1848412" cy="1045569"/>
              <a:chOff x="2399552" y="1997114"/>
              <a:chExt cx="1848412" cy="1045569"/>
            </a:xfrm>
          </p:grpSpPr>
          <p:grpSp>
            <p:nvGrpSpPr>
              <p:cNvPr id="23" name="Groupe 22"/>
              <p:cNvGrpSpPr/>
              <p:nvPr/>
            </p:nvGrpSpPr>
            <p:grpSpPr>
              <a:xfrm>
                <a:off x="3203849" y="2114854"/>
                <a:ext cx="1044115" cy="810090"/>
                <a:chOff x="3203849" y="2114854"/>
                <a:chExt cx="1044115" cy="810090"/>
              </a:xfrm>
            </p:grpSpPr>
            <p:cxnSp>
              <p:nvCxnSpPr>
                <p:cNvPr id="18" name="Connecteur droit 17"/>
                <p:cNvCxnSpPr>
                  <a:stCxn id="14" idx="1"/>
                </p:cNvCxnSpPr>
                <p:nvPr/>
              </p:nvCxnSpPr>
              <p:spPr>
                <a:xfrm flipH="1" flipV="1">
                  <a:off x="3203849" y="2114854"/>
                  <a:ext cx="1044115" cy="360040"/>
                </a:xfrm>
                <a:prstGeom prst="line">
                  <a:avLst/>
                </a:prstGeom>
                <a:ln w="38100">
                  <a:solidFill>
                    <a:srgbClr val="0081C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necteur droit 20"/>
                <p:cNvCxnSpPr>
                  <a:stCxn id="14" idx="1"/>
                </p:cNvCxnSpPr>
                <p:nvPr/>
              </p:nvCxnSpPr>
              <p:spPr>
                <a:xfrm flipH="1">
                  <a:off x="3203849" y="2474894"/>
                  <a:ext cx="1044115" cy="450050"/>
                </a:xfrm>
                <a:prstGeom prst="line">
                  <a:avLst/>
                </a:prstGeom>
                <a:ln w="38100">
                  <a:solidFill>
                    <a:srgbClr val="0081C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Rectangle 23"/>
              <p:cNvSpPr/>
              <p:nvPr/>
            </p:nvSpPr>
            <p:spPr>
              <a:xfrm>
                <a:off x="2411761" y="2807204"/>
                <a:ext cx="792088" cy="235479"/>
              </a:xfrm>
              <a:prstGeom prst="rect">
                <a:avLst/>
              </a:prstGeom>
              <a:noFill/>
              <a:ln w="38100">
                <a:solidFill>
                  <a:srgbClr val="0081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399552" y="1997114"/>
                <a:ext cx="792088" cy="235479"/>
              </a:xfrm>
              <a:prstGeom prst="rect">
                <a:avLst/>
              </a:prstGeom>
              <a:noFill/>
              <a:ln w="38100">
                <a:solidFill>
                  <a:srgbClr val="0081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45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uisseau">
  <a:themeElements>
    <a:clrScheme name="Ruisseau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Ruisseau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isseau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isseau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èle par défaut 6">
    <a:dk1>
      <a:srgbClr val="000000"/>
    </a:dk1>
    <a:lt1>
      <a:srgbClr val="FFFFFF"/>
    </a:lt1>
    <a:dk2>
      <a:srgbClr val="000000"/>
    </a:dk2>
    <a:lt2>
      <a:srgbClr val="808080"/>
    </a:lt2>
    <a:accent1>
      <a:srgbClr val="C0C0C0"/>
    </a:accent1>
    <a:accent2>
      <a:srgbClr val="0066FF"/>
    </a:accent2>
    <a:accent3>
      <a:srgbClr val="FFFFFF"/>
    </a:accent3>
    <a:accent4>
      <a:srgbClr val="000000"/>
    </a:accent4>
    <a:accent5>
      <a:srgbClr val="DCDCDC"/>
    </a:accent5>
    <a:accent6>
      <a:srgbClr val="005CE7"/>
    </a:accent6>
    <a:hlink>
      <a:srgbClr val="FF0000"/>
    </a:hlink>
    <a:folHlink>
      <a:srgbClr val="009900"/>
    </a:folHlink>
  </a:clrScheme>
  <a:fontScheme name="Modèle par défaut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23221</TotalTime>
  <Words>3632</Words>
  <Application>Microsoft Office PowerPoint</Application>
  <PresentationFormat>Affichage à l'écran (4:3)</PresentationFormat>
  <Paragraphs>910</Paragraphs>
  <Slides>47</Slides>
  <Notes>4</Notes>
  <HiddenSlides>8</HiddenSlides>
  <MMClips>0</MMClips>
  <ScaleCrop>false</ScaleCrop>
  <HeadingPairs>
    <vt:vector size="6" baseType="variant"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1" baseType="lpstr">
      <vt:lpstr>Modèle par défaut</vt:lpstr>
      <vt:lpstr>Ruisseau</vt:lpstr>
      <vt:lpstr>8_Tema di Office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Target parameters for  HL-LHC run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Global SCRF Technology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First consistent conceptual design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CEA/DSM/DAPNIA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aleksan</dc:creator>
  <cp:lastModifiedBy>Aleksan</cp:lastModifiedBy>
  <cp:revision>789</cp:revision>
  <dcterms:created xsi:type="dcterms:W3CDTF">2002-09-23T10:15:47Z</dcterms:created>
  <dcterms:modified xsi:type="dcterms:W3CDTF">2012-10-16T11:52:28Z</dcterms:modified>
</cp:coreProperties>
</file>